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1" r:id="rId2"/>
    <p:sldMasterId id="2147483673" r:id="rId3"/>
  </p:sldMasterIdLst>
  <p:notesMasterIdLst>
    <p:notesMasterId r:id="rId100"/>
  </p:notesMasterIdLst>
  <p:handoutMasterIdLst>
    <p:handoutMasterId r:id="rId101"/>
  </p:handoutMasterIdLst>
  <p:sldIdLst>
    <p:sldId id="342" r:id="rId4"/>
    <p:sldId id="343" r:id="rId5"/>
    <p:sldId id="261" r:id="rId6"/>
    <p:sldId id="262" r:id="rId7"/>
    <p:sldId id="263" r:id="rId8"/>
    <p:sldId id="264" r:id="rId9"/>
    <p:sldId id="355" r:id="rId10"/>
    <p:sldId id="345" r:id="rId11"/>
    <p:sldId id="346" r:id="rId12"/>
    <p:sldId id="347" r:id="rId13"/>
    <p:sldId id="348" r:id="rId14"/>
    <p:sldId id="349" r:id="rId15"/>
    <p:sldId id="350" r:id="rId16"/>
    <p:sldId id="351" r:id="rId17"/>
    <p:sldId id="352" r:id="rId18"/>
    <p:sldId id="353" r:id="rId19"/>
    <p:sldId id="35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56" r:id="rId72"/>
    <p:sldId id="316" r:id="rId73"/>
    <p:sldId id="317" r:id="rId74"/>
    <p:sldId id="318" r:id="rId75"/>
    <p:sldId id="319" r:id="rId76"/>
    <p:sldId id="320" r:id="rId77"/>
    <p:sldId id="321" r:id="rId78"/>
    <p:sldId id="322" r:id="rId79"/>
    <p:sldId id="323" r:id="rId80"/>
    <p:sldId id="324" r:id="rId81"/>
    <p:sldId id="325" r:id="rId82"/>
    <p:sldId id="326" r:id="rId83"/>
    <p:sldId id="327" r:id="rId84"/>
    <p:sldId id="328" r:id="rId85"/>
    <p:sldId id="329" r:id="rId86"/>
    <p:sldId id="330" r:id="rId87"/>
    <p:sldId id="331" r:id="rId88"/>
    <p:sldId id="332" r:id="rId89"/>
    <p:sldId id="333" r:id="rId90"/>
    <p:sldId id="334" r:id="rId91"/>
    <p:sldId id="335" r:id="rId92"/>
    <p:sldId id="336" r:id="rId93"/>
    <p:sldId id="337" r:id="rId94"/>
    <p:sldId id="338" r:id="rId95"/>
    <p:sldId id="339" r:id="rId96"/>
    <p:sldId id="340" r:id="rId97"/>
    <p:sldId id="341" r:id="rId98"/>
    <p:sldId id="344" r:id="rId9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A39A"/>
    <a:srgbClr val="F1BE48"/>
    <a:srgbClr val="6E6259"/>
    <a:srgbClr val="010000"/>
    <a:srgbClr val="C8102E"/>
    <a:srgbClr val="7A6E67"/>
    <a:srgbClr val="F2BF49"/>
    <a:srgbClr val="ADA07A"/>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45" autoAdjust="0"/>
    <p:restoredTop sz="88391" autoAdjust="0"/>
  </p:normalViewPr>
  <p:slideViewPr>
    <p:cSldViewPr>
      <p:cViewPr varScale="1">
        <p:scale>
          <a:sx n="78" d="100"/>
          <a:sy n="78" d="100"/>
        </p:scale>
        <p:origin x="210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55A0C9-E830-1241-BEA3-6925DA004ECF}" type="datetimeFigureOut">
              <a:rPr lang="en-US" smtClean="0"/>
              <a:pPr/>
              <a:t>9/19/23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45082-6AF3-024B-A14D-C5AD8123919E}" type="datetimeFigureOut">
              <a:rPr lang="en-US" smtClean="0"/>
              <a:pPr/>
              <a:t>9/19/23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245779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71DD78-7515-407F-9BD3-649524BE3587}" type="datetime1">
              <a:rPr lang="en-US" smtClean="0"/>
              <a:t>9/19/23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259940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853525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733305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133794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526758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783195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4265687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456352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532844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532343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988398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06474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2603079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948547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635644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42773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83429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83421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1682631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9404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133653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412127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9484354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71DD78-7515-407F-9BD3-649524BE3587}" type="datetime1">
              <a:rPr lang="en-US" smtClean="0"/>
              <a:t>9/19/23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1759153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4"/>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200" algn="l" rtl="0" eaLnBrk="1" fontAlgn="base" hangingPunct="1">
        <a:spcBef>
          <a:spcPct val="0"/>
        </a:spcBef>
        <a:spcAft>
          <a:spcPct val="0"/>
        </a:spcAft>
        <a:defRPr sz="3500">
          <a:solidFill>
            <a:srgbClr val="CE1126"/>
          </a:solidFill>
          <a:latin typeface="Univers 67 CondensedBold" charset="0"/>
        </a:defRPr>
      </a:lvl6pPr>
      <a:lvl7pPr marL="914400" algn="l" rtl="0" eaLnBrk="1" fontAlgn="base" hangingPunct="1">
        <a:spcBef>
          <a:spcPct val="0"/>
        </a:spcBef>
        <a:spcAft>
          <a:spcPct val="0"/>
        </a:spcAft>
        <a:defRPr sz="3500">
          <a:solidFill>
            <a:srgbClr val="CE1126"/>
          </a:solidFill>
          <a:latin typeface="Univers 67 CondensedBold" charset="0"/>
        </a:defRPr>
      </a:lvl7pPr>
      <a:lvl8pPr marL="1371600" algn="l" rtl="0" eaLnBrk="1" fontAlgn="base" hangingPunct="1">
        <a:spcBef>
          <a:spcPct val="0"/>
        </a:spcBef>
        <a:spcAft>
          <a:spcPct val="0"/>
        </a:spcAft>
        <a:defRPr sz="3500">
          <a:solidFill>
            <a:srgbClr val="CE1126"/>
          </a:solidFill>
          <a:latin typeface="Univers 67 CondensedBold" charset="0"/>
        </a:defRPr>
      </a:lvl8pPr>
      <a:lvl9pPr marL="1828800" algn="l" rtl="0" eaLnBrk="1" fontAlgn="base" hangingPunct="1">
        <a:spcBef>
          <a:spcPct val="0"/>
        </a:spcBef>
        <a:spcAft>
          <a:spcPct val="0"/>
        </a:spcAft>
        <a:defRPr sz="3500">
          <a:solidFill>
            <a:srgbClr val="CE1126"/>
          </a:solidFill>
          <a:latin typeface="Univers 67 CondensedBold" charset="0"/>
        </a:defRPr>
      </a:lvl9pPr>
    </p:titleStyle>
    <p:body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3"/>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extLst>
      <p:ext uri="{BB962C8B-B14F-4D97-AF65-F5344CB8AC3E}">
        <p14:creationId xmlns:p14="http://schemas.microsoft.com/office/powerpoint/2010/main" val="22045155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4"/>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extLst>
      <p:ext uri="{BB962C8B-B14F-4D97-AF65-F5344CB8AC3E}">
        <p14:creationId xmlns:p14="http://schemas.microsoft.com/office/powerpoint/2010/main" val="29362391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2.xml"/><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410.png"/><Relationship Id="rId1" Type="http://schemas.openxmlformats.org/officeDocument/2006/relationships/slideLayout" Target="../slideLayouts/slideLayout12.xml"/><Relationship Id="rId5" Type="http://schemas.openxmlformats.org/officeDocument/2006/relationships/image" Target="../media/image710.png"/><Relationship Id="rId4" Type="http://schemas.openxmlformats.org/officeDocument/2006/relationships/image" Target="../media/image610.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1310.png"/><Relationship Id="rId2" Type="http://schemas.openxmlformats.org/officeDocument/2006/relationships/image" Target="../media/image810.png"/><Relationship Id="rId1" Type="http://schemas.openxmlformats.org/officeDocument/2006/relationships/slideLayout" Target="../slideLayouts/slideLayout12.xml"/><Relationship Id="rId6" Type="http://schemas.openxmlformats.org/officeDocument/2006/relationships/image" Target="../media/image1210.png"/><Relationship Id="rId5" Type="http://schemas.openxmlformats.org/officeDocument/2006/relationships/image" Target="../media/image1110.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8" Type="http://schemas.openxmlformats.org/officeDocument/2006/relationships/image" Target="../media/image2010.png"/><Relationship Id="rId3" Type="http://schemas.openxmlformats.org/officeDocument/2006/relationships/image" Target="../media/image1510.png"/><Relationship Id="rId7" Type="http://schemas.openxmlformats.org/officeDocument/2006/relationships/image" Target="../media/image1910.png"/><Relationship Id="rId2"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image" Target="../media/image1810.png"/><Relationship Id="rId5" Type="http://schemas.openxmlformats.org/officeDocument/2006/relationships/image" Target="../media/image1710.png"/><Relationship Id="rId4" Type="http://schemas.openxmlformats.org/officeDocument/2006/relationships/image" Target="../media/image1610.png"/></Relationships>
</file>

<file path=ppt/slides/_rels/slide23.xml.rels><?xml version="1.0" encoding="UTF-8" standalone="yes"?>
<Relationships xmlns="http://schemas.openxmlformats.org/package/2006/relationships"><Relationship Id="rId3" Type="http://schemas.openxmlformats.org/officeDocument/2006/relationships/image" Target="../media/image2210.png"/><Relationship Id="rId2" Type="http://schemas.openxmlformats.org/officeDocument/2006/relationships/image" Target="../media/image2110.png"/><Relationship Id="rId1" Type="http://schemas.openxmlformats.org/officeDocument/2006/relationships/slideLayout" Target="../slideLayouts/slideLayout12.xml"/><Relationship Id="rId5" Type="http://schemas.openxmlformats.org/officeDocument/2006/relationships/image" Target="../media/image240.png"/><Relationship Id="rId4" Type="http://schemas.openxmlformats.org/officeDocument/2006/relationships/image" Target="../media/image234.png"/></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12.xml"/><Relationship Id="rId4" Type="http://schemas.openxmlformats.org/officeDocument/2006/relationships/image" Target="../media/image280.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340.png"/><Relationship Id="rId2" Type="http://schemas.openxmlformats.org/officeDocument/2006/relationships/image" Target="../media/image55.png"/><Relationship Id="rId1" Type="http://schemas.openxmlformats.org/officeDocument/2006/relationships/slideLayout" Target="../slideLayouts/slideLayout12.xml"/><Relationship Id="rId6" Type="http://schemas.openxmlformats.org/officeDocument/2006/relationships/image" Target="../media/image330.png"/><Relationship Id="rId5" Type="http://schemas.openxmlformats.org/officeDocument/2006/relationships/image" Target="../media/image320.png"/><Relationship Id="rId4" Type="http://schemas.openxmlformats.org/officeDocument/2006/relationships/image" Target="../media/image310.png"/></Relationships>
</file>

<file path=ppt/slides/_rels/slide27.xml.rels><?xml version="1.0" encoding="UTF-8" standalone="yes"?>
<Relationships xmlns="http://schemas.openxmlformats.org/package/2006/relationships"><Relationship Id="rId3" Type="http://schemas.openxmlformats.org/officeDocument/2006/relationships/image" Target="../media/image360.png"/><Relationship Id="rId7" Type="http://schemas.openxmlformats.org/officeDocument/2006/relationships/image" Target="../media/image400.png"/><Relationship Id="rId2" Type="http://schemas.openxmlformats.org/officeDocument/2006/relationships/image" Target="../media/image350.png"/><Relationship Id="rId1" Type="http://schemas.openxmlformats.org/officeDocument/2006/relationships/slideLayout" Target="../slideLayouts/slideLayout12.xml"/><Relationship Id="rId6" Type="http://schemas.openxmlformats.org/officeDocument/2006/relationships/image" Target="../media/image390.png"/><Relationship Id="rId5" Type="http://schemas.openxmlformats.org/officeDocument/2006/relationships/image" Target="../media/image380.png"/><Relationship Id="rId4" Type="http://schemas.openxmlformats.org/officeDocument/2006/relationships/image" Target="../media/image370.png"/></Relationships>
</file>

<file path=ppt/slides/_rels/slide28.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57.png"/><Relationship Id="rId1" Type="http://schemas.openxmlformats.org/officeDocument/2006/relationships/slideLayout" Target="../slideLayouts/slideLayout12.xml"/><Relationship Id="rId6" Type="http://schemas.openxmlformats.org/officeDocument/2006/relationships/image" Target="../media/image450.png"/><Relationship Id="rId5" Type="http://schemas.openxmlformats.org/officeDocument/2006/relationships/image" Target="../media/image440.png"/><Relationship Id="rId4" Type="http://schemas.openxmlformats.org/officeDocument/2006/relationships/image" Target="../media/image4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image" Target="../media/image460.png"/><Relationship Id="rId1" Type="http://schemas.openxmlformats.org/officeDocument/2006/relationships/slideLayout" Target="../slideLayouts/slideLayout12.xml"/><Relationship Id="rId6" Type="http://schemas.openxmlformats.org/officeDocument/2006/relationships/image" Target="../media/image500.png"/><Relationship Id="rId5" Type="http://schemas.openxmlformats.org/officeDocument/2006/relationships/image" Target="../media/image490.png"/><Relationship Id="rId4" Type="http://schemas.openxmlformats.org/officeDocument/2006/relationships/image" Target="../media/image480.png"/></Relationships>
</file>

<file path=ppt/slides/_rels/slide31.xml.rels><?xml version="1.0" encoding="UTF-8" standalone="yes"?>
<Relationships xmlns="http://schemas.openxmlformats.org/package/2006/relationships"><Relationship Id="rId2" Type="http://schemas.openxmlformats.org/officeDocument/2006/relationships/image" Target="../media/image51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image" Target="../media/image58.png"/><Relationship Id="rId1" Type="http://schemas.openxmlformats.org/officeDocument/2006/relationships/slideLayout" Target="../slideLayouts/slideLayout12.xml"/><Relationship Id="rId4" Type="http://schemas.openxmlformats.org/officeDocument/2006/relationships/image" Target="../media/image540.png"/></Relationships>
</file>

<file path=ppt/slides/_rels/slide33.xml.rels><?xml version="1.0" encoding="UTF-8" standalone="yes"?>
<Relationships xmlns="http://schemas.openxmlformats.org/package/2006/relationships"><Relationship Id="rId3" Type="http://schemas.openxmlformats.org/officeDocument/2006/relationships/image" Target="../media/image560.png"/><Relationship Id="rId7" Type="http://schemas.openxmlformats.org/officeDocument/2006/relationships/image" Target="../media/image60.png"/><Relationship Id="rId2" Type="http://schemas.openxmlformats.org/officeDocument/2006/relationships/image" Target="../media/image550.png"/><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580.png"/><Relationship Id="rId4" Type="http://schemas.openxmlformats.org/officeDocument/2006/relationships/image" Target="../media/image570.pn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e.pub/v6co5xk0d2yc320br5cl.vbk/OPS/loc_008.xhtml#eid8823" TargetMode="Externa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12.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2.png"/></Relationships>
</file>

<file path=ppt/slides/_rels/slide4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png"/><Relationship Id="rId2" Type="http://schemas.openxmlformats.org/officeDocument/2006/relationships/image" Target="../media/image94.png"/><Relationship Id="rId16" Type="http://schemas.openxmlformats.org/officeDocument/2006/relationships/image" Target="../media/image108.png"/><Relationship Id="rId1" Type="http://schemas.openxmlformats.org/officeDocument/2006/relationships/slideLayout" Target="../slideLayouts/slideLayout12.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5" Type="http://schemas.openxmlformats.org/officeDocument/2006/relationships/image" Target="../media/image10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s>
</file>

<file path=ppt/slides/_rels/slide4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12.xml"/><Relationship Id="rId4" Type="http://schemas.openxmlformats.org/officeDocument/2006/relationships/image" Target="../media/image1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image" Target="../media/image123.png"/><Relationship Id="rId3" Type="http://schemas.openxmlformats.org/officeDocument/2006/relationships/image" Target="../media/image113.png"/><Relationship Id="rId7" Type="http://schemas.openxmlformats.org/officeDocument/2006/relationships/image" Target="../media/image117.png"/><Relationship Id="rId12" Type="http://schemas.openxmlformats.org/officeDocument/2006/relationships/image" Target="../media/image122.png"/><Relationship Id="rId17" Type="http://schemas.openxmlformats.org/officeDocument/2006/relationships/image" Target="../media/image127.png"/><Relationship Id="rId2" Type="http://schemas.openxmlformats.org/officeDocument/2006/relationships/image" Target="../media/image112.png"/><Relationship Id="rId16" Type="http://schemas.openxmlformats.org/officeDocument/2006/relationships/image" Target="../media/image126.png"/><Relationship Id="rId1" Type="http://schemas.openxmlformats.org/officeDocument/2006/relationships/slideLayout" Target="../slideLayouts/slideLayout12.xml"/><Relationship Id="rId6" Type="http://schemas.openxmlformats.org/officeDocument/2006/relationships/image" Target="../media/image116.png"/><Relationship Id="rId11" Type="http://schemas.openxmlformats.org/officeDocument/2006/relationships/image" Target="../media/image121.png"/><Relationship Id="rId5" Type="http://schemas.openxmlformats.org/officeDocument/2006/relationships/image" Target="../media/image115.png"/><Relationship Id="rId15" Type="http://schemas.openxmlformats.org/officeDocument/2006/relationships/image" Target="../media/image125.png"/><Relationship Id="rId10" Type="http://schemas.openxmlformats.org/officeDocument/2006/relationships/image" Target="../media/image120.png"/><Relationship Id="rId4" Type="http://schemas.openxmlformats.org/officeDocument/2006/relationships/image" Target="../media/image114.png"/><Relationship Id="rId9" Type="http://schemas.openxmlformats.org/officeDocument/2006/relationships/image" Target="../media/image119.png"/><Relationship Id="rId14" Type="http://schemas.openxmlformats.org/officeDocument/2006/relationships/image" Target="../media/image124.png"/></Relationships>
</file>

<file path=ppt/slides/_rels/slide51.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12.xml"/><Relationship Id="rId4" Type="http://schemas.openxmlformats.org/officeDocument/2006/relationships/image" Target="../media/image134.png"/></Relationships>
</file>

<file path=ppt/slides/_rels/slide5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0.png"/><Relationship Id="rId1" Type="http://schemas.openxmlformats.org/officeDocument/2006/relationships/slideLayout" Target="../slideLayouts/slideLayout12.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12.xml"/><Relationship Id="rId5" Type="http://schemas.openxmlformats.org/officeDocument/2006/relationships/image" Target="../media/image146.png"/><Relationship Id="rId4" Type="http://schemas.openxmlformats.org/officeDocument/2006/relationships/image" Target="../media/image145.png"/></Relationships>
</file>

<file path=ppt/slides/_rels/slide62.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12.xml"/><Relationship Id="rId4" Type="http://schemas.openxmlformats.org/officeDocument/2006/relationships/image" Target="../media/image149.png"/></Relationships>
</file>

<file path=ppt/slides/_rels/slide63.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12.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52.png"/></Relationships>
</file>

<file path=ppt/slides/_rels/slide64.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12.xml"/><Relationship Id="rId4" Type="http://schemas.openxmlformats.org/officeDocument/2006/relationships/image" Target="../media/image157.png"/></Relationships>
</file>

<file path=ppt/slides/_rels/slide65.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12.xml"/><Relationship Id="rId4" Type="http://schemas.openxmlformats.org/officeDocument/2006/relationships/image" Target="../media/image16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1611.png"/><Relationship Id="rId2" Type="http://schemas.openxmlformats.org/officeDocument/2006/relationships/image" Target="../media/image160.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0.png"/><Relationship Id="rId1" Type="http://schemas.openxmlformats.org/officeDocument/2006/relationships/slideLayout" Target="../slideLayouts/slideLayout12.xml"/><Relationship Id="rId5" Type="http://schemas.openxmlformats.org/officeDocument/2006/relationships/image" Target="../media/image165.png"/><Relationship Id="rId4" Type="http://schemas.openxmlformats.org/officeDocument/2006/relationships/image" Target="../media/image164.png"/></Relationships>
</file>

<file path=ppt/slides/_rels/slide74.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167.png"/><Relationship Id="rId7" Type="http://schemas.openxmlformats.org/officeDocument/2006/relationships/image" Target="../media/image171.png"/><Relationship Id="rId2" Type="http://schemas.openxmlformats.org/officeDocument/2006/relationships/image" Target="../media/image166.png"/><Relationship Id="rId1" Type="http://schemas.openxmlformats.org/officeDocument/2006/relationships/slideLayout" Target="../slideLayouts/slideLayout12.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68.png"/><Relationship Id="rId9" Type="http://schemas.openxmlformats.org/officeDocument/2006/relationships/image" Target="../media/image173.png"/></Relationships>
</file>

<file path=ppt/slides/_rels/slide75.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png"/><Relationship Id="rId1" Type="http://schemas.openxmlformats.org/officeDocument/2006/relationships/slideLayout" Target="../slideLayouts/slideLayout12.xml"/><Relationship Id="rId4" Type="http://schemas.openxmlformats.org/officeDocument/2006/relationships/image" Target="../media/image176.png"/></Relationships>
</file>

<file path=ppt/slides/_rels/slide76.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image" Target="../media/image178.png"/><Relationship Id="rId1" Type="http://schemas.openxmlformats.org/officeDocument/2006/relationships/slideLayout" Target="../slideLayouts/slideLayout12.xml"/><Relationship Id="rId5" Type="http://schemas.openxmlformats.org/officeDocument/2006/relationships/image" Target="../media/image181.png"/><Relationship Id="rId4" Type="http://schemas.openxmlformats.org/officeDocument/2006/relationships/image" Target="../media/image180.png"/></Relationships>
</file>

<file path=ppt/slides/_rels/slide78.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image" Target="../media/image182.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77.png"/><Relationship Id="rId1" Type="http://schemas.openxmlformats.org/officeDocument/2006/relationships/slideLayout" Target="../slideLayouts/slideLayout12.xml"/><Relationship Id="rId6" Type="http://schemas.openxmlformats.org/officeDocument/2006/relationships/image" Target="../media/image188.png"/><Relationship Id="rId5" Type="http://schemas.openxmlformats.org/officeDocument/2006/relationships/image" Target="../media/image187.png"/><Relationship Id="rId4" Type="http://schemas.openxmlformats.org/officeDocument/2006/relationships/image" Target="../media/image186.png"/></Relationships>
</file>

<file path=ppt/slides/_rels/slide8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png"/><Relationship Id="rId1" Type="http://schemas.openxmlformats.org/officeDocument/2006/relationships/slideLayout" Target="../slideLayouts/slideLayout12.xml"/><Relationship Id="rId5" Type="http://schemas.openxmlformats.org/officeDocument/2006/relationships/image" Target="../media/image192.png"/><Relationship Id="rId4" Type="http://schemas.openxmlformats.org/officeDocument/2006/relationships/image" Target="../media/image191.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4.png"/><Relationship Id="rId1" Type="http://schemas.openxmlformats.org/officeDocument/2006/relationships/slideLayout" Target="../slideLayouts/slideLayout12.xml"/><Relationship Id="rId5" Type="http://schemas.openxmlformats.org/officeDocument/2006/relationships/image" Target="../media/image197.png"/><Relationship Id="rId4" Type="http://schemas.openxmlformats.org/officeDocument/2006/relationships/image" Target="../media/image196.png"/></Relationships>
</file>

<file path=ppt/slides/_rels/slide86.xml.rels><?xml version="1.0" encoding="UTF-8" standalone="yes"?>
<Relationships xmlns="http://schemas.openxmlformats.org/package/2006/relationships"><Relationship Id="rId3" Type="http://schemas.openxmlformats.org/officeDocument/2006/relationships/image" Target="../media/image199.png"/><Relationship Id="rId7" Type="http://schemas.openxmlformats.org/officeDocument/2006/relationships/image" Target="../media/image203.png"/><Relationship Id="rId2" Type="http://schemas.openxmlformats.org/officeDocument/2006/relationships/image" Target="../media/image198.png"/><Relationship Id="rId1" Type="http://schemas.openxmlformats.org/officeDocument/2006/relationships/slideLayout" Target="../slideLayouts/slideLayout12.xml"/><Relationship Id="rId6" Type="http://schemas.openxmlformats.org/officeDocument/2006/relationships/image" Target="../media/image202.png"/><Relationship Id="rId5" Type="http://schemas.openxmlformats.org/officeDocument/2006/relationships/image" Target="../media/image201.png"/><Relationship Id="rId4" Type="http://schemas.openxmlformats.org/officeDocument/2006/relationships/image" Target="../media/image200.png"/></Relationships>
</file>

<file path=ppt/slides/_rels/slide87.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image" Target="../media/image204.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image" Target="../media/image206.png"/><Relationship Id="rId1" Type="http://schemas.openxmlformats.org/officeDocument/2006/relationships/slideLayout" Target="../slideLayouts/slideLayout12.xml"/><Relationship Id="rId5" Type="http://schemas.openxmlformats.org/officeDocument/2006/relationships/image" Target="../media/image209.png"/><Relationship Id="rId4" Type="http://schemas.openxmlformats.org/officeDocument/2006/relationships/image" Target="../media/image208.png"/></Relationships>
</file>

<file path=ppt/slides/_rels/slide89.xml.rels><?xml version="1.0" encoding="UTF-8" standalone="yes"?>
<Relationships xmlns="http://schemas.openxmlformats.org/package/2006/relationships"><Relationship Id="rId8" Type="http://schemas.openxmlformats.org/officeDocument/2006/relationships/image" Target="../media/image216.png"/><Relationship Id="rId3" Type="http://schemas.openxmlformats.org/officeDocument/2006/relationships/image" Target="../media/image211.png"/><Relationship Id="rId7" Type="http://schemas.openxmlformats.org/officeDocument/2006/relationships/image" Target="../media/image215.png"/><Relationship Id="rId2" Type="http://schemas.openxmlformats.org/officeDocument/2006/relationships/image" Target="../media/image210.png"/><Relationship Id="rId1" Type="http://schemas.openxmlformats.org/officeDocument/2006/relationships/slideLayout" Target="../slideLayouts/slideLayout12.xml"/><Relationship Id="rId6" Type="http://schemas.openxmlformats.org/officeDocument/2006/relationships/image" Target="../media/image214.png"/><Relationship Id="rId5" Type="http://schemas.openxmlformats.org/officeDocument/2006/relationships/image" Target="../media/image213.png"/><Relationship Id="rId4" Type="http://schemas.openxmlformats.org/officeDocument/2006/relationships/image" Target="../media/image21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image" Target="../media/image217.png"/><Relationship Id="rId1" Type="http://schemas.openxmlformats.org/officeDocument/2006/relationships/slideLayout" Target="../slideLayouts/slideLayout12.xml"/><Relationship Id="rId4" Type="http://schemas.openxmlformats.org/officeDocument/2006/relationships/image" Target="../media/image219.png"/></Relationships>
</file>

<file path=ppt/slides/_rels/slide91.xml.rels><?xml version="1.0" encoding="UTF-8" standalone="yes"?>
<Relationships xmlns="http://schemas.openxmlformats.org/package/2006/relationships"><Relationship Id="rId3" Type="http://schemas.openxmlformats.org/officeDocument/2006/relationships/image" Target="../media/image220.png"/><Relationship Id="rId7" Type="http://schemas.openxmlformats.org/officeDocument/2006/relationships/image" Target="../media/image224.png"/><Relationship Id="rId2" Type="http://schemas.openxmlformats.org/officeDocument/2006/relationships/image" Target="../media/image162.png"/><Relationship Id="rId1" Type="http://schemas.openxmlformats.org/officeDocument/2006/relationships/slideLayout" Target="../slideLayouts/slideLayout12.xml"/><Relationship Id="rId6" Type="http://schemas.openxmlformats.org/officeDocument/2006/relationships/image" Target="../media/image223.png"/><Relationship Id="rId5" Type="http://schemas.openxmlformats.org/officeDocument/2006/relationships/image" Target="../media/image222.png"/><Relationship Id="rId4" Type="http://schemas.openxmlformats.org/officeDocument/2006/relationships/image" Target="../media/image221.png"/></Relationships>
</file>

<file path=ppt/slides/_rels/slide92.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image" Target="../media/image225.png"/><Relationship Id="rId1" Type="http://schemas.openxmlformats.org/officeDocument/2006/relationships/slideLayout" Target="../slideLayouts/slideLayout12.xml"/><Relationship Id="rId4" Type="http://schemas.openxmlformats.org/officeDocument/2006/relationships/image" Target="../media/image227.png"/></Relationships>
</file>

<file path=ppt/slides/_rels/slide93.xml.rels><?xml version="1.0" encoding="UTF-8" standalone="yes"?>
<Relationships xmlns="http://schemas.openxmlformats.org/package/2006/relationships"><Relationship Id="rId3" Type="http://schemas.openxmlformats.org/officeDocument/2006/relationships/image" Target="../media/image229.png"/><Relationship Id="rId2" Type="http://schemas.openxmlformats.org/officeDocument/2006/relationships/image" Target="../media/image228.png"/><Relationship Id="rId1" Type="http://schemas.openxmlformats.org/officeDocument/2006/relationships/slideLayout" Target="../slideLayouts/slideLayout12.xml"/><Relationship Id="rId4" Type="http://schemas.openxmlformats.org/officeDocument/2006/relationships/image" Target="../media/image230.png"/></Relationships>
</file>

<file path=ppt/slides/_rels/slide94.xml.rels><?xml version="1.0" encoding="UTF-8" standalone="yes"?>
<Relationships xmlns="http://schemas.openxmlformats.org/package/2006/relationships"><Relationship Id="rId2" Type="http://schemas.openxmlformats.org/officeDocument/2006/relationships/image" Target="../media/image184.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232.png"/><Relationship Id="rId2" Type="http://schemas.openxmlformats.org/officeDocument/2006/relationships/image" Target="../media/image184.png"/><Relationship Id="rId1" Type="http://schemas.openxmlformats.org/officeDocument/2006/relationships/slideLayout" Target="../slideLayouts/slideLayout12.xml"/><Relationship Id="rId4" Type="http://schemas.openxmlformats.org/officeDocument/2006/relationships/image" Target="../media/image233.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981200"/>
            <a:ext cx="7195344" cy="2139462"/>
          </a:xfrm>
        </p:spPr>
        <p:txBody>
          <a:bodyPr>
            <a:normAutofit/>
          </a:bodyPr>
          <a:lstStyle/>
          <a:p>
            <a:pPr algn="ctr"/>
            <a:r>
              <a:rPr lang="en-US" sz="3900" dirty="0"/>
              <a:t>EE455 Introduction to Energy Distribution Systems</a:t>
            </a:r>
            <a:endParaRPr lang="en-US" sz="3400" dirty="0"/>
          </a:p>
        </p:txBody>
      </p:sp>
      <p:sp>
        <p:nvSpPr>
          <p:cNvPr id="3" name="Subtitle 2"/>
          <p:cNvSpPr>
            <a:spLocks noGrp="1"/>
          </p:cNvSpPr>
          <p:nvPr>
            <p:ph type="subTitle" idx="1"/>
          </p:nvPr>
        </p:nvSpPr>
        <p:spPr>
          <a:xfrm>
            <a:off x="468313" y="4267200"/>
            <a:ext cx="8458200" cy="1752600"/>
          </a:xfrm>
        </p:spPr>
        <p:txBody>
          <a:bodyPr>
            <a:normAutofit/>
          </a:bodyPr>
          <a:lstStyle/>
          <a:p>
            <a:pPr algn="ctr"/>
            <a:r>
              <a:rPr lang="en-US" dirty="0">
                <a:solidFill>
                  <a:schemeClr val="tx1"/>
                </a:solidFill>
              </a:rPr>
              <a:t>Dr. </a:t>
            </a:r>
            <a:r>
              <a:rPr lang="en-US" dirty="0" err="1">
                <a:solidFill>
                  <a:schemeClr val="tx1"/>
                </a:solidFill>
              </a:rPr>
              <a:t>Zhaoyu</a:t>
            </a:r>
            <a:r>
              <a:rPr lang="en-US" dirty="0">
                <a:solidFill>
                  <a:schemeClr val="tx1"/>
                </a:solidFill>
              </a:rPr>
              <a:t>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endParaRPr lang="en-US" dirty="0"/>
          </a:p>
        </p:txBody>
      </p:sp>
      <p:sp>
        <p:nvSpPr>
          <p:cNvPr id="4" name="Text Placeholder 3"/>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1295929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10</a:t>
            </a:fld>
            <a:endParaRPr lang="en-US" dirty="0"/>
          </a:p>
        </p:txBody>
      </p:sp>
      <p:sp>
        <p:nvSpPr>
          <p:cNvPr id="2" name="Rectangle 1"/>
          <p:cNvSpPr/>
          <p:nvPr/>
        </p:nvSpPr>
        <p:spPr>
          <a:xfrm>
            <a:off x="152400" y="762000"/>
            <a:ext cx="8991600" cy="1015663"/>
          </a:xfrm>
          <a:prstGeom prst="rect">
            <a:avLst/>
          </a:prstGeom>
        </p:spPr>
        <p:txBody>
          <a:bodyPr wrap="square">
            <a:spAutoFit/>
          </a:bodyPr>
          <a:lstStyle/>
          <a:p>
            <a:pPr algn="just"/>
            <a:r>
              <a:rPr lang="en-US" sz="2000" dirty="0"/>
              <a:t>In order to better understand the model for the step-regulator, a model for the two-winding transformer will first be developed. Referring to Fig.2, the equations for the ideal transformer become</a:t>
            </a:r>
          </a:p>
        </p:txBody>
      </p:sp>
      <p:sp>
        <p:nvSpPr>
          <p:cNvPr id="6" name="TextBox 5"/>
          <p:cNvSpPr txBox="1"/>
          <p:nvPr/>
        </p:nvSpPr>
        <p:spPr>
          <a:xfrm>
            <a:off x="1905000" y="5345668"/>
            <a:ext cx="6096000" cy="369332"/>
          </a:xfrm>
          <a:prstGeom prst="rect">
            <a:avLst/>
          </a:prstGeom>
          <a:noFill/>
        </p:spPr>
        <p:txBody>
          <a:bodyPr wrap="square" rtlCol="0">
            <a:spAutoFit/>
          </a:bodyPr>
          <a:lstStyle/>
          <a:p>
            <a:pPr algn="ctr"/>
            <a:r>
              <a:rPr lang="en-US" dirty="0"/>
              <a:t>Fig.2 Two-winding transformer: approximate equivalent circuit</a:t>
            </a:r>
          </a:p>
        </p:txBody>
      </p:sp>
      <p:pic>
        <p:nvPicPr>
          <p:cNvPr id="7" name="Picture 6"/>
          <p:cNvPicPr>
            <a:picLocks noChangeAspect="1"/>
          </p:cNvPicPr>
          <p:nvPr/>
        </p:nvPicPr>
        <p:blipFill>
          <a:blip r:embed="rId2"/>
          <a:stretch>
            <a:fillRect/>
          </a:stretch>
        </p:blipFill>
        <p:spPr>
          <a:xfrm>
            <a:off x="1524000" y="3289238"/>
            <a:ext cx="6477000" cy="2169184"/>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566140" y="1704041"/>
                <a:ext cx="2164119"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altLang="zh-CN" b="0" i="1" smtClean="0">
                              <a:latin typeface="Cambria Math" panose="02040503050406030204" pitchFamily="18" charset="0"/>
                            </a:rPr>
                            <m:t>2</m:t>
                          </m:r>
                        </m:sub>
                      </m:sSub>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altLang="zh-CN" i="1">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1</m:t>
                              </m:r>
                            </m:sub>
                          </m:sSub>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𝐸</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m:rPr>
                              <m:sty m:val="p"/>
                            </m:rPr>
                            <a:rPr lang="en-US" altLang="zh-CN" i="1">
                              <a:latin typeface="Cambria Math" panose="02040503050406030204" pitchFamily="18" charset="0"/>
                            </a:rPr>
                            <m:t>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𝐸</m:t>
                          </m:r>
                        </m:e>
                        <m:sub>
                          <m:r>
                            <a:rPr lang="en-US" altLang="zh-CN" b="0" i="1" smtClean="0">
                              <a:latin typeface="Cambria Math" panose="02040503050406030204" pitchFamily="18" charset="0"/>
                            </a:rPr>
                            <m:t>1</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566140" y="1704041"/>
                <a:ext cx="2164119" cy="563872"/>
              </a:xfrm>
              <a:prstGeom prst="rect">
                <a:avLst/>
              </a:prstGeom>
              <a:blipFill>
                <a:blip r:embed="rId3"/>
                <a:stretch>
                  <a:fillRect/>
                </a:stretch>
              </a:blipFill>
            </p:spPr>
            <p:txBody>
              <a:bodyPr/>
              <a:lstStyle/>
              <a:p>
                <a:r>
                  <a:rPr lang="en-US">
                    <a:noFill/>
                  </a:rPr>
                  <a:t> </a:t>
                </a:r>
              </a:p>
            </p:txBody>
          </p:sp>
        </mc:Fallback>
      </mc:AlternateContent>
      <p:sp>
        <p:nvSpPr>
          <p:cNvPr id="9" name="TextBox 8"/>
          <p:cNvSpPr txBox="1"/>
          <p:nvPr/>
        </p:nvSpPr>
        <p:spPr>
          <a:xfrm>
            <a:off x="8313025" y="1801311"/>
            <a:ext cx="442750" cy="369332"/>
          </a:xfrm>
          <a:prstGeom prst="rect">
            <a:avLst/>
          </a:prstGeom>
          <a:noFill/>
        </p:spPr>
        <p:txBody>
          <a:bodyPr wrap="none" rtlCol="0">
            <a:spAutoFit/>
          </a:bodyPr>
          <a:lstStyle/>
          <a:p>
            <a:r>
              <a:rPr lang="en-US" dirty="0"/>
              <a:t>(</a:t>
            </a:r>
            <a:r>
              <a:rPr lang="en-US" altLang="zh-CN" dirty="0"/>
              <a:t>4</a:t>
            </a:r>
            <a:r>
              <a:rPr lang="en-US" dirty="0"/>
              <a:t>)</a:t>
            </a:r>
          </a:p>
        </p:txBody>
      </p:sp>
      <mc:AlternateContent xmlns:mc="http://schemas.openxmlformats.org/markup-compatibility/2006" xmlns:a14="http://schemas.microsoft.com/office/drawing/2010/main">
        <mc:Choice Requires="a14">
          <p:sp>
            <p:nvSpPr>
              <p:cNvPr id="12" name="TextBox 11"/>
              <p:cNvSpPr txBox="1"/>
              <p:nvPr/>
            </p:nvSpPr>
            <p:spPr>
              <a:xfrm>
                <a:off x="3652029" y="2536832"/>
                <a:ext cx="1992340"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1</m:t>
                          </m:r>
                        </m:sub>
                      </m:sSub>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altLang="zh-CN" i="1">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1</m:t>
                              </m:r>
                            </m:sub>
                          </m:sSub>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2</m:t>
                          </m:r>
                        </m:sub>
                      </m:sSub>
                      <m:r>
                        <a:rPr lang="en-US" altLang="zh-CN"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m:rPr>
                              <m:sty m:val="p"/>
                            </m:rPr>
                            <a:rPr lang="en-US" altLang="zh-CN" i="1">
                              <a:latin typeface="Cambria Math" panose="02040503050406030204" pitchFamily="18" charset="0"/>
                            </a:rPr>
                            <m:t>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2</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652029" y="2536832"/>
                <a:ext cx="1992340" cy="563872"/>
              </a:xfrm>
              <a:prstGeom prst="rect">
                <a:avLst/>
              </a:prstGeom>
              <a:blipFill>
                <a:blip r:embed="rId4"/>
                <a:stretch>
                  <a:fillRect/>
                </a:stretch>
              </a:blipFill>
            </p:spPr>
            <p:txBody>
              <a:bodyPr/>
              <a:lstStyle/>
              <a:p>
                <a:r>
                  <a:rPr lang="en-US">
                    <a:noFill/>
                  </a:rPr>
                  <a:t> </a:t>
                </a:r>
              </a:p>
            </p:txBody>
          </p:sp>
        </mc:Fallback>
      </mc:AlternateContent>
      <p:sp>
        <p:nvSpPr>
          <p:cNvPr id="13" name="TextBox 12"/>
          <p:cNvSpPr txBox="1"/>
          <p:nvPr/>
        </p:nvSpPr>
        <p:spPr>
          <a:xfrm>
            <a:off x="8313025" y="2590800"/>
            <a:ext cx="442750" cy="369332"/>
          </a:xfrm>
          <a:prstGeom prst="rect">
            <a:avLst/>
          </a:prstGeom>
          <a:noFill/>
        </p:spPr>
        <p:txBody>
          <a:bodyPr wrap="none" rtlCol="0">
            <a:spAutoFit/>
          </a:bodyPr>
          <a:lstStyle/>
          <a:p>
            <a:r>
              <a:rPr lang="en-US" dirty="0"/>
              <a:t>(</a:t>
            </a:r>
            <a:r>
              <a:rPr lang="en-US" altLang="zh-CN" dirty="0"/>
              <a:t>5</a:t>
            </a:r>
            <a:r>
              <a:rPr lang="en-US" dirty="0"/>
              <a:t>)</a:t>
            </a:r>
          </a:p>
        </p:txBody>
      </p:sp>
      <p:sp>
        <p:nvSpPr>
          <p:cNvPr id="11" name="Rectangle 10"/>
          <p:cNvSpPr/>
          <p:nvPr/>
        </p:nvSpPr>
        <p:spPr>
          <a:xfrm>
            <a:off x="152400" y="124480"/>
            <a:ext cx="6255367" cy="584775"/>
          </a:xfrm>
          <a:prstGeom prst="rect">
            <a:avLst/>
          </a:prstGeom>
        </p:spPr>
        <p:txBody>
          <a:bodyPr wrap="none">
            <a:spAutoFit/>
          </a:bodyPr>
          <a:lstStyle/>
          <a:p>
            <a:r>
              <a:rPr lang="en-US" sz="3200" dirty="0">
                <a:solidFill>
                  <a:srgbClr val="C8102E"/>
                </a:solidFill>
                <a:latin typeface="+mj-lt"/>
                <a:ea typeface="+mj-ea"/>
                <a:cs typeface="+mj-cs"/>
              </a:rPr>
              <a:t>Two-Winding Transformer Theory</a:t>
            </a:r>
          </a:p>
        </p:txBody>
      </p:sp>
    </p:spTree>
    <p:extLst>
      <p:ext uri="{BB962C8B-B14F-4D97-AF65-F5344CB8AC3E}">
        <p14:creationId xmlns:p14="http://schemas.microsoft.com/office/powerpoint/2010/main" val="721710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11</a:t>
            </a:fld>
            <a:endParaRPr lang="en-US" dirty="0"/>
          </a:p>
        </p:txBody>
      </p:sp>
      <p:sp>
        <p:nvSpPr>
          <p:cNvPr id="2" name="Rectangle 1"/>
          <p:cNvSpPr/>
          <p:nvPr/>
        </p:nvSpPr>
        <p:spPr>
          <a:xfrm>
            <a:off x="152400" y="762000"/>
            <a:ext cx="8991600" cy="400110"/>
          </a:xfrm>
          <a:prstGeom prst="rect">
            <a:avLst/>
          </a:prstGeom>
        </p:spPr>
        <p:txBody>
          <a:bodyPr wrap="square">
            <a:spAutoFit/>
          </a:bodyPr>
          <a:lstStyle/>
          <a:p>
            <a:r>
              <a:rPr lang="en-US" sz="2000" dirty="0"/>
              <a:t>Applying Kirchhoff's voltage law (KVL) in the secondary circuit,</a:t>
            </a:r>
          </a:p>
        </p:txBody>
      </p:sp>
      <mc:AlternateContent xmlns:mc="http://schemas.openxmlformats.org/markup-compatibility/2006" xmlns:a14="http://schemas.microsoft.com/office/drawing/2010/main">
        <mc:Choice Requires="a14">
          <p:sp>
            <p:nvSpPr>
              <p:cNvPr id="8" name="TextBox 7"/>
              <p:cNvSpPr txBox="1"/>
              <p:nvPr/>
            </p:nvSpPr>
            <p:spPr>
              <a:xfrm>
                <a:off x="3164515" y="1430541"/>
                <a:ext cx="3388685" cy="7038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altLang="zh-CN" b="0" i="1" smtClean="0">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𝐿</m:t>
                          </m:r>
                        </m:sub>
                      </m:sSub>
                      <m:r>
                        <a:rPr lang="en-US" altLang="zh-CN"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𝑍</m:t>
                          </m:r>
                        </m:e>
                        <m:sub>
                          <m:r>
                            <m:rPr>
                              <m:sty m:val="p"/>
                            </m:rPr>
                            <a:rPr lang="en-US" altLang="zh-CN" i="1">
                              <a:latin typeface="Cambria Math" panose="02040503050406030204" pitchFamily="18" charset="0"/>
                            </a:rPr>
                            <m:t>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2</m:t>
                          </m:r>
                        </m:sub>
                      </m:sSub>
                    </m:oMath>
                  </m:oMathPara>
                </a14:m>
                <a:endParaRPr lang="en-US" dirty="0"/>
              </a:p>
              <a:p>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𝐸</m:t>
                        </m:r>
                      </m:e>
                      <m:sub>
                        <m:r>
                          <a:rPr lang="en-US" altLang="zh-CN" b="0" i="1" smtClean="0">
                            <a:latin typeface="Cambria Math" panose="02040503050406030204" pitchFamily="18" charset="0"/>
                          </a:rPr>
                          <m:t>1</m:t>
                        </m:r>
                      </m:sub>
                    </m:sSub>
                    <m:r>
                      <a:rPr lang="en-US">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𝐸</m:t>
                        </m:r>
                      </m:e>
                      <m:sub>
                        <m:r>
                          <a:rPr lang="en-US" altLang="zh-CN" i="1">
                            <a:latin typeface="Cambria Math" panose="02040503050406030204" pitchFamily="18" charset="0"/>
                          </a:rPr>
                          <m:t>2</m:t>
                        </m:r>
                      </m:sub>
                    </m:sSub>
                    <m:r>
                      <a:rPr lang="en-US" altLang="zh-CN"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𝐿</m:t>
                        </m:r>
                      </m:sub>
                    </m:sSub>
                    <m:r>
                      <a:rPr lang="en-US" altLang="zh-CN"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𝑍</m:t>
                            </m:r>
                          </m:e>
                          <m:sub>
                            <m:r>
                              <m:rPr>
                                <m:sty m:val="p"/>
                              </m:rPr>
                              <a:rPr lang="en-US" altLang="zh-CN" i="1">
                                <a:latin typeface="Cambria Math" panose="02040503050406030204" pitchFamily="18" charset="0"/>
                              </a:rPr>
                              <m:t>t</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altLang="zh-CN" i="1">
                            <a:latin typeface="Cambria Math" panose="02040503050406030204" pitchFamily="18" charset="0"/>
                          </a:rPr>
                          <m:t>2</m:t>
                        </m:r>
                      </m:sub>
                    </m:sSub>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164515" y="1430541"/>
                <a:ext cx="3388685" cy="703847"/>
              </a:xfrm>
              <a:prstGeom prst="rect">
                <a:avLst/>
              </a:prstGeom>
              <a:blipFill>
                <a:blip r:embed="rId2"/>
                <a:stretch>
                  <a:fillRect l="-719" b="-6957"/>
                </a:stretch>
              </a:blipFill>
            </p:spPr>
            <p:txBody>
              <a:bodyPr/>
              <a:lstStyle/>
              <a:p>
                <a:r>
                  <a:rPr lang="en-US">
                    <a:noFill/>
                  </a:rPr>
                  <a:t> </a:t>
                </a:r>
              </a:p>
            </p:txBody>
          </p:sp>
        </mc:Fallback>
      </mc:AlternateContent>
      <p:sp>
        <p:nvSpPr>
          <p:cNvPr id="9" name="TextBox 8"/>
          <p:cNvSpPr txBox="1"/>
          <p:nvPr/>
        </p:nvSpPr>
        <p:spPr>
          <a:xfrm>
            <a:off x="8313025" y="1597798"/>
            <a:ext cx="442750" cy="369332"/>
          </a:xfrm>
          <a:prstGeom prst="rect">
            <a:avLst/>
          </a:prstGeom>
          <a:noFill/>
        </p:spPr>
        <p:txBody>
          <a:bodyPr wrap="none" rtlCol="0">
            <a:spAutoFit/>
          </a:bodyPr>
          <a:lstStyle/>
          <a:p>
            <a:r>
              <a:rPr lang="en-US" dirty="0"/>
              <a:t>(</a:t>
            </a:r>
            <a:r>
              <a:rPr lang="en-US" altLang="zh-CN" dirty="0"/>
              <a:t>6</a:t>
            </a:r>
            <a:r>
              <a:rPr lang="en-US" dirty="0"/>
              <a:t>)</a:t>
            </a:r>
          </a:p>
        </p:txBody>
      </p:sp>
      <mc:AlternateContent xmlns:mc="http://schemas.openxmlformats.org/markup-compatibility/2006" xmlns:a14="http://schemas.microsoft.com/office/drawing/2010/main">
        <mc:Choice Requires="a14">
          <p:sp>
            <p:nvSpPr>
              <p:cNvPr id="12" name="TextBox 11"/>
              <p:cNvSpPr txBox="1"/>
              <p:nvPr/>
            </p:nvSpPr>
            <p:spPr>
              <a:xfrm>
                <a:off x="4038600" y="2974745"/>
                <a:ext cx="1754776" cy="27699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𝑠</m:t>
                        </m:r>
                      </m:sub>
                    </m:sSub>
                    <m:r>
                      <a:rPr lang="en-US">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𝐿</m:t>
                        </m:r>
                      </m:sub>
                    </m:sSub>
                  </m:oMath>
                </a14:m>
                <a:r>
                  <a:rPr lang="en-US" altLang="zh-CN" dirty="0"/>
                  <a:t> </a:t>
                </a:r>
                <a14:m>
                  <m:oMath xmlns:m="http://schemas.openxmlformats.org/officeDocument/2006/math">
                    <m:r>
                      <a:rPr lang="en-US" altLang="zh-CN"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2</m:t>
                        </m:r>
                      </m:sub>
                    </m:sSub>
                  </m:oMath>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038600" y="2974745"/>
                <a:ext cx="1754776" cy="276999"/>
              </a:xfrm>
              <a:prstGeom prst="rect">
                <a:avLst/>
              </a:prstGeom>
              <a:blipFill>
                <a:blip r:embed="rId3"/>
                <a:stretch>
                  <a:fillRect l="-4878" b="-15556"/>
                </a:stretch>
              </a:blipFill>
            </p:spPr>
            <p:txBody>
              <a:bodyPr/>
              <a:lstStyle/>
              <a:p>
                <a:r>
                  <a:rPr lang="en-US">
                    <a:noFill/>
                  </a:rPr>
                  <a:t> </a:t>
                </a:r>
              </a:p>
            </p:txBody>
          </p:sp>
        </mc:Fallback>
      </mc:AlternateContent>
      <p:sp>
        <p:nvSpPr>
          <p:cNvPr id="13" name="TextBox 12"/>
          <p:cNvSpPr txBox="1"/>
          <p:nvPr/>
        </p:nvSpPr>
        <p:spPr>
          <a:xfrm>
            <a:off x="8313025" y="2887667"/>
            <a:ext cx="442750" cy="369332"/>
          </a:xfrm>
          <a:prstGeom prst="rect">
            <a:avLst/>
          </a:prstGeom>
          <a:noFill/>
        </p:spPr>
        <p:txBody>
          <a:bodyPr wrap="none" rtlCol="0">
            <a:spAutoFit/>
          </a:bodyPr>
          <a:lstStyle/>
          <a:p>
            <a:r>
              <a:rPr lang="en-US" dirty="0"/>
              <a:t>(</a:t>
            </a:r>
            <a:r>
              <a:rPr lang="en-US" altLang="zh-CN" dirty="0"/>
              <a:t>7</a:t>
            </a:r>
            <a:r>
              <a:rPr lang="en-US" dirty="0"/>
              <a:t>)</a:t>
            </a:r>
          </a:p>
        </p:txBody>
      </p:sp>
      <p:sp>
        <p:nvSpPr>
          <p:cNvPr id="11" name="Rectangle 10"/>
          <p:cNvSpPr/>
          <p:nvPr/>
        </p:nvSpPr>
        <p:spPr>
          <a:xfrm>
            <a:off x="128751" y="2295118"/>
            <a:ext cx="8991600" cy="400110"/>
          </a:xfrm>
          <a:prstGeom prst="rect">
            <a:avLst/>
          </a:prstGeom>
        </p:spPr>
        <p:txBody>
          <a:bodyPr wrap="square">
            <a:spAutoFit/>
          </a:bodyPr>
          <a:lstStyle/>
          <a:p>
            <a:r>
              <a:rPr lang="en-US" sz="2000" dirty="0"/>
              <a:t>In general form, equation (6) can be written as </a:t>
            </a:r>
          </a:p>
        </p:txBody>
      </p:sp>
      <p:sp>
        <p:nvSpPr>
          <p:cNvPr id="14" name="Rectangle 13"/>
          <p:cNvSpPr/>
          <p:nvPr/>
        </p:nvSpPr>
        <p:spPr>
          <a:xfrm>
            <a:off x="152399" y="3502729"/>
            <a:ext cx="8991600" cy="400110"/>
          </a:xfrm>
          <a:prstGeom prst="rect">
            <a:avLst/>
          </a:prstGeom>
        </p:spPr>
        <p:txBody>
          <a:bodyPr wrap="square">
            <a:spAutoFit/>
          </a:bodyPr>
          <a:lstStyle/>
          <a:p>
            <a:r>
              <a:rPr lang="en-US" sz="2000" dirty="0"/>
              <a:t>where</a:t>
            </a:r>
          </a:p>
        </p:txBody>
      </p:sp>
      <mc:AlternateContent xmlns:mc="http://schemas.openxmlformats.org/markup-compatibility/2006" xmlns:a14="http://schemas.microsoft.com/office/drawing/2010/main">
        <mc:Choice Requires="a14">
          <p:sp>
            <p:nvSpPr>
              <p:cNvPr id="15" name="TextBox 14"/>
              <p:cNvSpPr txBox="1"/>
              <p:nvPr/>
            </p:nvSpPr>
            <p:spPr>
              <a:xfrm>
                <a:off x="4293710" y="3544632"/>
                <a:ext cx="708977" cy="567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4293710" y="3544632"/>
                <a:ext cx="708977" cy="567207"/>
              </a:xfrm>
              <a:prstGeom prst="rect">
                <a:avLst/>
              </a:prstGeom>
              <a:blipFill>
                <a:blip r:embed="rId4"/>
                <a:stretch>
                  <a:fillRect/>
                </a:stretch>
              </a:blipFill>
            </p:spPr>
            <p:txBody>
              <a:bodyPr/>
              <a:lstStyle/>
              <a:p>
                <a:r>
                  <a:rPr lang="en-US">
                    <a:noFill/>
                  </a:rPr>
                  <a:t> </a:t>
                </a:r>
              </a:p>
            </p:txBody>
          </p:sp>
        </mc:Fallback>
      </mc:AlternateContent>
      <p:sp>
        <p:nvSpPr>
          <p:cNvPr id="16" name="TextBox 15"/>
          <p:cNvSpPr txBox="1"/>
          <p:nvPr/>
        </p:nvSpPr>
        <p:spPr>
          <a:xfrm>
            <a:off x="8313025" y="3638007"/>
            <a:ext cx="442750" cy="369332"/>
          </a:xfrm>
          <a:prstGeom prst="rect">
            <a:avLst/>
          </a:prstGeom>
          <a:noFill/>
        </p:spPr>
        <p:txBody>
          <a:bodyPr wrap="none" rtlCol="0">
            <a:spAutoFit/>
          </a:bodyPr>
          <a:lstStyle/>
          <a:p>
            <a:r>
              <a:rPr lang="en-US" dirty="0"/>
              <a:t>(</a:t>
            </a:r>
            <a:r>
              <a:rPr lang="en-US" altLang="zh-CN" dirty="0"/>
              <a:t>8</a:t>
            </a:r>
            <a:r>
              <a:rPr lang="en-US" dirty="0"/>
              <a:t>)</a:t>
            </a:r>
          </a:p>
        </p:txBody>
      </p:sp>
      <mc:AlternateContent xmlns:mc="http://schemas.openxmlformats.org/markup-compatibility/2006" xmlns:a14="http://schemas.microsoft.com/office/drawing/2010/main">
        <mc:Choice Requires="a14">
          <p:sp>
            <p:nvSpPr>
              <p:cNvPr id="17" name="TextBox 16"/>
              <p:cNvSpPr txBox="1"/>
              <p:nvPr/>
            </p:nvSpPr>
            <p:spPr>
              <a:xfrm>
                <a:off x="4293710" y="4237122"/>
                <a:ext cx="708977" cy="567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𝑍</m:t>
                              </m:r>
                            </m:e>
                            <m:sub>
                              <m:r>
                                <m:rPr>
                                  <m:sty m:val="p"/>
                                </m:rPr>
                                <a:rPr lang="en-US" altLang="zh-CN" i="1">
                                  <a:latin typeface="Cambria Math" panose="02040503050406030204" pitchFamily="18" charset="0"/>
                                </a:rPr>
                                <m:t>t</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4293710" y="4237122"/>
                <a:ext cx="708977" cy="567207"/>
              </a:xfrm>
              <a:prstGeom prst="rect">
                <a:avLst/>
              </a:prstGeom>
              <a:blipFill>
                <a:blip r:embed="rId5"/>
                <a:stretch>
                  <a:fillRect/>
                </a:stretch>
              </a:blipFill>
            </p:spPr>
            <p:txBody>
              <a:bodyPr/>
              <a:lstStyle/>
              <a:p>
                <a:r>
                  <a:rPr lang="en-US">
                    <a:noFill/>
                  </a:rPr>
                  <a:t> </a:t>
                </a:r>
              </a:p>
            </p:txBody>
          </p:sp>
        </mc:Fallback>
      </mc:AlternateContent>
      <p:sp>
        <p:nvSpPr>
          <p:cNvPr id="18" name="TextBox 17"/>
          <p:cNvSpPr txBox="1"/>
          <p:nvPr/>
        </p:nvSpPr>
        <p:spPr>
          <a:xfrm>
            <a:off x="8313025" y="4330497"/>
            <a:ext cx="442750" cy="369332"/>
          </a:xfrm>
          <a:prstGeom prst="rect">
            <a:avLst/>
          </a:prstGeom>
          <a:noFill/>
        </p:spPr>
        <p:txBody>
          <a:bodyPr wrap="none" rtlCol="0">
            <a:spAutoFit/>
          </a:bodyPr>
          <a:lstStyle/>
          <a:p>
            <a:r>
              <a:rPr lang="en-US" dirty="0"/>
              <a:t>(</a:t>
            </a:r>
            <a:r>
              <a:rPr lang="en-US" altLang="zh-CN" dirty="0"/>
              <a:t>9</a:t>
            </a:r>
            <a:r>
              <a:rPr lang="en-US" dirty="0"/>
              <a:t>)</a:t>
            </a:r>
          </a:p>
        </p:txBody>
      </p:sp>
      <p:sp>
        <p:nvSpPr>
          <p:cNvPr id="5" name="Rectangle 4"/>
          <p:cNvSpPr/>
          <p:nvPr/>
        </p:nvSpPr>
        <p:spPr>
          <a:xfrm>
            <a:off x="152399" y="4927924"/>
            <a:ext cx="9015249" cy="400110"/>
          </a:xfrm>
          <a:prstGeom prst="rect">
            <a:avLst/>
          </a:prstGeom>
        </p:spPr>
        <p:txBody>
          <a:bodyPr wrap="square">
            <a:spAutoFit/>
          </a:bodyPr>
          <a:lstStyle/>
          <a:p>
            <a:r>
              <a:rPr lang="en-US" sz="2000" dirty="0">
                <a:solidFill>
                  <a:srgbClr val="000000"/>
                </a:solidFill>
              </a:rPr>
              <a:t>The input current to the two-winding transformer is given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9" name="TextBox 18"/>
              <p:cNvSpPr txBox="1"/>
              <p:nvPr/>
            </p:nvSpPr>
            <p:spPr>
              <a:xfrm>
                <a:off x="4107305" y="5620414"/>
                <a:ext cx="1503104" cy="27699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𝑚</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𝑠</m:t>
                        </m:r>
                      </m:sub>
                    </m:sSub>
                  </m:oMath>
                </a14:m>
                <a:r>
                  <a:rPr lang="en-US" altLang="zh-CN" dirty="0"/>
                  <a:t> </a:t>
                </a:r>
                <a14:m>
                  <m:oMath xmlns:m="http://schemas.openxmlformats.org/officeDocument/2006/math">
                    <m:r>
                      <a:rPr lang="en-US" altLang="zh-CN"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1</m:t>
                        </m:r>
                      </m:sub>
                    </m:sSub>
                  </m:oMath>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4107305" y="5620414"/>
                <a:ext cx="1503104" cy="276999"/>
              </a:xfrm>
              <a:prstGeom prst="rect">
                <a:avLst/>
              </a:prstGeom>
              <a:blipFill>
                <a:blip r:embed="rId6"/>
                <a:stretch>
                  <a:fillRect l="-7317" r="-36179" b="-55556"/>
                </a:stretch>
              </a:blipFill>
            </p:spPr>
            <p:txBody>
              <a:bodyPr/>
              <a:lstStyle/>
              <a:p>
                <a:r>
                  <a:rPr lang="en-US">
                    <a:noFill/>
                  </a:rPr>
                  <a:t> </a:t>
                </a:r>
              </a:p>
            </p:txBody>
          </p:sp>
        </mc:Fallback>
      </mc:AlternateContent>
      <p:sp>
        <p:nvSpPr>
          <p:cNvPr id="20" name="TextBox 19"/>
          <p:cNvSpPr txBox="1"/>
          <p:nvPr/>
        </p:nvSpPr>
        <p:spPr>
          <a:xfrm>
            <a:off x="8313025" y="5674624"/>
            <a:ext cx="559769" cy="369332"/>
          </a:xfrm>
          <a:prstGeom prst="rect">
            <a:avLst/>
          </a:prstGeom>
          <a:noFill/>
        </p:spPr>
        <p:txBody>
          <a:bodyPr wrap="none" rtlCol="0">
            <a:spAutoFit/>
          </a:bodyPr>
          <a:lstStyle/>
          <a:p>
            <a:r>
              <a:rPr lang="en-US" dirty="0"/>
              <a:t>(</a:t>
            </a:r>
            <a:r>
              <a:rPr lang="en-US" altLang="zh-CN" dirty="0"/>
              <a:t>10</a:t>
            </a:r>
            <a:r>
              <a:rPr lang="en-US" dirty="0"/>
              <a:t>)</a:t>
            </a:r>
          </a:p>
        </p:txBody>
      </p:sp>
      <p:sp>
        <p:nvSpPr>
          <p:cNvPr id="21" name="Rectangle 20"/>
          <p:cNvSpPr/>
          <p:nvPr/>
        </p:nvSpPr>
        <p:spPr>
          <a:xfrm>
            <a:off x="152400" y="124480"/>
            <a:ext cx="6255367" cy="584775"/>
          </a:xfrm>
          <a:prstGeom prst="rect">
            <a:avLst/>
          </a:prstGeom>
        </p:spPr>
        <p:txBody>
          <a:bodyPr wrap="none">
            <a:spAutoFit/>
          </a:bodyPr>
          <a:lstStyle/>
          <a:p>
            <a:r>
              <a:rPr lang="en-US" sz="3200" dirty="0">
                <a:solidFill>
                  <a:srgbClr val="C8102E"/>
                </a:solidFill>
                <a:latin typeface="+mj-lt"/>
                <a:ea typeface="+mj-ea"/>
                <a:cs typeface="+mj-cs"/>
              </a:rPr>
              <a:t>Two-Winding Transformer Theory</a:t>
            </a:r>
          </a:p>
        </p:txBody>
      </p:sp>
    </p:spTree>
    <p:extLst>
      <p:ext uri="{BB962C8B-B14F-4D97-AF65-F5344CB8AC3E}">
        <p14:creationId xmlns:p14="http://schemas.microsoft.com/office/powerpoint/2010/main" val="725304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12</a:t>
            </a:fld>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3164515" y="1142382"/>
                <a:ext cx="3388685" cy="7038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altLang="zh-CN" b="0" i="1" smtClean="0">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𝐿</m:t>
                          </m:r>
                        </m:sub>
                      </m:sSub>
                      <m:r>
                        <a:rPr lang="en-US" altLang="zh-CN"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𝑍</m:t>
                          </m:r>
                        </m:e>
                        <m:sub>
                          <m:r>
                            <m:rPr>
                              <m:sty m:val="p"/>
                            </m:rPr>
                            <a:rPr lang="en-US" altLang="zh-CN" i="1">
                              <a:latin typeface="Cambria Math" panose="02040503050406030204" pitchFamily="18" charset="0"/>
                            </a:rPr>
                            <m:t>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2</m:t>
                          </m:r>
                        </m:sub>
                      </m:sSub>
                    </m:oMath>
                  </m:oMathPara>
                </a14:m>
                <a:endParaRPr lang="en-US" dirty="0"/>
              </a:p>
              <a:p>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𝐸</m:t>
                        </m:r>
                      </m:e>
                      <m:sub>
                        <m:r>
                          <a:rPr lang="en-US" altLang="zh-CN" b="0" i="1" smtClean="0">
                            <a:latin typeface="Cambria Math" panose="02040503050406030204" pitchFamily="18" charset="0"/>
                          </a:rPr>
                          <m:t>1</m:t>
                        </m:r>
                      </m:sub>
                    </m:sSub>
                    <m:r>
                      <a:rPr lang="en-US">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𝐸</m:t>
                        </m:r>
                      </m:e>
                      <m:sub>
                        <m:r>
                          <a:rPr lang="en-US" altLang="zh-CN" i="1">
                            <a:latin typeface="Cambria Math" panose="02040503050406030204" pitchFamily="18" charset="0"/>
                          </a:rPr>
                          <m:t>2</m:t>
                        </m:r>
                      </m:sub>
                    </m:sSub>
                    <m:r>
                      <a:rPr lang="en-US" altLang="zh-CN"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𝐿</m:t>
                        </m:r>
                      </m:sub>
                    </m:sSub>
                    <m:r>
                      <a:rPr lang="en-US" altLang="zh-CN"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𝑍</m:t>
                            </m:r>
                          </m:e>
                          <m:sub>
                            <m:r>
                              <m:rPr>
                                <m:sty m:val="p"/>
                              </m:rPr>
                              <a:rPr lang="en-US" altLang="zh-CN" i="1">
                                <a:latin typeface="Cambria Math" panose="02040503050406030204" pitchFamily="18" charset="0"/>
                              </a:rPr>
                              <m:t>t</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altLang="zh-CN" i="1">
                            <a:latin typeface="Cambria Math" panose="02040503050406030204" pitchFamily="18" charset="0"/>
                          </a:rPr>
                          <m:t>2</m:t>
                        </m:r>
                      </m:sub>
                    </m:sSub>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164515" y="1142382"/>
                <a:ext cx="3388685" cy="703847"/>
              </a:xfrm>
              <a:prstGeom prst="rect">
                <a:avLst/>
              </a:prstGeom>
              <a:blipFill>
                <a:blip r:embed="rId2"/>
                <a:stretch>
                  <a:fillRect r="-29137" b="-31897"/>
                </a:stretch>
              </a:blipFill>
            </p:spPr>
            <p:txBody>
              <a:bodyPr/>
              <a:lstStyle/>
              <a:p>
                <a:r>
                  <a:rPr lang="en-US">
                    <a:noFill/>
                  </a:rPr>
                  <a:t> </a:t>
                </a:r>
              </a:p>
            </p:txBody>
          </p:sp>
        </mc:Fallback>
      </mc:AlternateContent>
      <p:sp>
        <p:nvSpPr>
          <p:cNvPr id="9" name="TextBox 8"/>
          <p:cNvSpPr txBox="1"/>
          <p:nvPr/>
        </p:nvSpPr>
        <p:spPr>
          <a:xfrm>
            <a:off x="8291347" y="1351814"/>
            <a:ext cx="442750" cy="369332"/>
          </a:xfrm>
          <a:prstGeom prst="rect">
            <a:avLst/>
          </a:prstGeom>
          <a:noFill/>
        </p:spPr>
        <p:txBody>
          <a:bodyPr wrap="none" rtlCol="0">
            <a:spAutoFit/>
          </a:bodyPr>
          <a:lstStyle/>
          <a:p>
            <a:r>
              <a:rPr lang="en-US" dirty="0"/>
              <a:t>(</a:t>
            </a:r>
            <a:r>
              <a:rPr lang="en-US" altLang="zh-CN" dirty="0"/>
              <a:t>6</a:t>
            </a:r>
            <a:r>
              <a:rPr lang="en-US" dirty="0"/>
              <a:t>)</a:t>
            </a:r>
          </a:p>
        </p:txBody>
      </p:sp>
      <mc:AlternateContent xmlns:mc="http://schemas.openxmlformats.org/markup-compatibility/2006" xmlns:a14="http://schemas.microsoft.com/office/drawing/2010/main">
        <mc:Choice Requires="a14">
          <p:sp>
            <p:nvSpPr>
              <p:cNvPr id="19" name="TextBox 18"/>
              <p:cNvSpPr txBox="1"/>
              <p:nvPr/>
            </p:nvSpPr>
            <p:spPr>
              <a:xfrm>
                <a:off x="3928806" y="2009001"/>
                <a:ext cx="1503104" cy="27699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𝑚</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𝑠</m:t>
                        </m:r>
                      </m:sub>
                    </m:sSub>
                  </m:oMath>
                </a14:m>
                <a:r>
                  <a:rPr lang="en-US" altLang="zh-CN" dirty="0"/>
                  <a:t> </a:t>
                </a:r>
                <a14:m>
                  <m:oMath xmlns:m="http://schemas.openxmlformats.org/officeDocument/2006/math">
                    <m:r>
                      <a:rPr lang="en-US" altLang="zh-CN"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1</m:t>
                        </m:r>
                      </m:sub>
                    </m:sSub>
                  </m:oMath>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3928806" y="2009001"/>
                <a:ext cx="1503104" cy="276999"/>
              </a:xfrm>
              <a:prstGeom prst="rect">
                <a:avLst/>
              </a:prstGeom>
              <a:blipFill>
                <a:blip r:embed="rId3"/>
                <a:stretch>
                  <a:fillRect l="-5263" r="-2024" b="-15556"/>
                </a:stretch>
              </a:blipFill>
            </p:spPr>
            <p:txBody>
              <a:bodyPr/>
              <a:lstStyle/>
              <a:p>
                <a:r>
                  <a:rPr lang="en-US">
                    <a:noFill/>
                  </a:rPr>
                  <a:t> </a:t>
                </a:r>
              </a:p>
            </p:txBody>
          </p:sp>
        </mc:Fallback>
      </mc:AlternateContent>
      <p:sp>
        <p:nvSpPr>
          <p:cNvPr id="20" name="TextBox 19"/>
          <p:cNvSpPr txBox="1"/>
          <p:nvPr/>
        </p:nvSpPr>
        <p:spPr>
          <a:xfrm>
            <a:off x="8291347" y="1890151"/>
            <a:ext cx="559769" cy="369332"/>
          </a:xfrm>
          <a:prstGeom prst="rect">
            <a:avLst/>
          </a:prstGeom>
          <a:noFill/>
        </p:spPr>
        <p:txBody>
          <a:bodyPr wrap="none" rtlCol="0">
            <a:spAutoFit/>
          </a:bodyPr>
          <a:lstStyle/>
          <a:p>
            <a:r>
              <a:rPr lang="en-US" dirty="0"/>
              <a:t>(</a:t>
            </a:r>
            <a:r>
              <a:rPr lang="en-US" altLang="zh-CN" dirty="0"/>
              <a:t>10</a:t>
            </a:r>
            <a:r>
              <a:rPr lang="en-US" dirty="0"/>
              <a:t>)</a:t>
            </a:r>
          </a:p>
        </p:txBody>
      </p:sp>
      <mc:AlternateContent xmlns:mc="http://schemas.openxmlformats.org/markup-compatibility/2006" xmlns:a14="http://schemas.microsoft.com/office/drawing/2010/main">
        <mc:Choice Requires="a14">
          <p:sp>
            <p:nvSpPr>
              <p:cNvPr id="21" name="TextBox 20"/>
              <p:cNvSpPr txBox="1"/>
              <p:nvPr/>
            </p:nvSpPr>
            <p:spPr>
              <a:xfrm>
                <a:off x="3684188" y="450775"/>
                <a:ext cx="1992340"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1</m:t>
                          </m:r>
                        </m:sub>
                      </m:sSub>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altLang="zh-CN" i="1">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1</m:t>
                              </m:r>
                            </m:sub>
                          </m:sSub>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2</m:t>
                          </m:r>
                        </m:sub>
                      </m:sSub>
                      <m:r>
                        <a:rPr lang="en-US" altLang="zh-CN"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m:rPr>
                              <m:sty m:val="p"/>
                            </m:rPr>
                            <a:rPr lang="en-US" altLang="zh-CN" i="1">
                              <a:latin typeface="Cambria Math" panose="02040503050406030204" pitchFamily="18" charset="0"/>
                            </a:rPr>
                            <m:t>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2</m:t>
                          </m:r>
                        </m:sub>
                      </m:sSub>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3684188" y="450775"/>
                <a:ext cx="1992340" cy="563872"/>
              </a:xfrm>
              <a:prstGeom prst="rect">
                <a:avLst/>
              </a:prstGeom>
              <a:blipFill>
                <a:blip r:embed="rId4"/>
                <a:stretch>
                  <a:fillRect r="-27217" b="-31522"/>
                </a:stretch>
              </a:blipFill>
            </p:spPr>
            <p:txBody>
              <a:bodyPr/>
              <a:lstStyle/>
              <a:p>
                <a:r>
                  <a:rPr lang="en-US">
                    <a:noFill/>
                  </a:rPr>
                  <a:t> </a:t>
                </a:r>
              </a:p>
            </p:txBody>
          </p:sp>
        </mc:Fallback>
      </mc:AlternateContent>
      <p:sp>
        <p:nvSpPr>
          <p:cNvPr id="22" name="TextBox 21"/>
          <p:cNvSpPr txBox="1"/>
          <p:nvPr/>
        </p:nvSpPr>
        <p:spPr>
          <a:xfrm>
            <a:off x="8298307" y="578766"/>
            <a:ext cx="442750" cy="369332"/>
          </a:xfrm>
          <a:prstGeom prst="rect">
            <a:avLst/>
          </a:prstGeom>
          <a:noFill/>
        </p:spPr>
        <p:txBody>
          <a:bodyPr wrap="none" rtlCol="0">
            <a:spAutoFit/>
          </a:bodyPr>
          <a:lstStyle/>
          <a:p>
            <a:r>
              <a:rPr lang="en-US" dirty="0"/>
              <a:t>(</a:t>
            </a:r>
            <a:r>
              <a:rPr lang="en-US" altLang="zh-CN" dirty="0"/>
              <a:t>5</a:t>
            </a:r>
            <a:r>
              <a:rPr lang="en-US" dirty="0"/>
              <a:t>)</a:t>
            </a:r>
          </a:p>
        </p:txBody>
      </p:sp>
      <p:sp>
        <p:nvSpPr>
          <p:cNvPr id="6" name="Rectangle 5"/>
          <p:cNvSpPr/>
          <p:nvPr/>
        </p:nvSpPr>
        <p:spPr>
          <a:xfrm>
            <a:off x="108358" y="2286000"/>
            <a:ext cx="9035642" cy="400110"/>
          </a:xfrm>
          <a:prstGeom prst="rect">
            <a:avLst/>
          </a:prstGeom>
        </p:spPr>
        <p:txBody>
          <a:bodyPr wrap="square">
            <a:spAutoFit/>
          </a:bodyPr>
          <a:lstStyle/>
          <a:p>
            <a:r>
              <a:rPr lang="en-US" sz="2000" dirty="0">
                <a:solidFill>
                  <a:srgbClr val="000000"/>
                </a:solidFill>
              </a:rPr>
              <a:t>Substitute Equations (5) and (6) into Equation (10)</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3" name="TextBox 22"/>
              <p:cNvSpPr txBox="1"/>
              <p:nvPr/>
            </p:nvSpPr>
            <p:spPr>
              <a:xfrm>
                <a:off x="3142837" y="2836297"/>
                <a:ext cx="3574825" cy="1049903"/>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𝑚</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altLang="zh-CN" i="1">
                            <a:latin typeface="Cambria Math" panose="02040503050406030204" pitchFamily="18" charset="0"/>
                          </a:rPr>
                          <m:t>𝐿</m:t>
                        </m:r>
                      </m:sub>
                    </m:sSub>
                    <m:r>
                      <a:rPr lang="en-US" altLang="zh-CN"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𝑚</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𝑍</m:t>
                            </m:r>
                          </m:e>
                          <m:sub>
                            <m:r>
                              <m:rPr>
                                <m:sty m:val="p"/>
                              </m:rPr>
                              <a:rPr lang="en-US" altLang="zh-CN" i="1">
                                <a:latin typeface="Cambria Math" panose="02040503050406030204" pitchFamily="18" charset="0"/>
                              </a:rPr>
                              <m:t>t</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altLang="zh-CN" i="1">
                            <a:latin typeface="Cambria Math" panose="02040503050406030204" pitchFamily="18" charset="0"/>
                          </a:rPr>
                          <m:t>2</m:t>
                        </m:r>
                      </m:sub>
                    </m:sSub>
                  </m:oMath>
                </a14:m>
                <a:r>
                  <a:rPr lang="en-US" altLang="zh-CN" dirty="0"/>
                  <a:t> </a:t>
                </a:r>
                <a14:m>
                  <m:oMath xmlns:m="http://schemas.openxmlformats.org/officeDocument/2006/math">
                    <m:r>
                      <a:rPr lang="en-US" altLang="zh-CN" i="1">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2</m:t>
                        </m:r>
                      </m:sub>
                    </m:sSub>
                  </m:oMath>
                </a14:m>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𝑠</m:t>
                          </m:r>
                        </m:sub>
                      </m:sSub>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𝑚</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altLang="zh-CN" i="1">
                              <a:latin typeface="Cambria Math" panose="02040503050406030204" pitchFamily="18" charset="0"/>
                            </a:rPr>
                            <m:t>𝐿</m:t>
                          </m:r>
                        </m:sub>
                      </m:sSub>
                      <m:r>
                        <a:rPr lang="en-US" altLang="zh-CN" i="1">
                          <a:latin typeface="Cambria Math" panose="02040503050406030204" pitchFamily="18" charset="0"/>
                        </a:rPr>
                        <m:t>+</m:t>
                      </m:r>
                      <m:d>
                        <m:dPr>
                          <m:ctrlPr>
                            <a:rPr lang="en-US" altLang="zh-CN" i="1" smtClean="0">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𝑚</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m:t>
                                  </m:r>
                                </m:e>
                                <m:sub>
                                  <m:r>
                                    <m:rPr>
                                      <m:sty m:val="p"/>
                                    </m:rPr>
                                    <a:rPr lang="en-US" altLang="zh-CN" i="1">
                                      <a:latin typeface="Cambria Math" panose="02040503050406030204" pitchFamily="18" charset="0"/>
                                    </a:rPr>
                                    <m:t>t</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altLang="zh-CN"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altLang="zh-CN" i="1">
                              <a:latin typeface="Cambria Math" panose="02040503050406030204" pitchFamily="18" charset="0"/>
                            </a:rPr>
                            <m:t>2</m:t>
                          </m:r>
                        </m:sub>
                      </m:sSub>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3142837" y="2836297"/>
                <a:ext cx="3574825" cy="1049903"/>
              </a:xfrm>
              <a:prstGeom prst="rect">
                <a:avLst/>
              </a:prstGeom>
              <a:blipFill>
                <a:blip r:embed="rId5"/>
                <a:stretch>
                  <a:fillRect l="-2389" r="-341"/>
                </a:stretch>
              </a:blipFill>
            </p:spPr>
            <p:txBody>
              <a:bodyPr/>
              <a:lstStyle/>
              <a:p>
                <a:r>
                  <a:rPr lang="en-US">
                    <a:noFill/>
                  </a:rPr>
                  <a:t> </a:t>
                </a:r>
              </a:p>
            </p:txBody>
          </p:sp>
        </mc:Fallback>
      </mc:AlternateContent>
      <p:sp>
        <p:nvSpPr>
          <p:cNvPr id="24" name="TextBox 23"/>
          <p:cNvSpPr txBox="1"/>
          <p:nvPr/>
        </p:nvSpPr>
        <p:spPr>
          <a:xfrm>
            <a:off x="8291347" y="3220310"/>
            <a:ext cx="559769" cy="369332"/>
          </a:xfrm>
          <a:prstGeom prst="rect">
            <a:avLst/>
          </a:prstGeom>
          <a:noFill/>
        </p:spPr>
        <p:txBody>
          <a:bodyPr wrap="none" rtlCol="0">
            <a:spAutoFit/>
          </a:bodyPr>
          <a:lstStyle/>
          <a:p>
            <a:r>
              <a:rPr lang="en-US" dirty="0"/>
              <a:t>(</a:t>
            </a:r>
            <a:r>
              <a:rPr lang="en-US" altLang="zh-CN" dirty="0"/>
              <a:t>11</a:t>
            </a:r>
            <a:r>
              <a:rPr lang="en-US" dirty="0"/>
              <a:t>)</a:t>
            </a:r>
          </a:p>
        </p:txBody>
      </p:sp>
      <p:sp>
        <p:nvSpPr>
          <p:cNvPr id="10" name="Rectangle 9"/>
          <p:cNvSpPr/>
          <p:nvPr/>
        </p:nvSpPr>
        <p:spPr>
          <a:xfrm>
            <a:off x="108358" y="4104161"/>
            <a:ext cx="8948932" cy="400110"/>
          </a:xfrm>
          <a:prstGeom prst="rect">
            <a:avLst/>
          </a:prstGeom>
        </p:spPr>
        <p:txBody>
          <a:bodyPr wrap="square">
            <a:spAutoFit/>
          </a:bodyPr>
          <a:lstStyle/>
          <a:p>
            <a:r>
              <a:rPr lang="en-US" sz="2000" dirty="0">
                <a:solidFill>
                  <a:srgbClr val="000000"/>
                </a:solidFill>
              </a:rPr>
              <a:t>In general form, Equation (11) can be written as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5" name="TextBox 24"/>
              <p:cNvSpPr txBox="1"/>
              <p:nvPr/>
            </p:nvSpPr>
            <p:spPr>
              <a:xfrm>
                <a:off x="3928806" y="4484013"/>
                <a:ext cx="1724959" cy="27699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𝑠</m:t>
                        </m:r>
                      </m:sub>
                    </m:sSub>
                    <m:r>
                      <a:rPr lang="en-US">
                        <a:latin typeface="Cambria Math" panose="02040503050406030204" pitchFamily="18" charset="0"/>
                      </a:rPr>
                      <m:t>=</m:t>
                    </m:r>
                    <m:r>
                      <a:rPr lang="en-US" i="1" smtClean="0">
                        <a:latin typeface="Cambria Math" panose="02040503050406030204" pitchFamily="18" charset="0"/>
                      </a:rPr>
                      <m:t>𝑐</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𝐿</m:t>
                        </m:r>
                      </m:sub>
                    </m:sSub>
                  </m:oMath>
                </a14:m>
                <a:r>
                  <a:rPr lang="en-US" altLang="zh-CN" dirty="0"/>
                  <a:t> </a:t>
                </a:r>
                <a14:m>
                  <m:oMath xmlns:m="http://schemas.openxmlformats.org/officeDocument/2006/math">
                    <m:r>
                      <a:rPr lang="en-US" altLang="zh-CN" i="1">
                        <a:latin typeface="Cambria Math" panose="02040503050406030204" pitchFamily="18" charset="0"/>
                      </a:rPr>
                      <m:t>+</m:t>
                    </m:r>
                    <m:r>
                      <a:rPr lang="en-US" b="0" i="1" smtClean="0">
                        <a:latin typeface="Cambria Math" panose="02040503050406030204" pitchFamily="18" charset="0"/>
                      </a:rPr>
                      <m:t>𝑑</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2</m:t>
                        </m:r>
                      </m:sub>
                    </m:sSub>
                  </m:oMath>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3928806" y="4484013"/>
                <a:ext cx="1724959" cy="276999"/>
              </a:xfrm>
              <a:prstGeom prst="rect">
                <a:avLst/>
              </a:prstGeom>
              <a:blipFill>
                <a:blip r:embed="rId6"/>
                <a:stretch>
                  <a:fillRect l="-4594" r="-353" b="-15556"/>
                </a:stretch>
              </a:blipFill>
            </p:spPr>
            <p:txBody>
              <a:bodyPr/>
              <a:lstStyle/>
              <a:p>
                <a:r>
                  <a:rPr lang="en-US">
                    <a:noFill/>
                  </a:rPr>
                  <a:t> </a:t>
                </a:r>
              </a:p>
            </p:txBody>
          </p:sp>
        </mc:Fallback>
      </mc:AlternateContent>
      <p:sp>
        <p:nvSpPr>
          <p:cNvPr id="26" name="TextBox 25"/>
          <p:cNvSpPr txBox="1"/>
          <p:nvPr/>
        </p:nvSpPr>
        <p:spPr>
          <a:xfrm>
            <a:off x="8291346" y="4442054"/>
            <a:ext cx="559769" cy="369332"/>
          </a:xfrm>
          <a:prstGeom prst="rect">
            <a:avLst/>
          </a:prstGeom>
          <a:noFill/>
        </p:spPr>
        <p:txBody>
          <a:bodyPr wrap="none" rtlCol="0">
            <a:spAutoFit/>
          </a:bodyPr>
          <a:lstStyle/>
          <a:p>
            <a:r>
              <a:rPr lang="en-US" dirty="0"/>
              <a:t>(</a:t>
            </a:r>
            <a:r>
              <a:rPr lang="en-US" altLang="zh-CN" dirty="0"/>
              <a:t>12</a:t>
            </a:r>
            <a:r>
              <a:rPr lang="en-US" dirty="0"/>
              <a:t>)</a:t>
            </a:r>
          </a:p>
        </p:txBody>
      </p:sp>
      <p:sp>
        <p:nvSpPr>
          <p:cNvPr id="27" name="Rectangle 26"/>
          <p:cNvSpPr/>
          <p:nvPr/>
        </p:nvSpPr>
        <p:spPr>
          <a:xfrm>
            <a:off x="152400" y="5144097"/>
            <a:ext cx="8991600" cy="400110"/>
          </a:xfrm>
          <a:prstGeom prst="rect">
            <a:avLst/>
          </a:prstGeom>
        </p:spPr>
        <p:txBody>
          <a:bodyPr wrap="square">
            <a:spAutoFit/>
          </a:bodyPr>
          <a:lstStyle/>
          <a:p>
            <a:r>
              <a:rPr lang="en-US" sz="2000" dirty="0"/>
              <a:t>where</a:t>
            </a:r>
          </a:p>
        </p:txBody>
      </p:sp>
      <mc:AlternateContent xmlns:mc="http://schemas.openxmlformats.org/markup-compatibility/2006" xmlns:a14="http://schemas.microsoft.com/office/drawing/2010/main">
        <mc:Choice Requires="a14">
          <p:sp>
            <p:nvSpPr>
              <p:cNvPr id="28" name="TextBox 27"/>
              <p:cNvSpPr txBox="1"/>
              <p:nvPr/>
            </p:nvSpPr>
            <p:spPr>
              <a:xfrm>
                <a:off x="2945717" y="5261533"/>
                <a:ext cx="738471" cy="5653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𝑚</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2945717" y="5261533"/>
                <a:ext cx="738471" cy="565348"/>
              </a:xfrm>
              <a:prstGeom prst="rect">
                <a:avLst/>
              </a:prstGeom>
              <a:blipFill>
                <a:blip r:embed="rId7"/>
                <a:stretch>
                  <a:fillRect r="-23967" b="-31183"/>
                </a:stretch>
              </a:blipFill>
            </p:spPr>
            <p:txBody>
              <a:bodyPr/>
              <a:lstStyle/>
              <a:p>
                <a:r>
                  <a:rPr lang="en-US">
                    <a:noFill/>
                  </a:rPr>
                  <a:t> </a:t>
                </a:r>
              </a:p>
            </p:txBody>
          </p:sp>
        </mc:Fallback>
      </mc:AlternateContent>
      <p:sp>
        <p:nvSpPr>
          <p:cNvPr id="29" name="TextBox 28"/>
          <p:cNvSpPr txBox="1"/>
          <p:nvPr/>
        </p:nvSpPr>
        <p:spPr>
          <a:xfrm>
            <a:off x="8313026" y="5279375"/>
            <a:ext cx="559769" cy="369332"/>
          </a:xfrm>
          <a:prstGeom prst="rect">
            <a:avLst/>
          </a:prstGeom>
          <a:noFill/>
        </p:spPr>
        <p:txBody>
          <a:bodyPr wrap="none" rtlCol="0">
            <a:spAutoFit/>
          </a:bodyPr>
          <a:lstStyle/>
          <a:p>
            <a:r>
              <a:rPr lang="en-US" dirty="0"/>
              <a:t>(</a:t>
            </a:r>
            <a:r>
              <a:rPr lang="en-US" altLang="zh-CN" dirty="0"/>
              <a:t>13</a:t>
            </a:r>
            <a:r>
              <a:rPr lang="en-US" dirty="0"/>
              <a:t>)</a:t>
            </a:r>
          </a:p>
        </p:txBody>
      </p:sp>
      <mc:AlternateContent xmlns:mc="http://schemas.openxmlformats.org/markup-compatibility/2006" xmlns:a14="http://schemas.microsoft.com/office/drawing/2010/main">
        <mc:Choice Requires="a14">
          <p:sp>
            <p:nvSpPr>
              <p:cNvPr id="30" name="TextBox 29"/>
              <p:cNvSpPr txBox="1"/>
              <p:nvPr/>
            </p:nvSpPr>
            <p:spPr>
              <a:xfrm>
                <a:off x="4690784" y="5261533"/>
                <a:ext cx="1676421" cy="5653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𝑚</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𝑍</m:t>
                              </m:r>
                            </m:e>
                            <m:sub>
                              <m:r>
                                <m:rPr>
                                  <m:sty m:val="p"/>
                                </m:rPr>
                                <a:rPr lang="en-US" altLang="zh-CN" i="1">
                                  <a:latin typeface="Cambria Math" panose="02040503050406030204" pitchFamily="18" charset="0"/>
                                </a:rPr>
                                <m:t>t</m:t>
                              </m:r>
                            </m:sub>
                          </m:sSub>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den>
                      </m:f>
                      <m:r>
                        <a:rPr lang="en-US" altLang="zh-CN"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𝑡</m:t>
                          </m:r>
                        </m:sub>
                      </m:sSub>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4690784" y="5261533"/>
                <a:ext cx="1676421" cy="565348"/>
              </a:xfrm>
              <a:prstGeom prst="rect">
                <a:avLst/>
              </a:prstGeom>
              <a:blipFill>
                <a:blip r:embed="rId8"/>
                <a:stretch>
                  <a:fillRect r="-28000" b="-31183"/>
                </a:stretch>
              </a:blipFill>
            </p:spPr>
            <p:txBody>
              <a:bodyPr/>
              <a:lstStyle/>
              <a:p>
                <a:r>
                  <a:rPr lang="en-US">
                    <a:noFill/>
                  </a:rPr>
                  <a:t> </a:t>
                </a:r>
              </a:p>
            </p:txBody>
          </p:sp>
        </mc:Fallback>
      </mc:AlternateContent>
      <p:sp>
        <p:nvSpPr>
          <p:cNvPr id="31" name="TextBox 30"/>
          <p:cNvSpPr txBox="1"/>
          <p:nvPr/>
        </p:nvSpPr>
        <p:spPr>
          <a:xfrm>
            <a:off x="8313026" y="5971865"/>
            <a:ext cx="559769" cy="369332"/>
          </a:xfrm>
          <a:prstGeom prst="rect">
            <a:avLst/>
          </a:prstGeom>
          <a:noFill/>
        </p:spPr>
        <p:txBody>
          <a:bodyPr wrap="none" rtlCol="0">
            <a:spAutoFit/>
          </a:bodyPr>
          <a:lstStyle/>
          <a:p>
            <a:r>
              <a:rPr lang="en-US" dirty="0"/>
              <a:t>(</a:t>
            </a:r>
            <a:r>
              <a:rPr lang="en-US" altLang="zh-CN" dirty="0"/>
              <a:t>14</a:t>
            </a:r>
            <a:r>
              <a:rPr lang="en-US" dirty="0"/>
              <a:t>)</a:t>
            </a:r>
          </a:p>
        </p:txBody>
      </p:sp>
      <p:sp>
        <p:nvSpPr>
          <p:cNvPr id="32" name="Rectangle 31"/>
          <p:cNvSpPr/>
          <p:nvPr/>
        </p:nvSpPr>
        <p:spPr>
          <a:xfrm>
            <a:off x="0" y="9778"/>
            <a:ext cx="6255367" cy="584775"/>
          </a:xfrm>
          <a:prstGeom prst="rect">
            <a:avLst/>
          </a:prstGeom>
        </p:spPr>
        <p:txBody>
          <a:bodyPr wrap="none">
            <a:spAutoFit/>
          </a:bodyPr>
          <a:lstStyle/>
          <a:p>
            <a:r>
              <a:rPr lang="en-US" sz="3200" dirty="0">
                <a:solidFill>
                  <a:srgbClr val="C8102E"/>
                </a:solidFill>
                <a:latin typeface="+mj-lt"/>
                <a:ea typeface="+mj-ea"/>
                <a:cs typeface="+mj-cs"/>
              </a:rPr>
              <a:t>Two-Winding Transformer Theory</a:t>
            </a:r>
          </a:p>
        </p:txBody>
      </p:sp>
    </p:spTree>
    <p:extLst>
      <p:ext uri="{BB962C8B-B14F-4D97-AF65-F5344CB8AC3E}">
        <p14:creationId xmlns:p14="http://schemas.microsoft.com/office/powerpoint/2010/main" val="3954351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13</a:t>
            </a:fld>
            <a:endParaRPr lang="en-US" dirty="0"/>
          </a:p>
        </p:txBody>
      </p:sp>
      <p:sp>
        <p:nvSpPr>
          <p:cNvPr id="2" name="Rectangle 1"/>
          <p:cNvSpPr/>
          <p:nvPr/>
        </p:nvSpPr>
        <p:spPr>
          <a:xfrm>
            <a:off x="95946" y="2961932"/>
            <a:ext cx="9042873" cy="2554545"/>
          </a:xfrm>
          <a:prstGeom prst="rect">
            <a:avLst/>
          </a:prstGeom>
        </p:spPr>
        <p:txBody>
          <a:bodyPr wrap="square">
            <a:spAutoFit/>
          </a:bodyPr>
          <a:lstStyle/>
          <a:p>
            <a:pPr algn="just"/>
            <a:r>
              <a:rPr lang="en-US" sz="2000" dirty="0">
                <a:solidFill>
                  <a:srgbClr val="000000"/>
                </a:solidFill>
              </a:rPr>
              <a:t>Equations (7) and (12) are used to compute the input voltage and current to a two-winding transformer when the load voltage and current are known. </a:t>
            </a:r>
          </a:p>
          <a:p>
            <a:pPr algn="just"/>
            <a:endParaRPr lang="en-US" sz="2000" dirty="0">
              <a:solidFill>
                <a:srgbClr val="000000"/>
              </a:solidFill>
            </a:endParaRPr>
          </a:p>
          <a:p>
            <a:pPr algn="just"/>
            <a:r>
              <a:rPr lang="en-US" sz="2000" dirty="0">
                <a:solidFill>
                  <a:srgbClr val="000000"/>
                </a:solidFill>
              </a:rPr>
              <a:t>These two equations are of the same form as Equations (7.a) and (12.a) for the three-phase line models from Ch.6. The only difference at this point is that only a single-phase two-winding transformer is being modeled. Later, in this chapter, the terms </a:t>
            </a:r>
            <a:r>
              <a:rPr lang="en-US" sz="2000" i="1" dirty="0">
                <a:solidFill>
                  <a:srgbClr val="000000"/>
                </a:solidFill>
              </a:rPr>
              <a:t>a</a:t>
            </a:r>
            <a:r>
              <a:rPr lang="en-US" sz="2000" dirty="0">
                <a:solidFill>
                  <a:srgbClr val="000000"/>
                </a:solidFill>
              </a:rPr>
              <a:t>, </a:t>
            </a:r>
            <a:r>
              <a:rPr lang="en-US" sz="2000" i="1" dirty="0">
                <a:solidFill>
                  <a:srgbClr val="000000"/>
                </a:solidFill>
              </a:rPr>
              <a:t>b</a:t>
            </a:r>
            <a:r>
              <a:rPr lang="en-US" sz="2000" dirty="0">
                <a:solidFill>
                  <a:srgbClr val="000000"/>
                </a:solidFill>
              </a:rPr>
              <a:t>, </a:t>
            </a:r>
            <a:r>
              <a:rPr lang="en-US" sz="2000" i="1" dirty="0">
                <a:solidFill>
                  <a:srgbClr val="000000"/>
                </a:solidFill>
              </a:rPr>
              <a:t>c</a:t>
            </a:r>
            <a:r>
              <a:rPr lang="en-US" sz="2000" dirty="0">
                <a:solidFill>
                  <a:srgbClr val="000000"/>
                </a:solidFill>
              </a:rPr>
              <a:t>, and </a:t>
            </a:r>
            <a:r>
              <a:rPr lang="en-US" sz="2000" i="1" dirty="0">
                <a:solidFill>
                  <a:srgbClr val="000000"/>
                </a:solidFill>
              </a:rPr>
              <a:t>d</a:t>
            </a:r>
            <a:r>
              <a:rPr lang="en-US" sz="2000" dirty="0">
                <a:solidFill>
                  <a:srgbClr val="000000"/>
                </a:solidFill>
              </a:rPr>
              <a:t> are expanded to 3 × 3 matrices for all possible three-phase regulator connections.</a:t>
            </a:r>
          </a:p>
        </p:txBody>
      </p:sp>
      <mc:AlternateContent xmlns:mc="http://schemas.openxmlformats.org/markup-compatibility/2006" xmlns:a14="http://schemas.microsoft.com/office/drawing/2010/main">
        <mc:Choice Requires="a14">
          <p:sp>
            <p:nvSpPr>
              <p:cNvPr id="32" name="TextBox 31"/>
              <p:cNvSpPr txBox="1"/>
              <p:nvPr/>
            </p:nvSpPr>
            <p:spPr>
              <a:xfrm>
                <a:off x="3657600" y="750544"/>
                <a:ext cx="1754776" cy="27699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𝑠</m:t>
                        </m:r>
                      </m:sub>
                    </m:sSub>
                    <m:r>
                      <a:rPr lang="en-US">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𝐿</m:t>
                        </m:r>
                      </m:sub>
                    </m:sSub>
                  </m:oMath>
                </a14:m>
                <a:r>
                  <a:rPr lang="en-US" altLang="zh-CN" dirty="0"/>
                  <a:t> </a:t>
                </a:r>
                <a14:m>
                  <m:oMath xmlns:m="http://schemas.openxmlformats.org/officeDocument/2006/math">
                    <m:r>
                      <a:rPr lang="en-US" altLang="zh-CN"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2</m:t>
                        </m:r>
                      </m:sub>
                    </m:sSub>
                  </m:oMath>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3657600" y="750544"/>
                <a:ext cx="1754776" cy="276999"/>
              </a:xfrm>
              <a:prstGeom prst="rect">
                <a:avLst/>
              </a:prstGeom>
              <a:blipFill>
                <a:blip r:embed="rId2"/>
                <a:stretch>
                  <a:fillRect l="-4514" b="-15217"/>
                </a:stretch>
              </a:blipFill>
            </p:spPr>
            <p:txBody>
              <a:bodyPr/>
              <a:lstStyle/>
              <a:p>
                <a:r>
                  <a:rPr lang="en-US">
                    <a:noFill/>
                  </a:rPr>
                  <a:t> </a:t>
                </a:r>
              </a:p>
            </p:txBody>
          </p:sp>
        </mc:Fallback>
      </mc:AlternateContent>
      <p:sp>
        <p:nvSpPr>
          <p:cNvPr id="33" name="TextBox 32"/>
          <p:cNvSpPr txBox="1"/>
          <p:nvPr/>
        </p:nvSpPr>
        <p:spPr>
          <a:xfrm>
            <a:off x="8078649" y="647700"/>
            <a:ext cx="442750" cy="369332"/>
          </a:xfrm>
          <a:prstGeom prst="rect">
            <a:avLst/>
          </a:prstGeom>
          <a:noFill/>
        </p:spPr>
        <p:txBody>
          <a:bodyPr wrap="none" rtlCol="0">
            <a:spAutoFit/>
          </a:bodyPr>
          <a:lstStyle/>
          <a:p>
            <a:r>
              <a:rPr lang="en-US" dirty="0"/>
              <a:t>(</a:t>
            </a:r>
            <a:r>
              <a:rPr lang="en-US" altLang="zh-CN" dirty="0"/>
              <a:t>7</a:t>
            </a:r>
            <a:r>
              <a:rPr lang="en-US" dirty="0"/>
              <a:t>)</a:t>
            </a:r>
          </a:p>
        </p:txBody>
      </p:sp>
      <mc:AlternateContent xmlns:mc="http://schemas.openxmlformats.org/markup-compatibility/2006" xmlns:a14="http://schemas.microsoft.com/office/drawing/2010/main">
        <mc:Choice Requires="a14">
          <p:sp>
            <p:nvSpPr>
              <p:cNvPr id="34" name="TextBox 33"/>
              <p:cNvSpPr txBox="1"/>
              <p:nvPr/>
            </p:nvSpPr>
            <p:spPr>
              <a:xfrm>
                <a:off x="3657600" y="1267813"/>
                <a:ext cx="1724959" cy="27699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𝑠</m:t>
                        </m:r>
                      </m:sub>
                    </m:sSub>
                    <m:r>
                      <a:rPr lang="en-US">
                        <a:latin typeface="Cambria Math" panose="02040503050406030204" pitchFamily="18" charset="0"/>
                      </a:rPr>
                      <m:t>=</m:t>
                    </m:r>
                    <m:r>
                      <a:rPr lang="en-US" i="1" smtClean="0">
                        <a:latin typeface="Cambria Math" panose="02040503050406030204" pitchFamily="18" charset="0"/>
                      </a:rPr>
                      <m:t>𝑐</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𝐿</m:t>
                        </m:r>
                      </m:sub>
                    </m:sSub>
                  </m:oMath>
                </a14:m>
                <a:r>
                  <a:rPr lang="en-US" altLang="zh-CN" dirty="0"/>
                  <a:t> </a:t>
                </a:r>
                <a14:m>
                  <m:oMath xmlns:m="http://schemas.openxmlformats.org/officeDocument/2006/math">
                    <m:r>
                      <a:rPr lang="en-US" altLang="zh-CN" i="1">
                        <a:latin typeface="Cambria Math" panose="02040503050406030204" pitchFamily="18" charset="0"/>
                      </a:rPr>
                      <m:t>+</m:t>
                    </m:r>
                    <m:r>
                      <a:rPr lang="en-US" b="0" i="1" smtClean="0">
                        <a:latin typeface="Cambria Math" panose="02040503050406030204" pitchFamily="18" charset="0"/>
                      </a:rPr>
                      <m:t>𝑑</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2</m:t>
                        </m:r>
                      </m:sub>
                    </m:sSub>
                  </m:oMath>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3657600" y="1267813"/>
                <a:ext cx="1724959" cy="276999"/>
              </a:xfrm>
              <a:prstGeom prst="rect">
                <a:avLst/>
              </a:prstGeom>
              <a:blipFill>
                <a:blip r:embed="rId3"/>
                <a:stretch>
                  <a:fillRect l="-4594" b="-15556"/>
                </a:stretch>
              </a:blipFill>
            </p:spPr>
            <p:txBody>
              <a:bodyPr/>
              <a:lstStyle/>
              <a:p>
                <a:r>
                  <a:rPr lang="en-US">
                    <a:noFill/>
                  </a:rPr>
                  <a:t> </a:t>
                </a:r>
              </a:p>
            </p:txBody>
          </p:sp>
        </mc:Fallback>
      </mc:AlternateContent>
      <p:sp>
        <p:nvSpPr>
          <p:cNvPr id="35" name="TextBox 34"/>
          <p:cNvSpPr txBox="1"/>
          <p:nvPr/>
        </p:nvSpPr>
        <p:spPr>
          <a:xfrm>
            <a:off x="8020140" y="1225854"/>
            <a:ext cx="559769" cy="369332"/>
          </a:xfrm>
          <a:prstGeom prst="rect">
            <a:avLst/>
          </a:prstGeom>
          <a:noFill/>
        </p:spPr>
        <p:txBody>
          <a:bodyPr wrap="none" rtlCol="0">
            <a:spAutoFit/>
          </a:bodyPr>
          <a:lstStyle/>
          <a:p>
            <a:r>
              <a:rPr lang="en-US" dirty="0"/>
              <a:t>(</a:t>
            </a:r>
            <a:r>
              <a:rPr lang="en-US" altLang="zh-CN" dirty="0"/>
              <a:t>12</a:t>
            </a:r>
            <a:r>
              <a:rPr lang="en-US" dirty="0"/>
              <a:t>)</a:t>
            </a:r>
          </a:p>
        </p:txBody>
      </p:sp>
      <mc:AlternateContent xmlns:mc="http://schemas.openxmlformats.org/markup-compatibility/2006" xmlns:a14="http://schemas.microsoft.com/office/drawing/2010/main">
        <mc:Choice Requires="a14">
          <p:sp>
            <p:nvSpPr>
              <p:cNvPr id="36" name="TextBox 35"/>
              <p:cNvSpPr txBox="1"/>
              <p:nvPr/>
            </p:nvSpPr>
            <p:spPr>
              <a:xfrm>
                <a:off x="2663996" y="1856238"/>
                <a:ext cx="3906775" cy="27699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e>
                      <m:sub>
                        <m:r>
                          <a:rPr lang="en-US" b="0" i="1" smtClean="0">
                            <a:latin typeface="Cambria Math" panose="02040503050406030204" pitchFamily="18" charset="0"/>
                          </a:rPr>
                          <m:t>𝑛</m:t>
                        </m:r>
                      </m:sub>
                    </m:sSub>
                  </m:oMath>
                </a14:m>
                <a:r>
                  <a:rPr lang="en-US" dirty="0"/>
                  <a:t>=</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e>
                      <m:sub>
                        <m:r>
                          <a:rPr lang="en-US" i="1">
                            <a:latin typeface="Cambria Math" panose="02040503050406030204" pitchFamily="18" charset="0"/>
                          </a:rPr>
                          <m:t>𝑚</m:t>
                        </m:r>
                      </m:sub>
                    </m:sSub>
                  </m:oMath>
                </a14:m>
                <a:r>
                  <a:rPr lang="en-US" dirty="0"/>
                  <a:t>+</a:t>
                </a:r>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𝑏</m:t>
                        </m:r>
                      </m:e>
                    </m:d>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e>
                      <m:sub>
                        <m:r>
                          <a:rPr lang="en-US" i="1">
                            <a:latin typeface="Cambria Math" panose="02040503050406030204" pitchFamily="18" charset="0"/>
                          </a:rPr>
                          <m:t>𝑚</m:t>
                        </m:r>
                      </m:sub>
                    </m:sSub>
                  </m:oMath>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2663996" y="1856238"/>
                <a:ext cx="3906775" cy="276999"/>
              </a:xfrm>
              <a:prstGeom prst="rect">
                <a:avLst/>
              </a:prstGeom>
              <a:blipFill>
                <a:blip r:embed="rId4"/>
                <a:stretch>
                  <a:fillRect t="-28889" r="-312" b="-51111"/>
                </a:stretch>
              </a:blipFill>
            </p:spPr>
            <p:txBody>
              <a:bodyPr/>
              <a:lstStyle/>
              <a:p>
                <a:r>
                  <a:rPr lang="en-US">
                    <a:noFill/>
                  </a:rPr>
                  <a:t> </a:t>
                </a:r>
              </a:p>
            </p:txBody>
          </p:sp>
        </mc:Fallback>
      </mc:AlternateContent>
      <p:sp>
        <p:nvSpPr>
          <p:cNvPr id="37" name="TextBox 36"/>
          <p:cNvSpPr txBox="1"/>
          <p:nvPr/>
        </p:nvSpPr>
        <p:spPr>
          <a:xfrm>
            <a:off x="8020140" y="1830938"/>
            <a:ext cx="617477" cy="369332"/>
          </a:xfrm>
          <a:prstGeom prst="rect">
            <a:avLst/>
          </a:prstGeom>
          <a:noFill/>
        </p:spPr>
        <p:txBody>
          <a:bodyPr wrap="none" rtlCol="0">
            <a:spAutoFit/>
          </a:bodyPr>
          <a:lstStyle/>
          <a:p>
            <a:r>
              <a:rPr lang="en-US" dirty="0"/>
              <a:t>(7.a)</a:t>
            </a:r>
          </a:p>
        </p:txBody>
      </p:sp>
      <mc:AlternateContent xmlns:mc="http://schemas.openxmlformats.org/markup-compatibility/2006" xmlns:a14="http://schemas.microsoft.com/office/drawing/2010/main">
        <mc:Choice Requires="a14">
          <p:sp>
            <p:nvSpPr>
              <p:cNvPr id="38" name="TextBox 37"/>
              <p:cNvSpPr txBox="1"/>
              <p:nvPr/>
            </p:nvSpPr>
            <p:spPr>
              <a:xfrm>
                <a:off x="2681614" y="2373196"/>
                <a:ext cx="3562770" cy="27699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r>
                                  <a:rPr lang="en-US" b="0" i="1" smtClean="0">
                                    <a:latin typeface="Cambria Math" panose="02040503050406030204" pitchFamily="18" charset="0"/>
                                  </a:rPr>
                                  <m:t>𝑏𝑐</m:t>
                                </m:r>
                              </m:sub>
                            </m:sSub>
                          </m:e>
                        </m:d>
                      </m:e>
                      <m:sub>
                        <m:r>
                          <a:rPr lang="en-US" b="0" i="1" smtClean="0">
                            <a:latin typeface="Cambria Math" panose="02040503050406030204" pitchFamily="18" charset="0"/>
                          </a:rPr>
                          <m:t>𝑛</m:t>
                        </m:r>
                      </m:sub>
                    </m:sSub>
                  </m:oMath>
                </a14:m>
                <a:r>
                  <a:rPr lang="en-US" dirty="0"/>
                  <a:t>=</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𝑐</m:t>
                    </m:r>
                    <m:r>
                      <a:rPr lang="en-US" b="0" i="1" dirty="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e>
                      <m:sub>
                        <m:r>
                          <a:rPr lang="en-US" i="1">
                            <a:latin typeface="Cambria Math" panose="02040503050406030204" pitchFamily="18" charset="0"/>
                          </a:rPr>
                          <m:t>𝑚</m:t>
                        </m:r>
                      </m:sub>
                    </m:sSub>
                  </m:oMath>
                </a14:m>
                <a:r>
                  <a:rPr lang="en-US" dirty="0"/>
                  <a:t>+</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𝑎𝑏𝑐</m:t>
                                </m:r>
                              </m:sub>
                            </m:sSub>
                          </m:e>
                        </m:d>
                      </m:e>
                      <m:sub>
                        <m:r>
                          <a:rPr lang="en-US" i="1">
                            <a:latin typeface="Cambria Math" panose="02040503050406030204" pitchFamily="18" charset="0"/>
                          </a:rPr>
                          <m:t>𝑚</m:t>
                        </m:r>
                      </m:sub>
                    </m:sSub>
                  </m:oMath>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2681614" y="2373196"/>
                <a:ext cx="3562770" cy="276999"/>
              </a:xfrm>
              <a:prstGeom prst="rect">
                <a:avLst/>
              </a:prstGeom>
              <a:blipFill>
                <a:blip r:embed="rId5"/>
                <a:stretch>
                  <a:fillRect l="-171" t="-28261" r="-171" b="-50000"/>
                </a:stretch>
              </a:blipFill>
            </p:spPr>
            <p:txBody>
              <a:bodyPr/>
              <a:lstStyle/>
              <a:p>
                <a:r>
                  <a:rPr lang="en-US">
                    <a:noFill/>
                  </a:rPr>
                  <a:t> </a:t>
                </a:r>
              </a:p>
            </p:txBody>
          </p:sp>
        </mc:Fallback>
      </mc:AlternateContent>
      <p:sp>
        <p:nvSpPr>
          <p:cNvPr id="39" name="TextBox 38"/>
          <p:cNvSpPr txBox="1"/>
          <p:nvPr/>
        </p:nvSpPr>
        <p:spPr>
          <a:xfrm>
            <a:off x="7983354" y="2345195"/>
            <a:ext cx="734496" cy="369332"/>
          </a:xfrm>
          <a:prstGeom prst="rect">
            <a:avLst/>
          </a:prstGeom>
          <a:noFill/>
        </p:spPr>
        <p:txBody>
          <a:bodyPr wrap="none" rtlCol="0">
            <a:spAutoFit/>
          </a:bodyPr>
          <a:lstStyle/>
          <a:p>
            <a:r>
              <a:rPr lang="en-US" dirty="0"/>
              <a:t>(12.a)</a:t>
            </a:r>
          </a:p>
        </p:txBody>
      </p:sp>
      <p:sp>
        <p:nvSpPr>
          <p:cNvPr id="13" name="Rectangle 12"/>
          <p:cNvSpPr/>
          <p:nvPr/>
        </p:nvSpPr>
        <p:spPr>
          <a:xfrm>
            <a:off x="152400" y="124480"/>
            <a:ext cx="6255367" cy="584775"/>
          </a:xfrm>
          <a:prstGeom prst="rect">
            <a:avLst/>
          </a:prstGeom>
        </p:spPr>
        <p:txBody>
          <a:bodyPr wrap="none">
            <a:spAutoFit/>
          </a:bodyPr>
          <a:lstStyle/>
          <a:p>
            <a:r>
              <a:rPr lang="en-US" sz="3200" dirty="0">
                <a:solidFill>
                  <a:srgbClr val="C8102E"/>
                </a:solidFill>
                <a:latin typeface="+mj-lt"/>
                <a:ea typeface="+mj-ea"/>
                <a:cs typeface="+mj-cs"/>
              </a:rPr>
              <a:t>Two-Winding Transformer Theory</a:t>
            </a:r>
          </a:p>
        </p:txBody>
      </p:sp>
    </p:spTree>
    <p:extLst>
      <p:ext uri="{BB962C8B-B14F-4D97-AF65-F5344CB8AC3E}">
        <p14:creationId xmlns:p14="http://schemas.microsoft.com/office/powerpoint/2010/main" val="552632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5191632"/>
            <a:ext cx="2133600" cy="365125"/>
          </a:xfrm>
        </p:spPr>
        <p:txBody>
          <a:bodyPr/>
          <a:lstStyle/>
          <a:p>
            <a:fld id="{5B7A2384-8C5D-49F6-8259-B9A64ECD4852}" type="slidenum">
              <a:rPr lang="en-US" sz="1100" smtClean="0"/>
              <a:t>14</a:t>
            </a:fld>
            <a:endParaRPr lang="en-US" sz="1100" dirty="0"/>
          </a:p>
        </p:txBody>
      </p:sp>
      <p:sp>
        <p:nvSpPr>
          <p:cNvPr id="2" name="Rectangle 1"/>
          <p:cNvSpPr/>
          <p:nvPr/>
        </p:nvSpPr>
        <p:spPr>
          <a:xfrm>
            <a:off x="126763" y="1069893"/>
            <a:ext cx="9042873" cy="646331"/>
          </a:xfrm>
          <a:prstGeom prst="rect">
            <a:avLst/>
          </a:prstGeom>
        </p:spPr>
        <p:txBody>
          <a:bodyPr wrap="square">
            <a:spAutoFit/>
          </a:bodyPr>
          <a:lstStyle/>
          <a:p>
            <a:pPr algn="just"/>
            <a:r>
              <a:rPr lang="en-US" sz="1800" dirty="0"/>
              <a:t>Sometimes, particularly in the ladder iterative process, the output voltage needs to be computed knowing the input voltage and the load current. Solving Equation (7) for the load voltage yields</a:t>
            </a:r>
          </a:p>
        </p:txBody>
      </p:sp>
      <mc:AlternateContent xmlns:mc="http://schemas.openxmlformats.org/markup-compatibility/2006" xmlns:a14="http://schemas.microsoft.com/office/drawing/2010/main">
        <mc:Choice Requires="a14">
          <p:sp>
            <p:nvSpPr>
              <p:cNvPr id="32" name="TextBox 31"/>
              <p:cNvSpPr txBox="1"/>
              <p:nvPr/>
            </p:nvSpPr>
            <p:spPr>
              <a:xfrm>
                <a:off x="3657600" y="750544"/>
                <a:ext cx="1909049"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𝑠</m:t>
                        </m:r>
                      </m:sub>
                    </m:sSub>
                    <m:r>
                      <a:rPr lang="en-US" sz="2000">
                        <a:latin typeface="Cambria Math" panose="02040503050406030204" pitchFamily="18" charset="0"/>
                      </a:rPr>
                      <m:t>=</m:t>
                    </m:r>
                    <m:r>
                      <a:rPr lang="en-US" sz="2000" b="0" i="1" smtClean="0">
                        <a:latin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oMath>
                </a14:m>
                <a:r>
                  <a:rPr lang="en-US" altLang="zh-CN" sz="2000" dirty="0"/>
                  <a:t> </a:t>
                </a:r>
                <a14:m>
                  <m:oMath xmlns:m="http://schemas.openxmlformats.org/officeDocument/2006/math">
                    <m:r>
                      <a:rPr lang="en-US" altLang="zh-CN" sz="2000" i="1">
                        <a:latin typeface="Cambria Math" panose="02040503050406030204" pitchFamily="18" charset="0"/>
                      </a:rPr>
                      <m:t>+</m:t>
                    </m:r>
                    <m:r>
                      <a:rPr lang="en-US" sz="2000" b="0" i="1" smtClean="0">
                        <a:latin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a14:m>
                <a:endParaRPr lang="en-US"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657600" y="750544"/>
                <a:ext cx="1909049" cy="307777"/>
              </a:xfrm>
              <a:prstGeom prst="rect">
                <a:avLst/>
              </a:prstGeom>
              <a:blipFill>
                <a:blip r:embed="rId2"/>
                <a:stretch>
                  <a:fillRect l="-4473" r="-1917" b="-17647"/>
                </a:stretch>
              </a:blipFill>
            </p:spPr>
            <p:txBody>
              <a:bodyPr/>
              <a:lstStyle/>
              <a:p>
                <a:r>
                  <a:rPr lang="en-US">
                    <a:noFill/>
                  </a:rPr>
                  <a:t> </a:t>
                </a:r>
              </a:p>
            </p:txBody>
          </p:sp>
        </mc:Fallback>
      </mc:AlternateContent>
      <p:sp>
        <p:nvSpPr>
          <p:cNvPr id="33" name="TextBox 32"/>
          <p:cNvSpPr txBox="1"/>
          <p:nvPr/>
        </p:nvSpPr>
        <p:spPr>
          <a:xfrm>
            <a:off x="8078649" y="647700"/>
            <a:ext cx="442750" cy="369332"/>
          </a:xfrm>
          <a:prstGeom prst="rect">
            <a:avLst/>
          </a:prstGeom>
          <a:noFill/>
        </p:spPr>
        <p:txBody>
          <a:bodyPr wrap="none" rtlCol="0">
            <a:spAutoFit/>
          </a:bodyPr>
          <a:lstStyle/>
          <a:p>
            <a:r>
              <a:rPr lang="en-US" dirty="0"/>
              <a:t>(</a:t>
            </a:r>
            <a:r>
              <a:rPr lang="en-US" altLang="zh-CN" dirty="0"/>
              <a:t>7</a:t>
            </a:r>
            <a:r>
              <a:rPr lang="en-US" dirty="0"/>
              <a:t>)</a:t>
            </a:r>
          </a:p>
        </p:txBody>
      </p:sp>
      <mc:AlternateContent xmlns:mc="http://schemas.openxmlformats.org/markup-compatibility/2006" xmlns:a14="http://schemas.microsoft.com/office/drawing/2010/main">
        <mc:Choice Requires="a14">
          <p:sp>
            <p:nvSpPr>
              <p:cNvPr id="13" name="TextBox 12"/>
              <p:cNvSpPr txBox="1"/>
              <p:nvPr/>
            </p:nvSpPr>
            <p:spPr>
              <a:xfrm>
                <a:off x="3657600" y="1676400"/>
                <a:ext cx="1902509" cy="443263"/>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b="0" i="1" smtClean="0">
                            <a:latin typeface="Cambria Math" panose="02040503050406030204" pitchFamily="18" charset="0"/>
                          </a:rPr>
                          <m:t>𝑎</m:t>
                        </m:r>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𝑠</m:t>
                        </m:r>
                      </m:sub>
                    </m:sSub>
                  </m:oMath>
                </a14:m>
                <a:r>
                  <a:rPr lang="en-US" altLang="zh-CN" sz="2000" dirty="0"/>
                  <a:t> </a:t>
                </a:r>
                <a14:m>
                  <m:oMath xmlns:m="http://schemas.openxmlformats.org/officeDocument/2006/math">
                    <m:r>
                      <a:rPr lang="en-US" altLang="zh-CN"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𝑏</m:t>
                        </m:r>
                      </m:num>
                      <m:den>
                        <m:r>
                          <a:rPr lang="en-US" sz="2000" i="1" smtClean="0">
                            <a:latin typeface="Cambria Math" panose="02040503050406030204" pitchFamily="18" charset="0"/>
                          </a:rPr>
                          <m:t>𝑎</m:t>
                        </m:r>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657600" y="1676400"/>
                <a:ext cx="1902509" cy="443263"/>
              </a:xfrm>
              <a:prstGeom prst="rect">
                <a:avLst/>
              </a:prstGeom>
              <a:blipFill>
                <a:blip r:embed="rId3"/>
                <a:stretch>
                  <a:fillRect/>
                </a:stretch>
              </a:blipFill>
            </p:spPr>
            <p:txBody>
              <a:bodyPr/>
              <a:lstStyle/>
              <a:p>
                <a:r>
                  <a:rPr lang="en-US">
                    <a:noFill/>
                  </a:rPr>
                  <a:t> </a:t>
                </a:r>
              </a:p>
            </p:txBody>
          </p:sp>
        </mc:Fallback>
      </mc:AlternateContent>
      <p:sp>
        <p:nvSpPr>
          <p:cNvPr id="14" name="TextBox 13"/>
          <p:cNvSpPr txBox="1"/>
          <p:nvPr/>
        </p:nvSpPr>
        <p:spPr>
          <a:xfrm>
            <a:off x="8078649" y="1676400"/>
            <a:ext cx="611065" cy="400110"/>
          </a:xfrm>
          <a:prstGeom prst="rect">
            <a:avLst/>
          </a:prstGeom>
          <a:noFill/>
        </p:spPr>
        <p:txBody>
          <a:bodyPr wrap="none" rtlCol="0">
            <a:spAutoFit/>
          </a:bodyPr>
          <a:lstStyle/>
          <a:p>
            <a:r>
              <a:rPr lang="en-US" sz="2000" dirty="0"/>
              <a:t>(</a:t>
            </a:r>
            <a:r>
              <a:rPr lang="en-US" altLang="zh-CN" sz="2000" dirty="0"/>
              <a:t>15</a:t>
            </a:r>
            <a:r>
              <a:rPr lang="en-US" sz="2000" dirty="0"/>
              <a:t>)</a:t>
            </a:r>
          </a:p>
        </p:txBody>
      </p:sp>
      <p:sp>
        <p:nvSpPr>
          <p:cNvPr id="5" name="Rectangle 4"/>
          <p:cNvSpPr/>
          <p:nvPr/>
        </p:nvSpPr>
        <p:spPr>
          <a:xfrm>
            <a:off x="153488" y="3429000"/>
            <a:ext cx="8763000" cy="400110"/>
          </a:xfrm>
          <a:prstGeom prst="rect">
            <a:avLst/>
          </a:prstGeom>
        </p:spPr>
        <p:txBody>
          <a:bodyPr wrap="square">
            <a:spAutoFit/>
          </a:bodyPr>
          <a:lstStyle/>
          <a:p>
            <a:r>
              <a:rPr lang="en-US" sz="2000" dirty="0">
                <a:solidFill>
                  <a:srgbClr val="000000"/>
                </a:solidFill>
              </a:rPr>
              <a:t>Substituting Equations (8) and (9) into Equation (15) results in</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6" name="TextBox 15"/>
              <p:cNvSpPr txBox="1"/>
              <p:nvPr/>
            </p:nvSpPr>
            <p:spPr>
              <a:xfrm>
                <a:off x="4150077" y="2155685"/>
                <a:ext cx="792781"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150077" y="2155685"/>
                <a:ext cx="792781" cy="630173"/>
              </a:xfrm>
              <a:prstGeom prst="rect">
                <a:avLst/>
              </a:prstGeom>
              <a:blipFill>
                <a:blip r:embed="rId4"/>
                <a:stretch>
                  <a:fillRect/>
                </a:stretch>
              </a:blipFill>
            </p:spPr>
            <p:txBody>
              <a:bodyPr/>
              <a:lstStyle/>
              <a:p>
                <a:r>
                  <a:rPr lang="en-US">
                    <a:noFill/>
                  </a:rPr>
                  <a:t> </a:t>
                </a:r>
              </a:p>
            </p:txBody>
          </p:sp>
        </mc:Fallback>
      </mc:AlternateContent>
      <p:sp>
        <p:nvSpPr>
          <p:cNvPr id="17" name="TextBox 16"/>
          <p:cNvSpPr txBox="1"/>
          <p:nvPr/>
        </p:nvSpPr>
        <p:spPr>
          <a:xfrm>
            <a:off x="8169392" y="2249060"/>
            <a:ext cx="482824" cy="400110"/>
          </a:xfrm>
          <a:prstGeom prst="rect">
            <a:avLst/>
          </a:prstGeom>
          <a:noFill/>
        </p:spPr>
        <p:txBody>
          <a:bodyPr wrap="none" rtlCol="0">
            <a:spAutoFit/>
          </a:bodyPr>
          <a:lstStyle/>
          <a:p>
            <a:r>
              <a:rPr lang="en-US" sz="2000" dirty="0"/>
              <a:t>(</a:t>
            </a:r>
            <a:r>
              <a:rPr lang="en-US" altLang="zh-CN" sz="2000" dirty="0"/>
              <a:t>8</a:t>
            </a:r>
            <a:r>
              <a:rPr lang="en-US" sz="2000" dirty="0"/>
              <a:t>)</a:t>
            </a:r>
          </a:p>
        </p:txBody>
      </p:sp>
      <mc:AlternateContent xmlns:mc="http://schemas.openxmlformats.org/markup-compatibility/2006" xmlns:a14="http://schemas.microsoft.com/office/drawing/2010/main">
        <mc:Choice Requires="a14">
          <p:sp>
            <p:nvSpPr>
              <p:cNvPr id="18" name="TextBox 17"/>
              <p:cNvSpPr txBox="1"/>
              <p:nvPr/>
            </p:nvSpPr>
            <p:spPr>
              <a:xfrm>
                <a:off x="4150077" y="2848175"/>
                <a:ext cx="787331"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𝑏</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m:rPr>
                                  <m:sty m:val="p"/>
                                </m:rPr>
                                <a:rPr lang="en-US" altLang="zh-CN" sz="2000" i="1">
                                  <a:latin typeface="Cambria Math" panose="02040503050406030204" pitchFamily="18" charset="0"/>
                                </a:rPr>
                                <m:t>t</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150077" y="2848175"/>
                <a:ext cx="787331" cy="628185"/>
              </a:xfrm>
              <a:prstGeom prst="rect">
                <a:avLst/>
              </a:prstGeom>
              <a:blipFill>
                <a:blip r:embed="rId5"/>
                <a:stretch>
                  <a:fillRect/>
                </a:stretch>
              </a:blipFill>
            </p:spPr>
            <p:txBody>
              <a:bodyPr/>
              <a:lstStyle/>
              <a:p>
                <a:r>
                  <a:rPr lang="en-US">
                    <a:noFill/>
                  </a:rPr>
                  <a:t> </a:t>
                </a:r>
              </a:p>
            </p:txBody>
          </p:sp>
        </mc:Fallback>
      </mc:AlternateContent>
      <p:sp>
        <p:nvSpPr>
          <p:cNvPr id="19" name="TextBox 18"/>
          <p:cNvSpPr txBox="1"/>
          <p:nvPr/>
        </p:nvSpPr>
        <p:spPr>
          <a:xfrm>
            <a:off x="8169392" y="2941550"/>
            <a:ext cx="482824" cy="400110"/>
          </a:xfrm>
          <a:prstGeom prst="rect">
            <a:avLst/>
          </a:prstGeom>
          <a:noFill/>
        </p:spPr>
        <p:txBody>
          <a:bodyPr wrap="none" rtlCol="0">
            <a:spAutoFit/>
          </a:bodyPr>
          <a:lstStyle/>
          <a:p>
            <a:r>
              <a:rPr lang="en-US" sz="2000" dirty="0"/>
              <a:t>(</a:t>
            </a:r>
            <a:r>
              <a:rPr lang="en-US" altLang="zh-CN" sz="2000" dirty="0"/>
              <a:t>9</a:t>
            </a:r>
            <a:r>
              <a:rPr lang="en-US" sz="2000" dirty="0"/>
              <a:t>)</a:t>
            </a:r>
          </a:p>
        </p:txBody>
      </p:sp>
      <mc:AlternateContent xmlns:mc="http://schemas.openxmlformats.org/markup-compatibility/2006" xmlns:a14="http://schemas.microsoft.com/office/drawing/2010/main">
        <mc:Choice Requires="a14">
          <p:sp>
            <p:nvSpPr>
              <p:cNvPr id="20" name="TextBox 19"/>
              <p:cNvSpPr txBox="1"/>
              <p:nvPr/>
            </p:nvSpPr>
            <p:spPr>
              <a:xfrm>
                <a:off x="3690216" y="3856658"/>
                <a:ext cx="1956177"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sz="2000">
                        <a:latin typeface="Cambria Math" panose="02040503050406030204" pitchFamily="18" charset="0"/>
                      </a:rPr>
                      <m:t>=</m:t>
                    </m:r>
                    <m:r>
                      <a:rPr lang="en-US" sz="2000" i="1" smtClean="0">
                        <a:latin typeface="Cambria Math" panose="02040503050406030204" pitchFamily="18" charset="0"/>
                      </a:rPr>
                      <m:t>𝐴</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𝑠</m:t>
                        </m:r>
                      </m:sub>
                    </m:sSub>
                  </m:oMath>
                </a14:m>
                <a:r>
                  <a:rPr lang="en-US" altLang="zh-CN" sz="2000" dirty="0"/>
                  <a:t> </a:t>
                </a:r>
                <a14:m>
                  <m:oMath xmlns:m="http://schemas.openxmlformats.org/officeDocument/2006/math">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𝐵</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2</m:t>
                        </m:r>
                      </m:sub>
                    </m:sSub>
                  </m:oMath>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690216" y="3856658"/>
                <a:ext cx="1956177" cy="307777"/>
              </a:xfrm>
              <a:prstGeom prst="rect">
                <a:avLst/>
              </a:prstGeom>
              <a:blipFill>
                <a:blip r:embed="rId6"/>
                <a:stretch>
                  <a:fillRect l="-4361" r="-2181" b="-18000"/>
                </a:stretch>
              </a:blipFill>
            </p:spPr>
            <p:txBody>
              <a:bodyPr/>
              <a:lstStyle/>
              <a:p>
                <a:r>
                  <a:rPr lang="en-US">
                    <a:noFill/>
                  </a:rPr>
                  <a:t> </a:t>
                </a:r>
              </a:p>
            </p:txBody>
          </p:sp>
        </mc:Fallback>
      </mc:AlternateContent>
      <p:sp>
        <p:nvSpPr>
          <p:cNvPr id="21" name="TextBox 20"/>
          <p:cNvSpPr txBox="1"/>
          <p:nvPr/>
        </p:nvSpPr>
        <p:spPr>
          <a:xfrm>
            <a:off x="8111265" y="3856658"/>
            <a:ext cx="611065" cy="400110"/>
          </a:xfrm>
          <a:prstGeom prst="rect">
            <a:avLst/>
          </a:prstGeom>
          <a:noFill/>
        </p:spPr>
        <p:txBody>
          <a:bodyPr wrap="none" rtlCol="0">
            <a:spAutoFit/>
          </a:bodyPr>
          <a:lstStyle/>
          <a:p>
            <a:r>
              <a:rPr lang="en-US" sz="2000" dirty="0"/>
              <a:t>(</a:t>
            </a:r>
            <a:r>
              <a:rPr lang="en-US" altLang="zh-CN" sz="2000" dirty="0"/>
              <a:t>16</a:t>
            </a:r>
            <a:r>
              <a:rPr lang="en-US" sz="2000" dirty="0"/>
              <a:t>)</a:t>
            </a:r>
          </a:p>
        </p:txBody>
      </p:sp>
      <p:sp>
        <p:nvSpPr>
          <p:cNvPr id="22" name="Rectangle 21"/>
          <p:cNvSpPr/>
          <p:nvPr/>
        </p:nvSpPr>
        <p:spPr>
          <a:xfrm>
            <a:off x="152400" y="4016962"/>
            <a:ext cx="8991600" cy="369332"/>
          </a:xfrm>
          <a:prstGeom prst="rect">
            <a:avLst/>
          </a:prstGeom>
        </p:spPr>
        <p:txBody>
          <a:bodyPr wrap="square">
            <a:spAutoFit/>
          </a:bodyPr>
          <a:lstStyle/>
          <a:p>
            <a:r>
              <a:rPr lang="en-US" sz="1800" dirty="0"/>
              <a:t>where</a:t>
            </a:r>
          </a:p>
        </p:txBody>
      </p:sp>
      <mc:AlternateContent xmlns:mc="http://schemas.openxmlformats.org/markup-compatibility/2006" xmlns:a14="http://schemas.microsoft.com/office/drawing/2010/main">
        <mc:Choice Requires="a14">
          <p:sp>
            <p:nvSpPr>
              <p:cNvPr id="23" name="TextBox 22"/>
              <p:cNvSpPr txBox="1"/>
              <p:nvPr/>
            </p:nvSpPr>
            <p:spPr>
              <a:xfrm>
                <a:off x="4293711" y="4239292"/>
                <a:ext cx="8082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𝐴</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𝑡</m:t>
                          </m:r>
                        </m:sub>
                      </m:sSub>
                    </m:oMath>
                  </m:oMathPara>
                </a14:m>
                <a:endParaRPr lang="en-US"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293711" y="4239292"/>
                <a:ext cx="808235" cy="307777"/>
              </a:xfrm>
              <a:prstGeom prst="rect">
                <a:avLst/>
              </a:prstGeom>
              <a:blipFill>
                <a:blip r:embed="rId7"/>
                <a:stretch>
                  <a:fillRect l="-6015" r="-1504" b="-15686"/>
                </a:stretch>
              </a:blipFill>
            </p:spPr>
            <p:txBody>
              <a:bodyPr/>
              <a:lstStyle/>
              <a:p>
                <a:r>
                  <a:rPr lang="en-US">
                    <a:noFill/>
                  </a:rPr>
                  <a:t> </a:t>
                </a:r>
              </a:p>
            </p:txBody>
          </p:sp>
        </mc:Fallback>
      </mc:AlternateContent>
      <p:sp>
        <p:nvSpPr>
          <p:cNvPr id="24" name="TextBox 23"/>
          <p:cNvSpPr txBox="1"/>
          <p:nvPr/>
        </p:nvSpPr>
        <p:spPr>
          <a:xfrm>
            <a:off x="8111265" y="4236079"/>
            <a:ext cx="611065" cy="400110"/>
          </a:xfrm>
          <a:prstGeom prst="rect">
            <a:avLst/>
          </a:prstGeom>
          <a:noFill/>
        </p:spPr>
        <p:txBody>
          <a:bodyPr wrap="none" rtlCol="0">
            <a:spAutoFit/>
          </a:bodyPr>
          <a:lstStyle/>
          <a:p>
            <a:r>
              <a:rPr lang="en-US" sz="2000" dirty="0"/>
              <a:t>(</a:t>
            </a:r>
            <a:r>
              <a:rPr lang="en-US" altLang="zh-CN" sz="2000" dirty="0"/>
              <a:t>17</a:t>
            </a:r>
            <a:r>
              <a:rPr lang="en-US" sz="2000" dirty="0"/>
              <a:t>)</a:t>
            </a:r>
          </a:p>
        </p:txBody>
      </p:sp>
      <mc:AlternateContent xmlns:mc="http://schemas.openxmlformats.org/markup-compatibility/2006" xmlns:a14="http://schemas.microsoft.com/office/drawing/2010/main">
        <mc:Choice Requires="a14">
          <p:sp>
            <p:nvSpPr>
              <p:cNvPr id="25" name="TextBox 24"/>
              <p:cNvSpPr txBox="1"/>
              <p:nvPr/>
            </p:nvSpPr>
            <p:spPr>
              <a:xfrm>
                <a:off x="4220025" y="4642247"/>
                <a:ext cx="838563"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𝐵</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oMath>
                  </m:oMathPara>
                </a14:m>
                <a:endParaRPr lang="en-US" sz="2000" dirty="0"/>
              </a:p>
              <a:p>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220025" y="4642247"/>
                <a:ext cx="838563" cy="615553"/>
              </a:xfrm>
              <a:prstGeom prst="rect">
                <a:avLst/>
              </a:prstGeom>
              <a:blipFill>
                <a:blip r:embed="rId8"/>
                <a:stretch>
                  <a:fillRect l="-4348"/>
                </a:stretch>
              </a:blipFill>
            </p:spPr>
            <p:txBody>
              <a:bodyPr/>
              <a:lstStyle/>
              <a:p>
                <a:r>
                  <a:rPr lang="en-US">
                    <a:noFill/>
                  </a:rPr>
                  <a:t> </a:t>
                </a:r>
              </a:p>
            </p:txBody>
          </p:sp>
        </mc:Fallback>
      </mc:AlternateContent>
      <p:sp>
        <p:nvSpPr>
          <p:cNvPr id="26" name="TextBox 25"/>
          <p:cNvSpPr txBox="1"/>
          <p:nvPr/>
        </p:nvSpPr>
        <p:spPr>
          <a:xfrm>
            <a:off x="8075500" y="4524227"/>
            <a:ext cx="611065" cy="400110"/>
          </a:xfrm>
          <a:prstGeom prst="rect">
            <a:avLst/>
          </a:prstGeom>
          <a:noFill/>
        </p:spPr>
        <p:txBody>
          <a:bodyPr wrap="none" rtlCol="0">
            <a:spAutoFit/>
          </a:bodyPr>
          <a:lstStyle/>
          <a:p>
            <a:r>
              <a:rPr lang="en-US" sz="2000" dirty="0"/>
              <a:t>(</a:t>
            </a:r>
            <a:r>
              <a:rPr lang="en-US" altLang="zh-CN" sz="2000" dirty="0"/>
              <a:t>18</a:t>
            </a:r>
            <a:r>
              <a:rPr lang="en-US" sz="2000" dirty="0"/>
              <a:t>)</a:t>
            </a:r>
          </a:p>
        </p:txBody>
      </p:sp>
      <p:sp>
        <p:nvSpPr>
          <p:cNvPr id="6" name="Rectangle 5"/>
          <p:cNvSpPr/>
          <p:nvPr/>
        </p:nvSpPr>
        <p:spPr>
          <a:xfrm>
            <a:off x="128466" y="4869920"/>
            <a:ext cx="8915400" cy="1015663"/>
          </a:xfrm>
          <a:prstGeom prst="rect">
            <a:avLst/>
          </a:prstGeom>
        </p:spPr>
        <p:txBody>
          <a:bodyPr wrap="square">
            <a:spAutoFit/>
          </a:bodyPr>
          <a:lstStyle/>
          <a:p>
            <a:pPr algn="just"/>
            <a:r>
              <a:rPr lang="en-US" sz="2000" dirty="0">
                <a:solidFill>
                  <a:srgbClr val="000000"/>
                </a:solidFill>
              </a:rPr>
              <a:t>Again, Equation (16) is of the same form as Equation (16.a) from Ch.6. Later, in this chapter, the expressions for </a:t>
            </a:r>
            <a:r>
              <a:rPr lang="en-US" sz="2000" i="1" dirty="0">
                <a:solidFill>
                  <a:srgbClr val="000000"/>
                </a:solidFill>
              </a:rPr>
              <a:t>A</a:t>
            </a:r>
            <a:r>
              <a:rPr lang="en-US" sz="2000" dirty="0">
                <a:solidFill>
                  <a:srgbClr val="000000"/>
                </a:solidFill>
              </a:rPr>
              <a:t> and </a:t>
            </a:r>
            <a:r>
              <a:rPr lang="en-US" sz="2000" i="1" dirty="0">
                <a:solidFill>
                  <a:srgbClr val="000000"/>
                </a:solidFill>
              </a:rPr>
              <a:t>B</a:t>
            </a:r>
            <a:r>
              <a:rPr lang="en-US" sz="2000" dirty="0">
                <a:solidFill>
                  <a:srgbClr val="000000"/>
                </a:solidFill>
              </a:rPr>
              <a:t> is expanded to 3 × 3 matrices for all possible three-phase transformer connections.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8" name="TextBox 27"/>
              <p:cNvSpPr txBox="1"/>
              <p:nvPr/>
            </p:nvSpPr>
            <p:spPr>
              <a:xfrm>
                <a:off x="2903652" y="5785665"/>
                <a:ext cx="4396588" cy="307777"/>
              </a:xfrm>
              <a:prstGeom prst="rect">
                <a:avLst/>
              </a:prstGeom>
              <a:noFill/>
            </p:spPr>
            <p:txBody>
              <a:bodyPr wrap="none" lIns="0" tIns="0" rIns="0" bIns="0" rtlCol="0">
                <a:spAutoFit/>
              </a:bodyPr>
              <a:lstStyle/>
              <a:p>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r>
                  <a:rPr lang="en-US" sz="2000" dirty="0"/>
                  <a:t>=</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𝐴</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𝑛</m:t>
                        </m:r>
                      </m:sub>
                    </m:sSub>
                  </m:oMath>
                </a14:m>
                <a:r>
                  <a:rPr lang="en-US" sz="2000" dirty="0"/>
                  <a:t> </a:t>
                </a:r>
                <a14:m>
                  <m:oMath xmlns:m="http://schemas.openxmlformats.org/officeDocument/2006/math">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𝐵</m:t>
                        </m:r>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oMath>
                </a14:m>
                <a:endParaRPr lang="en-US"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903652" y="5785665"/>
                <a:ext cx="4396588" cy="307777"/>
              </a:xfrm>
              <a:prstGeom prst="rect">
                <a:avLst/>
              </a:prstGeom>
              <a:blipFill>
                <a:blip r:embed="rId9"/>
                <a:stretch>
                  <a:fillRect t="-25490" b="-49020"/>
                </a:stretch>
              </a:blipFill>
            </p:spPr>
            <p:txBody>
              <a:bodyPr/>
              <a:lstStyle/>
              <a:p>
                <a:r>
                  <a:rPr lang="en-US">
                    <a:noFill/>
                  </a:rPr>
                  <a:t> </a:t>
                </a:r>
              </a:p>
            </p:txBody>
          </p:sp>
        </mc:Fallback>
      </mc:AlternateContent>
      <p:sp>
        <p:nvSpPr>
          <p:cNvPr id="29" name="TextBox 28"/>
          <p:cNvSpPr txBox="1"/>
          <p:nvPr/>
        </p:nvSpPr>
        <p:spPr>
          <a:xfrm>
            <a:off x="8127031" y="5619690"/>
            <a:ext cx="788999" cy="400110"/>
          </a:xfrm>
          <a:prstGeom prst="rect">
            <a:avLst/>
          </a:prstGeom>
          <a:noFill/>
        </p:spPr>
        <p:txBody>
          <a:bodyPr wrap="none" rtlCol="0">
            <a:spAutoFit/>
          </a:bodyPr>
          <a:lstStyle/>
          <a:p>
            <a:r>
              <a:rPr lang="en-US" sz="2000" dirty="0"/>
              <a:t>(16.a)</a:t>
            </a:r>
          </a:p>
        </p:txBody>
      </p:sp>
      <p:sp>
        <p:nvSpPr>
          <p:cNvPr id="27" name="Rectangle 26"/>
          <p:cNvSpPr/>
          <p:nvPr/>
        </p:nvSpPr>
        <p:spPr>
          <a:xfrm>
            <a:off x="152400" y="124480"/>
            <a:ext cx="6255367" cy="584775"/>
          </a:xfrm>
          <a:prstGeom prst="rect">
            <a:avLst/>
          </a:prstGeom>
        </p:spPr>
        <p:txBody>
          <a:bodyPr wrap="none">
            <a:spAutoFit/>
          </a:bodyPr>
          <a:lstStyle/>
          <a:p>
            <a:r>
              <a:rPr lang="en-US" sz="3200" dirty="0">
                <a:solidFill>
                  <a:srgbClr val="C8102E"/>
                </a:solidFill>
                <a:latin typeface="+mj-lt"/>
                <a:ea typeface="+mj-ea"/>
                <a:cs typeface="+mj-cs"/>
              </a:rPr>
              <a:t>Two-Winding Transformer Theory</a:t>
            </a:r>
          </a:p>
        </p:txBody>
      </p:sp>
    </p:spTree>
    <p:extLst>
      <p:ext uri="{BB962C8B-B14F-4D97-AF65-F5344CB8AC3E}">
        <p14:creationId xmlns:p14="http://schemas.microsoft.com/office/powerpoint/2010/main" val="2602723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2462534" cy="584775"/>
          </a:xfrm>
          <a:prstGeom prst="rect">
            <a:avLst/>
          </a:prstGeom>
        </p:spPr>
        <p:txBody>
          <a:bodyPr wrap="none">
            <a:spAutoFit/>
          </a:bodyPr>
          <a:lstStyle/>
          <a:p>
            <a:r>
              <a:rPr lang="en-US" altLang="zh-CN" sz="3200" dirty="0">
                <a:solidFill>
                  <a:srgbClr val="C8102E"/>
                </a:solidFill>
                <a:latin typeface="+mj-lt"/>
                <a:ea typeface="+mj-ea"/>
                <a:cs typeface="+mj-cs"/>
              </a:rPr>
              <a:t>Example 7.1</a:t>
            </a:r>
            <a:endParaRPr lang="en-US" sz="3200" dirty="0">
              <a:solidFill>
                <a:srgbClr val="C8102E"/>
              </a:solidFill>
              <a:latin typeface="+mj-lt"/>
              <a:ea typeface="+mj-ea"/>
              <a:cs typeface="+mj-cs"/>
            </a:endParaRPr>
          </a:p>
        </p:txBody>
      </p:sp>
      <p:sp>
        <p:nvSpPr>
          <p:cNvPr id="4" name="Slide Number Placeholder 3"/>
          <p:cNvSpPr>
            <a:spLocks noGrp="1"/>
          </p:cNvSpPr>
          <p:nvPr>
            <p:ph type="sldNum" sz="quarter" idx="12"/>
          </p:nvPr>
        </p:nvSpPr>
        <p:spPr>
          <a:xfrm>
            <a:off x="6553200" y="5345308"/>
            <a:ext cx="2133600" cy="365125"/>
          </a:xfrm>
        </p:spPr>
        <p:txBody>
          <a:bodyPr/>
          <a:lstStyle/>
          <a:p>
            <a:fld id="{5B7A2384-8C5D-49F6-8259-B9A64ECD4852}" type="slidenum">
              <a:rPr lang="en-US" smtClean="0"/>
              <a:t>15</a:t>
            </a:fld>
            <a:endParaRPr lang="en-US" dirty="0"/>
          </a:p>
        </p:txBody>
      </p:sp>
      <p:sp>
        <p:nvSpPr>
          <p:cNvPr id="7" name="Rectangle 6"/>
          <p:cNvSpPr/>
          <p:nvPr/>
        </p:nvSpPr>
        <p:spPr>
          <a:xfrm>
            <a:off x="136634" y="544708"/>
            <a:ext cx="9007366" cy="2554545"/>
          </a:xfrm>
          <a:prstGeom prst="rect">
            <a:avLst/>
          </a:prstGeom>
        </p:spPr>
        <p:txBody>
          <a:bodyPr wrap="square">
            <a:spAutoFit/>
          </a:bodyPr>
          <a:lstStyle/>
          <a:p>
            <a:pPr algn="just"/>
            <a:r>
              <a:rPr lang="en-US" sz="2000" dirty="0">
                <a:solidFill>
                  <a:srgbClr val="000000"/>
                </a:solidFill>
              </a:rPr>
              <a:t>A single-phase transformer is rated 75 kVA, 2400–240 V. The transformer has the following impedances and shunt admittance:</a:t>
            </a:r>
          </a:p>
          <a:p>
            <a:pPr algn="just"/>
            <a:r>
              <a:rPr lang="en-US" sz="2000" i="1" dirty="0">
                <a:solidFill>
                  <a:srgbClr val="000000"/>
                </a:solidFill>
              </a:rPr>
              <a:t>Z</a:t>
            </a:r>
            <a:r>
              <a:rPr lang="en-US" sz="2000" baseline="-25000" dirty="0">
                <a:solidFill>
                  <a:srgbClr val="000000"/>
                </a:solidFill>
              </a:rPr>
              <a:t>1</a:t>
            </a:r>
            <a:r>
              <a:rPr lang="en-US" sz="2000" dirty="0">
                <a:solidFill>
                  <a:srgbClr val="000000"/>
                </a:solidFill>
              </a:rPr>
              <a:t> = 0.612 + </a:t>
            </a:r>
            <a:r>
              <a:rPr lang="en-US" sz="2000" i="1" dirty="0">
                <a:solidFill>
                  <a:srgbClr val="000000"/>
                </a:solidFill>
              </a:rPr>
              <a:t>j</a:t>
            </a:r>
            <a:r>
              <a:rPr lang="en-US" sz="2000" dirty="0">
                <a:solidFill>
                  <a:srgbClr val="000000"/>
                </a:solidFill>
              </a:rPr>
              <a:t>1.2 Ω (high-voltage winding impedance)</a:t>
            </a:r>
          </a:p>
          <a:p>
            <a:pPr algn="just"/>
            <a:r>
              <a:rPr lang="en-US" sz="2000" i="1" dirty="0">
                <a:solidFill>
                  <a:srgbClr val="000000"/>
                </a:solidFill>
              </a:rPr>
              <a:t>Z</a:t>
            </a:r>
            <a:r>
              <a:rPr lang="en-US" sz="2000" baseline="-25000" dirty="0">
                <a:solidFill>
                  <a:srgbClr val="000000"/>
                </a:solidFill>
              </a:rPr>
              <a:t>2</a:t>
            </a:r>
            <a:r>
              <a:rPr lang="en-US" sz="2000" dirty="0">
                <a:solidFill>
                  <a:srgbClr val="000000"/>
                </a:solidFill>
              </a:rPr>
              <a:t> = 0.0061 + </a:t>
            </a:r>
            <a:r>
              <a:rPr lang="en-US" sz="2000" i="1" dirty="0">
                <a:solidFill>
                  <a:srgbClr val="000000"/>
                </a:solidFill>
              </a:rPr>
              <a:t>j</a:t>
            </a:r>
            <a:r>
              <a:rPr lang="en-US" sz="2000" dirty="0">
                <a:solidFill>
                  <a:srgbClr val="000000"/>
                </a:solidFill>
              </a:rPr>
              <a:t>0.0115 Ω (low-voltage winding impedance)</a:t>
            </a:r>
          </a:p>
          <a:p>
            <a:pPr algn="just"/>
            <a:r>
              <a:rPr lang="en-US" sz="2000" i="1" dirty="0" err="1">
                <a:solidFill>
                  <a:srgbClr val="000000"/>
                </a:solidFill>
              </a:rPr>
              <a:t>Y</a:t>
            </a:r>
            <a:r>
              <a:rPr lang="en-US" sz="2000" i="1" baseline="-25000" dirty="0" err="1">
                <a:solidFill>
                  <a:srgbClr val="000000"/>
                </a:solidFill>
              </a:rPr>
              <a:t>m</a:t>
            </a:r>
            <a:r>
              <a:rPr lang="en-US" sz="2000" dirty="0">
                <a:solidFill>
                  <a:srgbClr val="000000"/>
                </a:solidFill>
              </a:rPr>
              <a:t> = 1.92 × 10</a:t>
            </a:r>
            <a:r>
              <a:rPr lang="en-US" sz="2000" baseline="30000" dirty="0">
                <a:solidFill>
                  <a:srgbClr val="000000"/>
                </a:solidFill>
              </a:rPr>
              <a:t>−4</a:t>
            </a:r>
            <a:r>
              <a:rPr lang="en-US" sz="2000" dirty="0">
                <a:solidFill>
                  <a:srgbClr val="000000"/>
                </a:solidFill>
              </a:rPr>
              <a:t> − </a:t>
            </a:r>
            <a:r>
              <a:rPr lang="en-US" sz="2000" i="1" dirty="0">
                <a:solidFill>
                  <a:srgbClr val="000000"/>
                </a:solidFill>
              </a:rPr>
              <a:t>j</a:t>
            </a:r>
            <a:r>
              <a:rPr lang="en-US" sz="2000" dirty="0">
                <a:solidFill>
                  <a:srgbClr val="000000"/>
                </a:solidFill>
              </a:rPr>
              <a:t>8.52 × 10</a:t>
            </a:r>
            <a:r>
              <a:rPr lang="en-US" sz="2000" baseline="30000" dirty="0">
                <a:solidFill>
                  <a:srgbClr val="000000"/>
                </a:solidFill>
              </a:rPr>
              <a:t>−4</a:t>
            </a:r>
            <a:r>
              <a:rPr lang="en-US" sz="2000" dirty="0">
                <a:solidFill>
                  <a:srgbClr val="000000"/>
                </a:solidFill>
              </a:rPr>
              <a:t> S (referred to the high-voltage winding)</a:t>
            </a:r>
          </a:p>
          <a:p>
            <a:pPr algn="just"/>
            <a:r>
              <a:rPr lang="en-US" sz="2000" dirty="0">
                <a:solidFill>
                  <a:srgbClr val="000000"/>
                </a:solidFill>
              </a:rPr>
              <a:t>Determine the generalized </a:t>
            </a:r>
            <a:r>
              <a:rPr lang="en-US" sz="2000" i="1" dirty="0">
                <a:solidFill>
                  <a:srgbClr val="000000"/>
                </a:solidFill>
              </a:rPr>
              <a:t>a</a:t>
            </a:r>
            <a:r>
              <a:rPr lang="en-US" sz="2000" dirty="0">
                <a:solidFill>
                  <a:srgbClr val="000000"/>
                </a:solidFill>
              </a:rPr>
              <a:t>, </a:t>
            </a:r>
            <a:r>
              <a:rPr lang="en-US" sz="2000" i="1" dirty="0">
                <a:solidFill>
                  <a:srgbClr val="000000"/>
                </a:solidFill>
              </a:rPr>
              <a:t>b</a:t>
            </a:r>
            <a:r>
              <a:rPr lang="en-US" sz="2000" dirty="0">
                <a:solidFill>
                  <a:srgbClr val="000000"/>
                </a:solidFill>
              </a:rPr>
              <a:t>, </a:t>
            </a:r>
            <a:r>
              <a:rPr lang="en-US" sz="2000" i="1" dirty="0">
                <a:solidFill>
                  <a:srgbClr val="000000"/>
                </a:solidFill>
              </a:rPr>
              <a:t>c</a:t>
            </a:r>
            <a:r>
              <a:rPr lang="en-US" sz="2000" dirty="0">
                <a:solidFill>
                  <a:srgbClr val="000000"/>
                </a:solidFill>
              </a:rPr>
              <a:t>, and </a:t>
            </a:r>
            <a:r>
              <a:rPr lang="en-US" sz="2000" i="1" dirty="0">
                <a:solidFill>
                  <a:srgbClr val="000000"/>
                </a:solidFill>
              </a:rPr>
              <a:t>d</a:t>
            </a:r>
            <a:r>
              <a:rPr lang="en-US" sz="2000" dirty="0">
                <a:solidFill>
                  <a:srgbClr val="000000"/>
                </a:solidFill>
              </a:rPr>
              <a:t> constants and the </a:t>
            </a:r>
            <a:r>
              <a:rPr lang="en-US" sz="2000" i="1" dirty="0">
                <a:solidFill>
                  <a:srgbClr val="000000"/>
                </a:solidFill>
              </a:rPr>
              <a:t>A</a:t>
            </a:r>
            <a:r>
              <a:rPr lang="en-US" sz="2000" dirty="0">
                <a:solidFill>
                  <a:srgbClr val="000000"/>
                </a:solidFill>
              </a:rPr>
              <a:t> and </a:t>
            </a:r>
            <a:r>
              <a:rPr lang="en-US" sz="2000" i="1" dirty="0">
                <a:solidFill>
                  <a:srgbClr val="000000"/>
                </a:solidFill>
              </a:rPr>
              <a:t>B</a:t>
            </a:r>
            <a:r>
              <a:rPr lang="en-US" sz="2000" dirty="0">
                <a:solidFill>
                  <a:srgbClr val="000000"/>
                </a:solidFill>
              </a:rPr>
              <a:t> constants.</a:t>
            </a:r>
          </a:p>
          <a:p>
            <a:pPr algn="just"/>
            <a:endParaRPr lang="en-US" sz="2000" dirty="0">
              <a:solidFill>
                <a:srgbClr val="000000"/>
              </a:solidFill>
            </a:endParaRPr>
          </a:p>
          <a:p>
            <a:pPr algn="just"/>
            <a:r>
              <a:rPr lang="en-US" sz="2000" dirty="0">
                <a:solidFill>
                  <a:srgbClr val="000000"/>
                </a:solidFill>
              </a:rPr>
              <a:t>The transformer “turns ratio” is</a:t>
            </a:r>
          </a:p>
        </p:txBody>
      </p:sp>
      <mc:AlternateContent xmlns:mc="http://schemas.openxmlformats.org/markup-compatibility/2006" xmlns:a14="http://schemas.microsoft.com/office/drawing/2010/main">
        <mc:Choice Requires="a14">
          <p:sp>
            <p:nvSpPr>
              <p:cNvPr id="27" name="TextBox 26"/>
              <p:cNvSpPr txBox="1"/>
              <p:nvPr/>
            </p:nvSpPr>
            <p:spPr>
              <a:xfrm>
                <a:off x="3182249" y="2999257"/>
                <a:ext cx="2914003" cy="448008"/>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altLang="zh-CN" b="0" i="1" smtClean="0">
                            <a:latin typeface="Cambria Math" panose="02040503050406030204" pitchFamily="18" charset="0"/>
                          </a:rPr>
                          <m:t>𝑡</m:t>
                        </m:r>
                      </m:sub>
                    </m:sSub>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𝑁</m:t>
                            </m:r>
                          </m:e>
                          <m:sub>
                            <m:r>
                              <a:rPr lang="en-US" altLang="zh-CN" b="0" i="1" smtClean="0">
                                <a:latin typeface="Cambria Math" panose="02040503050406030204" pitchFamily="18" charset="0"/>
                              </a:rPr>
                              <m:t>2</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altLang="zh-CN" b="0" i="1" smtClean="0">
                                <a:latin typeface="Cambria Math" panose="02040503050406030204" pitchFamily="18" charset="0"/>
                              </a:rPr>
                              <m:t>1</m:t>
                            </m:r>
                          </m:sub>
                        </m:sSub>
                      </m:den>
                    </m:f>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𝑟𝑎𝑡𝑒𝑑</m:t>
                            </m:r>
                            <m:r>
                              <a:rPr lang="en-US" altLang="zh-CN" b="0" i="1" smtClean="0">
                                <a:latin typeface="Cambria Math" panose="02040503050406030204" pitchFamily="18" charset="0"/>
                              </a:rPr>
                              <m:t>_2</m:t>
                            </m:r>
                          </m:sub>
                        </m:sSub>
                      </m:num>
                      <m:den>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altLang="zh-CN" i="1">
                                <a:latin typeface="Cambria Math" panose="02040503050406030204" pitchFamily="18" charset="0"/>
                              </a:rPr>
                              <m:t>𝑟𝑎𝑡𝑒𝑑</m:t>
                            </m:r>
                            <m:r>
                              <a:rPr lang="en-US" altLang="zh-CN" i="1">
                                <a:latin typeface="Cambria Math" panose="02040503050406030204" pitchFamily="18" charset="0"/>
                              </a:rPr>
                              <m:t>_1</m:t>
                            </m:r>
                          </m:sub>
                        </m:sSub>
                      </m:den>
                    </m:f>
                    <m:r>
                      <a:rPr lang="en-US">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240</m:t>
                        </m:r>
                      </m:num>
                      <m:den>
                        <m:r>
                          <a:rPr lang="en-US" b="0" i="1" smtClean="0">
                            <a:latin typeface="Cambria Math" panose="02040503050406030204" pitchFamily="18" charset="0"/>
                          </a:rPr>
                          <m:t>2400</m:t>
                        </m:r>
                      </m:den>
                    </m:f>
                    <m:r>
                      <a:rPr lang="en-US">
                        <a:latin typeface="Cambria Math" panose="02040503050406030204" pitchFamily="18" charset="0"/>
                      </a:rPr>
                      <m:t>=</m:t>
                    </m:r>
                  </m:oMath>
                </a14:m>
                <a:r>
                  <a:rPr lang="en-US" dirty="0"/>
                  <a:t>0.1</a:t>
                </a:r>
              </a:p>
            </p:txBody>
          </p:sp>
        </mc:Choice>
        <mc:Fallback xmlns="">
          <p:sp>
            <p:nvSpPr>
              <p:cNvPr id="27" name="TextBox 26"/>
              <p:cNvSpPr txBox="1">
                <a:spLocks noRot="1" noChangeAspect="1" noMove="1" noResize="1" noEditPoints="1" noAdjustHandles="1" noChangeArrowheads="1" noChangeShapeType="1" noTextEdit="1"/>
              </p:cNvSpPr>
              <p:nvPr/>
            </p:nvSpPr>
            <p:spPr>
              <a:xfrm>
                <a:off x="3182249" y="2999257"/>
                <a:ext cx="2914003" cy="448008"/>
              </a:xfrm>
              <a:prstGeom prst="rect">
                <a:avLst/>
              </a:prstGeom>
              <a:blipFill>
                <a:blip r:embed="rId2"/>
                <a:stretch>
                  <a:fillRect t="-2740" r="-38285" b="-42466"/>
                </a:stretch>
              </a:blipFill>
            </p:spPr>
            <p:txBody>
              <a:bodyPr/>
              <a:lstStyle/>
              <a:p>
                <a:r>
                  <a:rPr lang="en-US">
                    <a:noFill/>
                  </a:rPr>
                  <a:t> </a:t>
                </a:r>
              </a:p>
            </p:txBody>
          </p:sp>
        </mc:Fallback>
      </mc:AlternateContent>
      <p:sp>
        <p:nvSpPr>
          <p:cNvPr id="8" name="Rectangle 7"/>
          <p:cNvSpPr/>
          <p:nvPr/>
        </p:nvSpPr>
        <p:spPr>
          <a:xfrm>
            <a:off x="152400" y="3523370"/>
            <a:ext cx="8915400" cy="400110"/>
          </a:xfrm>
          <a:prstGeom prst="rect">
            <a:avLst/>
          </a:prstGeom>
        </p:spPr>
        <p:txBody>
          <a:bodyPr wrap="square">
            <a:spAutoFit/>
          </a:bodyPr>
          <a:lstStyle/>
          <a:p>
            <a:r>
              <a:rPr lang="en-US" sz="2000" dirty="0">
                <a:solidFill>
                  <a:srgbClr val="000000"/>
                </a:solidFill>
              </a:rPr>
              <a:t>The equivalent transformer impedance referred to the low-voltage side: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9" name="Rectangle 8"/>
              <p:cNvSpPr/>
              <p:nvPr/>
            </p:nvSpPr>
            <p:spPr>
              <a:xfrm>
                <a:off x="2894325" y="4059781"/>
                <a:ext cx="3653885" cy="371127"/>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altLang="zh-CN" b="0" i="1" smtClean="0">
                            <a:latin typeface="Cambria Math" panose="02040503050406030204" pitchFamily="18" charset="0"/>
                          </a:rPr>
                          <m:t>2</m:t>
                        </m:r>
                      </m:sub>
                    </m:sSub>
                  </m:oMath>
                </a14:m>
                <a:r>
                  <a:rPr lang="en-US" dirty="0"/>
                  <a:t> </a:t>
                </a:r>
                <a14:m>
                  <m:oMath xmlns:m="http://schemas.openxmlformats.org/officeDocument/2006/math">
                    <m:r>
                      <a:rPr lang="en-US" dirty="0">
                        <a:latin typeface="Cambria Math" panose="02040503050406030204" pitchFamily="18" charset="0"/>
                      </a:rPr>
                      <m:t>+</m:t>
                    </m:r>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𝑛</m:t>
                        </m:r>
                      </m:e>
                      <m:sub>
                        <m:r>
                          <a:rPr lang="en-US" b="0" i="1" dirty="0" smtClean="0">
                            <a:latin typeface="Cambria Math" panose="02040503050406030204" pitchFamily="18" charset="0"/>
                          </a:rPr>
                          <m:t>𝑡</m:t>
                        </m:r>
                      </m:sub>
                      <m:sup>
                        <m:r>
                          <a:rPr lang="en-US" b="0" i="1" dirty="0" smtClean="0">
                            <a:latin typeface="Cambria Math" panose="02040503050406030204" pitchFamily="18" charset="0"/>
                          </a:rPr>
                          <m:t>2</m:t>
                        </m:r>
                      </m:sup>
                    </m:sSubSup>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altLang="zh-CN" b="0" i="1" smtClean="0">
                            <a:latin typeface="Cambria Math" panose="02040503050406030204" pitchFamily="18" charset="0"/>
                          </a:rPr>
                          <m:t>1</m:t>
                        </m:r>
                      </m:sub>
                    </m:sSub>
                  </m:oMath>
                </a14:m>
                <a:r>
                  <a:rPr lang="en-US" altLang="zh-CN" dirty="0"/>
                  <a:t> </a:t>
                </a:r>
                <a14:m>
                  <m:oMath xmlns:m="http://schemas.openxmlformats.org/officeDocument/2006/math">
                    <m:r>
                      <a:rPr lang="en-US" altLang="zh-CN" i="1">
                        <a:latin typeface="Cambria Math" panose="02040503050406030204" pitchFamily="18" charset="0"/>
                      </a:rPr>
                      <m:t>=</m:t>
                    </m:r>
                  </m:oMath>
                </a14:m>
                <a:r>
                  <a:rPr lang="en-US" dirty="0"/>
                  <a:t>0.0122 </a:t>
                </a:r>
                <a14:m>
                  <m:oMath xmlns:m="http://schemas.openxmlformats.org/officeDocument/2006/math">
                    <m:r>
                      <a:rPr lang="en-US" dirty="0">
                        <a:latin typeface="Cambria Math" panose="02040503050406030204" pitchFamily="18" charset="0"/>
                      </a:rPr>
                      <m:t>+</m:t>
                    </m:r>
                    <m:r>
                      <a:rPr lang="en-US" i="1" dirty="0">
                        <a:latin typeface="Cambria Math" panose="02040503050406030204" pitchFamily="18" charset="0"/>
                      </a:rPr>
                      <m:t> </m:t>
                    </m:r>
                  </m:oMath>
                </a14:m>
                <a:r>
                  <a:rPr lang="en-US" dirty="0"/>
                  <a:t>j0.0235</a:t>
                </a:r>
              </a:p>
            </p:txBody>
          </p:sp>
        </mc:Choice>
        <mc:Fallback xmlns="">
          <p:sp>
            <p:nvSpPr>
              <p:cNvPr id="9" name="Rectangle 8"/>
              <p:cNvSpPr>
                <a:spLocks noRot="1" noChangeAspect="1" noMove="1" noResize="1" noEditPoints="1" noAdjustHandles="1" noChangeArrowheads="1" noChangeShapeType="1" noTextEdit="1"/>
              </p:cNvSpPr>
              <p:nvPr/>
            </p:nvSpPr>
            <p:spPr>
              <a:xfrm>
                <a:off x="2894325" y="4059781"/>
                <a:ext cx="3653885" cy="371127"/>
              </a:xfrm>
              <a:prstGeom prst="rect">
                <a:avLst/>
              </a:prstGeom>
              <a:blipFill>
                <a:blip r:embed="rId3"/>
                <a:stretch>
                  <a:fillRect l="-501" t="-11475" r="-32721" b="-62295"/>
                </a:stretch>
              </a:blipFill>
            </p:spPr>
            <p:txBody>
              <a:bodyPr/>
              <a:lstStyle/>
              <a:p>
                <a:r>
                  <a:rPr lang="en-US">
                    <a:noFill/>
                  </a:rPr>
                  <a:t> </a:t>
                </a:r>
              </a:p>
            </p:txBody>
          </p:sp>
        </mc:Fallback>
      </mc:AlternateContent>
      <p:sp>
        <p:nvSpPr>
          <p:cNvPr id="30" name="Rectangle 29"/>
          <p:cNvSpPr/>
          <p:nvPr/>
        </p:nvSpPr>
        <p:spPr>
          <a:xfrm>
            <a:off x="136634" y="4430908"/>
            <a:ext cx="8915400" cy="400110"/>
          </a:xfrm>
          <a:prstGeom prst="rect">
            <a:avLst/>
          </a:prstGeom>
        </p:spPr>
        <p:txBody>
          <a:bodyPr wrap="square">
            <a:spAutoFit/>
          </a:bodyPr>
          <a:lstStyle/>
          <a:p>
            <a:r>
              <a:rPr lang="en-US" sz="2000" dirty="0">
                <a:solidFill>
                  <a:srgbClr val="000000"/>
                </a:solidFill>
              </a:rPr>
              <a:t>The generalized constants are </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31" name="TextBox 30"/>
              <p:cNvSpPr txBox="1"/>
              <p:nvPr/>
            </p:nvSpPr>
            <p:spPr>
              <a:xfrm>
                <a:off x="654999" y="4950024"/>
                <a:ext cx="1661224" cy="5042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𝑎</m:t>
                      </m:r>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sSub>
                            <m:sSubPr>
                              <m:ctrlPr>
                                <a:rPr lang="en-US" sz="1600" i="1">
                                  <a:latin typeface="Cambria Math" panose="02040503050406030204" pitchFamily="18" charset="0"/>
                                </a:rPr>
                              </m:ctrlPr>
                            </m:sSubPr>
                            <m:e>
                              <m:r>
                                <a:rPr lang="en-US" sz="1600" i="1">
                                  <a:latin typeface="Cambria Math" panose="02040503050406030204" pitchFamily="18" charset="0"/>
                                </a:rPr>
                                <m:t>𝑛</m:t>
                              </m:r>
                            </m:e>
                            <m:sub>
                              <m:r>
                                <a:rPr lang="en-US" sz="1600" i="1">
                                  <a:latin typeface="Cambria Math" panose="02040503050406030204" pitchFamily="18" charset="0"/>
                                </a:rPr>
                                <m:t>𝑡</m:t>
                              </m:r>
                            </m:sub>
                          </m:sSub>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b="0" i="1" smtClean="0">
                              <a:latin typeface="Cambria Math" panose="02040503050406030204" pitchFamily="18" charset="0"/>
                            </a:rPr>
                            <m:t>0.1</m:t>
                          </m:r>
                        </m:den>
                      </m:f>
                      <m:r>
                        <a:rPr lang="en-US" sz="1600" b="0" i="1" smtClean="0">
                          <a:latin typeface="Cambria Math" panose="02040503050406030204" pitchFamily="18" charset="0"/>
                        </a:rPr>
                        <m:t>=10</m:t>
                      </m:r>
                    </m:oMath>
                  </m:oMathPara>
                </a14:m>
                <a:endParaRPr lang="en-US"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654999" y="4950024"/>
                <a:ext cx="1661224" cy="5042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89034" y="5634976"/>
                <a:ext cx="2393155" cy="4610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𝑏</m:t>
                      </m:r>
                      <m:r>
                        <a:rPr lang="en-US" sz="1600" b="0" i="1" smtClean="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𝑍</m:t>
                              </m:r>
                            </m:e>
                            <m:sub>
                              <m:r>
                                <m:rPr>
                                  <m:sty m:val="p"/>
                                </m:rPr>
                                <a:rPr lang="en-US" altLang="zh-CN" sz="1600" i="1">
                                  <a:latin typeface="Cambria Math" panose="02040503050406030204" pitchFamily="18" charset="0"/>
                                </a:rPr>
                                <m:t>t</m:t>
                              </m:r>
                            </m:sub>
                          </m:sSub>
                        </m:num>
                        <m:den>
                          <m:r>
                            <a:rPr lang="en-US" sz="1600" b="0" i="1" smtClean="0">
                              <a:latin typeface="Cambria Math" panose="02040503050406030204" pitchFamily="18" charset="0"/>
                            </a:rPr>
                            <m:t>0.1</m:t>
                          </m:r>
                        </m:den>
                      </m:f>
                      <m:r>
                        <a:rPr lang="en-US" sz="1600" b="0" i="1" smtClean="0">
                          <a:latin typeface="Cambria Math" panose="02040503050406030204" pitchFamily="18" charset="0"/>
                        </a:rPr>
                        <m:t>=0.1222+</m:t>
                      </m:r>
                      <m:r>
                        <a:rPr lang="en-US" sz="1600" b="0" i="1" smtClean="0">
                          <a:latin typeface="Cambria Math" panose="02040503050406030204" pitchFamily="18" charset="0"/>
                        </a:rPr>
                        <m:t>𝑗</m:t>
                      </m:r>
                      <m:r>
                        <a:rPr lang="en-US" sz="1600" b="0" i="1" smtClean="0">
                          <a:latin typeface="Cambria Math" panose="02040503050406030204" pitchFamily="18" charset="0"/>
                        </a:rPr>
                        <m:t>0.235</m:t>
                      </m:r>
                    </m:oMath>
                  </m:oMathPara>
                </a14:m>
                <a:endParaRPr lang="en-US" sz="1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289034" y="5634976"/>
                <a:ext cx="2393155" cy="46102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183315" y="4990967"/>
                <a:ext cx="2190664" cy="380104"/>
              </a:xfrm>
              <a:prstGeom prst="rect">
                <a:avLst/>
              </a:prstGeom>
              <a:noFill/>
            </p:spPr>
            <p:txBody>
              <a:bodyPr wrap="none" lIns="0" tIns="0" rIns="0" bIns="0" rtlCol="0">
                <a:spAutoFit/>
              </a:bodyPr>
              <a:lstStyle/>
              <a:p>
                <a14:m>
                  <m:oMath xmlns:m="http://schemas.openxmlformats.org/officeDocument/2006/math">
                    <m:r>
                      <a:rPr lang="en-US" sz="1600" b="0" i="1" smtClean="0">
                        <a:latin typeface="Cambria Math" panose="02040503050406030204" pitchFamily="18" charset="0"/>
                      </a:rPr>
                      <m:t>𝑐</m:t>
                    </m:r>
                    <m:r>
                      <a:rPr lang="en-US" sz="1600" b="0" i="1" smtClean="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𝑌</m:t>
                            </m:r>
                          </m:e>
                          <m:sub>
                            <m:r>
                              <a:rPr lang="en-US" sz="1600" i="1">
                                <a:latin typeface="Cambria Math" panose="02040503050406030204" pitchFamily="18" charset="0"/>
                              </a:rPr>
                              <m:t>𝑚</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𝑛</m:t>
                            </m:r>
                          </m:e>
                          <m:sub>
                            <m:r>
                              <a:rPr lang="en-US" sz="1600" i="1">
                                <a:latin typeface="Cambria Math" panose="02040503050406030204" pitchFamily="18" charset="0"/>
                              </a:rPr>
                              <m:t>𝑡</m:t>
                            </m:r>
                          </m:sub>
                        </m:sSub>
                      </m:den>
                    </m:f>
                    <m:r>
                      <a:rPr lang="en-US" sz="1600" i="1">
                        <a:latin typeface="Cambria Math" panose="02040503050406030204" pitchFamily="18" charset="0"/>
                      </a:rPr>
                      <m:t>=</m:t>
                    </m:r>
                  </m:oMath>
                </a14:m>
                <a:r>
                  <a:rPr lang="en-US" sz="1600" dirty="0"/>
                  <a:t>0.00</a:t>
                </a:r>
                <a14:m>
                  <m:oMath xmlns:m="http://schemas.openxmlformats.org/officeDocument/2006/math">
                    <m:r>
                      <a:rPr lang="en-US" sz="1600" b="0" i="0" dirty="0" smtClean="0">
                        <a:latin typeface="Cambria Math" panose="02040503050406030204" pitchFamily="18" charset="0"/>
                      </a:rPr>
                      <m:t>19</m:t>
                    </m:r>
                    <m:r>
                      <a:rPr lang="en-US" sz="1600" b="0" i="1" dirty="0" smtClean="0">
                        <a:latin typeface="Cambria Math" panose="02040503050406030204" pitchFamily="18" charset="0"/>
                      </a:rPr>
                      <m:t>−</m:t>
                    </m:r>
                  </m:oMath>
                </a14:m>
                <a:r>
                  <a:rPr lang="en-US" sz="1600" dirty="0"/>
                  <a:t>j0.0085</a:t>
                </a:r>
              </a:p>
            </p:txBody>
          </p:sp>
        </mc:Choice>
        <mc:Fallback xmlns="">
          <p:sp>
            <p:nvSpPr>
              <p:cNvPr id="35" name="TextBox 34"/>
              <p:cNvSpPr txBox="1">
                <a:spLocks noRot="1" noChangeAspect="1" noMove="1" noResize="1" noEditPoints="1" noAdjustHandles="1" noChangeArrowheads="1" noChangeShapeType="1" noTextEdit="1"/>
              </p:cNvSpPr>
              <p:nvPr/>
            </p:nvSpPr>
            <p:spPr>
              <a:xfrm>
                <a:off x="3183315" y="4990967"/>
                <a:ext cx="2190664" cy="380104"/>
              </a:xfrm>
              <a:prstGeom prst="rect">
                <a:avLst/>
              </a:prstGeom>
              <a:blipFill>
                <a:blip r:embed="rId6"/>
                <a:stretch>
                  <a:fillRect l="-2222" t="-4839" r="-4722" b="-112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2819400" y="5593362"/>
                <a:ext cx="3243324" cy="5026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𝑑</m:t>
                      </m:r>
                      <m:r>
                        <a:rPr lang="en-US" sz="1600" b="0" i="1" smtClean="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sSub>
                                <m:sSubPr>
                                  <m:ctrlPr>
                                    <a:rPr lang="en-US" sz="1600" i="1">
                                      <a:latin typeface="Cambria Math" panose="02040503050406030204" pitchFamily="18" charset="0"/>
                                    </a:rPr>
                                  </m:ctrlPr>
                                </m:sSubPr>
                                <m:e>
                                  <m:r>
                                    <a:rPr lang="en-US" sz="1600" i="1">
                                      <a:latin typeface="Cambria Math" panose="02040503050406030204" pitchFamily="18" charset="0"/>
                                    </a:rPr>
                                    <m:t>𝑌</m:t>
                                  </m:r>
                                </m:e>
                                <m:sub>
                                  <m:r>
                                    <a:rPr lang="en-US" sz="1600" i="1">
                                      <a:latin typeface="Cambria Math" panose="02040503050406030204" pitchFamily="18" charset="0"/>
                                    </a:rPr>
                                    <m:t>𝑚</m:t>
                                  </m:r>
                                </m:sub>
                              </m:sSub>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rPr>
                                <m:t>𝑍</m:t>
                              </m:r>
                            </m:e>
                            <m:sub>
                              <m:r>
                                <m:rPr>
                                  <m:sty m:val="p"/>
                                </m:rPr>
                                <a:rPr lang="en-US" altLang="zh-CN" sz="1600" i="1">
                                  <a:latin typeface="Cambria Math" panose="02040503050406030204" pitchFamily="18" charset="0"/>
                                </a:rPr>
                                <m:t>t</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𝑛</m:t>
                              </m:r>
                            </m:e>
                            <m:sub>
                              <m:r>
                                <a:rPr lang="en-US" sz="1600" i="1">
                                  <a:latin typeface="Cambria Math" panose="02040503050406030204" pitchFamily="18" charset="0"/>
                                </a:rPr>
                                <m:t>𝑡</m:t>
                              </m:r>
                            </m:sub>
                          </m:sSub>
                        </m:den>
                      </m:f>
                      <m:r>
                        <a:rPr lang="en-US" altLang="zh-CN"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𝑛</m:t>
                          </m:r>
                        </m:e>
                        <m:sub>
                          <m:r>
                            <a:rPr lang="en-US" sz="1600" i="1">
                              <a:latin typeface="Cambria Math" panose="02040503050406030204" pitchFamily="18" charset="0"/>
                            </a:rPr>
                            <m:t>𝑡</m:t>
                          </m:r>
                        </m:sub>
                      </m:sSub>
                      <m:r>
                        <a:rPr lang="en-US" sz="1600" i="1">
                          <a:latin typeface="Cambria Math" panose="02040503050406030204" pitchFamily="18" charset="0"/>
                        </a:rPr>
                        <m:t>=</m:t>
                      </m:r>
                      <m:r>
                        <m:rPr>
                          <m:nor/>
                        </m:rPr>
                        <a:rPr lang="en-US" sz="1600" dirty="0"/>
                        <m:t>0.</m:t>
                      </m:r>
                      <m:r>
                        <a:rPr lang="en-US" sz="1600" b="0" i="0" dirty="0" smtClean="0">
                          <a:latin typeface="Cambria Math" panose="02040503050406030204" pitchFamily="18" charset="0"/>
                        </a:rPr>
                        <m:t>1002</m:t>
                      </m:r>
                      <m:r>
                        <a:rPr lang="en-US" sz="1600" i="1" dirty="0">
                          <a:latin typeface="Cambria Math" panose="02040503050406030204" pitchFamily="18" charset="0"/>
                        </a:rPr>
                        <m:t>−</m:t>
                      </m:r>
                      <m:r>
                        <m:rPr>
                          <m:nor/>
                        </m:rPr>
                        <a:rPr lang="en-US" sz="1600" dirty="0"/>
                        <m:t>j</m:t>
                      </m:r>
                      <m:r>
                        <m:rPr>
                          <m:nor/>
                        </m:rPr>
                        <a:rPr lang="en-US" sz="1600" b="0" i="0" dirty="0" smtClean="0"/>
                        <m:t>0.0001</m:t>
                      </m:r>
                    </m:oMath>
                  </m:oMathPara>
                </a14:m>
                <a:endParaRPr lang="en-US"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2819400" y="5593362"/>
                <a:ext cx="3243324" cy="50263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934200" y="5079033"/>
                <a:ext cx="117872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𝐴</m:t>
                      </m:r>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𝑛</m:t>
                          </m:r>
                        </m:e>
                        <m:sub>
                          <m:r>
                            <a:rPr lang="en-US" sz="1600" i="1">
                              <a:latin typeface="Cambria Math" panose="02040503050406030204" pitchFamily="18" charset="0"/>
                            </a:rPr>
                            <m:t>𝑡</m:t>
                          </m:r>
                        </m:sub>
                      </m:sSub>
                      <m:r>
                        <a:rPr lang="en-US" sz="1600" i="1">
                          <a:latin typeface="Cambria Math" panose="02040503050406030204" pitchFamily="18" charset="0"/>
                        </a:rPr>
                        <m:t>=</m:t>
                      </m:r>
                      <m:r>
                        <a:rPr lang="en-US" sz="1600" b="0" i="1" smtClean="0">
                          <a:latin typeface="Cambria Math" panose="02040503050406030204" pitchFamily="18" charset="0"/>
                        </a:rPr>
                        <m:t>0.1</m:t>
                      </m:r>
                    </m:oMath>
                  </m:oMathPara>
                </a14:m>
                <a:endParaRPr lang="en-US"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6934200" y="5079033"/>
                <a:ext cx="1178721" cy="246221"/>
              </a:xfrm>
              <a:prstGeom prst="rect">
                <a:avLst/>
              </a:prstGeom>
              <a:blipFill>
                <a:blip r:embed="rId8"/>
                <a:stretch>
                  <a:fillRect l="-3627" r="-3109" b="-14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6334680" y="5616386"/>
                <a:ext cx="257064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𝑍</m:t>
                          </m:r>
                        </m:e>
                        <m:sub>
                          <m:r>
                            <a:rPr lang="en-US" altLang="zh-CN" sz="1600" i="1">
                              <a:latin typeface="Cambria Math" panose="02040503050406030204" pitchFamily="18" charset="0"/>
                            </a:rPr>
                            <m:t>𝑡</m:t>
                          </m:r>
                        </m:sub>
                      </m:sSub>
                      <m:r>
                        <a:rPr lang="en-US" sz="1600" i="1">
                          <a:latin typeface="Cambria Math" panose="02040503050406030204" pitchFamily="18" charset="0"/>
                        </a:rPr>
                        <m:t>=0.</m:t>
                      </m:r>
                      <m:r>
                        <a:rPr lang="en-US" sz="1600" b="0" i="1" smtClean="0">
                          <a:latin typeface="Cambria Math" panose="02040503050406030204" pitchFamily="18" charset="0"/>
                        </a:rPr>
                        <m:t>0</m:t>
                      </m:r>
                      <m:r>
                        <a:rPr lang="en-US" sz="1600" i="1">
                          <a:latin typeface="Cambria Math" panose="02040503050406030204" pitchFamily="18" charset="0"/>
                        </a:rPr>
                        <m:t>1222+</m:t>
                      </m:r>
                      <m:r>
                        <a:rPr lang="en-US" sz="1600" i="1">
                          <a:latin typeface="Cambria Math" panose="02040503050406030204" pitchFamily="18" charset="0"/>
                        </a:rPr>
                        <m:t>𝑗</m:t>
                      </m:r>
                      <m:r>
                        <a:rPr lang="en-US" sz="1600" i="1">
                          <a:latin typeface="Cambria Math" panose="02040503050406030204" pitchFamily="18" charset="0"/>
                        </a:rPr>
                        <m:t>0.0235</m:t>
                      </m:r>
                    </m:oMath>
                  </m:oMathPara>
                </a14:m>
                <a:endParaRPr lang="en-US"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6334680" y="5616386"/>
                <a:ext cx="2570640" cy="246221"/>
              </a:xfrm>
              <a:prstGeom prst="rect">
                <a:avLst/>
              </a:prstGeom>
              <a:blipFill>
                <a:blip r:embed="rId9"/>
                <a:stretch>
                  <a:fillRect l="-1185" r="-1185" b="-31707"/>
                </a:stretch>
              </a:blipFill>
            </p:spPr>
            <p:txBody>
              <a:bodyPr/>
              <a:lstStyle/>
              <a:p>
                <a:r>
                  <a:rPr lang="en-US">
                    <a:noFill/>
                  </a:rPr>
                  <a:t> </a:t>
                </a:r>
              </a:p>
            </p:txBody>
          </p:sp>
        </mc:Fallback>
      </mc:AlternateContent>
    </p:spTree>
    <p:extLst>
      <p:ext uri="{BB962C8B-B14F-4D97-AF65-F5344CB8AC3E}">
        <p14:creationId xmlns:p14="http://schemas.microsoft.com/office/powerpoint/2010/main" val="2508244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16</a:t>
            </a:fld>
            <a:endParaRPr lang="en-US" dirty="0"/>
          </a:p>
        </p:txBody>
      </p:sp>
      <p:sp>
        <p:nvSpPr>
          <p:cNvPr id="2" name="Rectangle 1"/>
          <p:cNvSpPr/>
          <p:nvPr/>
        </p:nvSpPr>
        <p:spPr>
          <a:xfrm>
            <a:off x="157654" y="762000"/>
            <a:ext cx="8986345" cy="1015663"/>
          </a:xfrm>
          <a:prstGeom prst="rect">
            <a:avLst/>
          </a:prstGeom>
        </p:spPr>
        <p:txBody>
          <a:bodyPr wrap="square">
            <a:spAutoFit/>
          </a:bodyPr>
          <a:lstStyle/>
          <a:p>
            <a:pPr algn="just"/>
            <a:r>
              <a:rPr lang="en-US" sz="2000" dirty="0">
                <a:solidFill>
                  <a:srgbClr val="000000"/>
                </a:solidFill>
              </a:rPr>
              <a:t>Assume that the transformer is operated at rated load (75 kVA) and rated voltage (240 V) with a power factor of 0.9 lagging. Determine the source voltage and current using the generalized constants.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5" name="TextBox 4"/>
              <p:cNvSpPr txBox="1"/>
              <p:nvPr/>
            </p:nvSpPr>
            <p:spPr>
              <a:xfrm>
                <a:off x="4028926" y="1848993"/>
                <a:ext cx="12385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𝐿</m:t>
                          </m:r>
                        </m:sub>
                      </m:sSub>
                      <m:r>
                        <a:rPr lang="en-US" b="0" i="1" smtClean="0">
                          <a:latin typeface="Cambria Math" panose="02040503050406030204" pitchFamily="18" charset="0"/>
                        </a:rPr>
                        <m:t>=240</m:t>
                      </m:r>
                      <m:r>
                        <a:rPr lang="en-US" b="0" i="1" smtClean="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028926" y="1848993"/>
                <a:ext cx="1238544" cy="276999"/>
              </a:xfrm>
              <a:prstGeom prst="rect">
                <a:avLst/>
              </a:prstGeom>
              <a:blipFill>
                <a:blip r:embed="rId2"/>
                <a:stretch>
                  <a:fillRect l="-8867" r="-34975" b="-5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743199" y="2363375"/>
                <a:ext cx="4480457" cy="397353"/>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75</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1000</m:t>
                        </m:r>
                      </m:num>
                      <m:den>
                        <m:r>
                          <a:rPr lang="en-US" b="0" i="1" smtClean="0">
                            <a:latin typeface="Cambria Math" panose="02040503050406030204" pitchFamily="18" charset="0"/>
                          </a:rPr>
                          <m:t>240</m:t>
                        </m:r>
                      </m:den>
                    </m:f>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sSup>
                          <m:sSupPr>
                            <m:ctrlPr>
                              <a:rPr lang="en-US" b="0"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cos</m:t>
                            </m:r>
                          </m:e>
                          <m:sup>
                            <m:r>
                              <a:rPr lang="en-US" b="0" i="1" smtClean="0">
                                <a:latin typeface="Cambria Math" panose="02040503050406030204" pitchFamily="18" charset="0"/>
                                <a:ea typeface="Cambria Math" panose="02040503050406030204" pitchFamily="18" charset="0"/>
                              </a:rPr>
                              <m:t>−1</m:t>
                            </m:r>
                          </m:sup>
                        </m:sSup>
                      </m:fName>
                      <m:e>
                        <m:r>
                          <a:rPr lang="en-US" b="0" i="1" smtClean="0">
                            <a:latin typeface="Cambria Math" panose="02040503050406030204" pitchFamily="18" charset="0"/>
                            <a:ea typeface="Cambria Math" panose="02040503050406030204" pitchFamily="18" charset="0"/>
                          </a:rPr>
                          <m:t>(0.9)</m:t>
                        </m:r>
                      </m:e>
                    </m:func>
                  </m:oMath>
                </a14:m>
                <a:r>
                  <a:rPr lang="en-US" dirty="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312.5</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−25.84</m:t>
                    </m:r>
                  </m:oMath>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2743199" y="2363375"/>
                <a:ext cx="4480457" cy="397353"/>
              </a:xfrm>
              <a:prstGeom prst="rect">
                <a:avLst/>
              </a:prstGeom>
              <a:blipFill>
                <a:blip r:embed="rId3"/>
                <a:stretch>
                  <a:fillRect r="-31565" b="-33846"/>
                </a:stretch>
              </a:blipFill>
            </p:spPr>
            <p:txBody>
              <a:bodyPr/>
              <a:lstStyle/>
              <a:p>
                <a:r>
                  <a:rPr lang="en-US">
                    <a:noFill/>
                  </a:rPr>
                  <a:t> </a:t>
                </a:r>
              </a:p>
            </p:txBody>
          </p:sp>
        </mc:Fallback>
      </mc:AlternateContent>
      <p:sp>
        <p:nvSpPr>
          <p:cNvPr id="10" name="Rectangle 9"/>
          <p:cNvSpPr/>
          <p:nvPr/>
        </p:nvSpPr>
        <p:spPr>
          <a:xfrm>
            <a:off x="152398" y="3008845"/>
            <a:ext cx="8991599" cy="400110"/>
          </a:xfrm>
          <a:prstGeom prst="rect">
            <a:avLst/>
          </a:prstGeom>
        </p:spPr>
        <p:txBody>
          <a:bodyPr wrap="square">
            <a:spAutoFit/>
          </a:bodyPr>
          <a:lstStyle/>
          <a:p>
            <a:r>
              <a:rPr lang="en-US" sz="2000" dirty="0">
                <a:solidFill>
                  <a:srgbClr val="000000"/>
                </a:solidFill>
              </a:rPr>
              <a:t>Applying the values of the </a:t>
            </a:r>
            <a:r>
              <a:rPr lang="en-US" sz="2000" i="1" dirty="0">
                <a:solidFill>
                  <a:srgbClr val="000000"/>
                </a:solidFill>
              </a:rPr>
              <a:t>a</a:t>
            </a:r>
            <a:r>
              <a:rPr lang="en-US" sz="2000" dirty="0">
                <a:solidFill>
                  <a:srgbClr val="000000"/>
                </a:solidFill>
              </a:rPr>
              <a:t>, </a:t>
            </a:r>
            <a:r>
              <a:rPr lang="en-US" sz="2000" i="1" dirty="0">
                <a:solidFill>
                  <a:srgbClr val="000000"/>
                </a:solidFill>
              </a:rPr>
              <a:t>b</a:t>
            </a:r>
            <a:r>
              <a:rPr lang="en-US" sz="2000" dirty="0">
                <a:solidFill>
                  <a:srgbClr val="000000"/>
                </a:solidFill>
              </a:rPr>
              <a:t>, </a:t>
            </a:r>
            <a:r>
              <a:rPr lang="en-US" sz="2000" i="1" dirty="0">
                <a:solidFill>
                  <a:srgbClr val="000000"/>
                </a:solidFill>
              </a:rPr>
              <a:t>c</a:t>
            </a:r>
            <a:r>
              <a:rPr lang="en-US" sz="2000" dirty="0">
                <a:solidFill>
                  <a:srgbClr val="000000"/>
                </a:solidFill>
              </a:rPr>
              <a:t>, and </a:t>
            </a:r>
            <a:r>
              <a:rPr lang="en-US" sz="2000" i="1" dirty="0">
                <a:solidFill>
                  <a:srgbClr val="000000"/>
                </a:solidFill>
              </a:rPr>
              <a:t>d</a:t>
            </a:r>
            <a:r>
              <a:rPr lang="en-US" sz="2000" dirty="0">
                <a:solidFill>
                  <a:srgbClr val="000000"/>
                </a:solidFill>
              </a:rPr>
              <a:t> parameters computed earlier:</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0" name="TextBox 19"/>
              <p:cNvSpPr txBox="1"/>
              <p:nvPr/>
            </p:nvSpPr>
            <p:spPr>
              <a:xfrm>
                <a:off x="3243207" y="3539859"/>
                <a:ext cx="3480440" cy="27699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𝑠</m:t>
                        </m:r>
                      </m:sub>
                    </m:sSub>
                    <m:r>
                      <a:rPr lang="en-US">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𝐿</m:t>
                        </m:r>
                      </m:sub>
                    </m:sSub>
                  </m:oMath>
                </a14:m>
                <a:r>
                  <a:rPr lang="en-US" altLang="zh-CN" dirty="0"/>
                  <a:t> </a:t>
                </a:r>
                <a14:m>
                  <m:oMath xmlns:m="http://schemas.openxmlformats.org/officeDocument/2006/math">
                    <m:r>
                      <a:rPr lang="en-US" altLang="zh-CN"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2466.9</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1.15</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V</m:t>
                    </m:r>
                  </m:oMath>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3243207" y="3539859"/>
                <a:ext cx="3480440" cy="276999"/>
              </a:xfrm>
              <a:prstGeom prst="rect">
                <a:avLst/>
              </a:prstGeom>
              <a:blipFill>
                <a:blip r:embed="rId4"/>
                <a:stretch>
                  <a:fillRect l="-2977" r="-34851" b="-5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118365" y="4080488"/>
                <a:ext cx="3730124" cy="27699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𝑠</m:t>
                        </m:r>
                      </m:sub>
                    </m:sSub>
                    <m:r>
                      <a:rPr lang="en-US">
                        <a:latin typeface="Cambria Math" panose="02040503050406030204" pitchFamily="18" charset="0"/>
                      </a:rPr>
                      <m:t>=</m:t>
                    </m:r>
                    <m:r>
                      <a:rPr lang="en-US" b="0" i="1" smtClean="0">
                        <a:latin typeface="Cambria Math" panose="02040503050406030204" pitchFamily="18" charset="0"/>
                      </a:rPr>
                      <m:t>𝑐</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altLang="zh-CN" b="0" i="1" smtClean="0">
                            <a:latin typeface="Cambria Math" panose="02040503050406030204" pitchFamily="18" charset="0"/>
                          </a:rPr>
                          <m:t>𝐿</m:t>
                        </m:r>
                      </m:sub>
                    </m:sSub>
                  </m:oMath>
                </a14:m>
                <a:r>
                  <a:rPr lang="en-US" altLang="zh-CN" dirty="0"/>
                  <a:t> </a:t>
                </a:r>
                <a14:m>
                  <m:oMath xmlns:m="http://schemas.openxmlformats.org/officeDocument/2006/math">
                    <m:r>
                      <a:rPr lang="en-US" altLang="zh-CN" i="1">
                        <a:latin typeface="Cambria Math" panose="02040503050406030204" pitchFamily="18" charset="0"/>
                      </a:rPr>
                      <m:t>+</m:t>
                    </m:r>
                    <m:r>
                      <a:rPr lang="en-US" b="0" i="1" smtClean="0">
                        <a:latin typeface="Cambria Math" panose="02040503050406030204" pitchFamily="18" charset="0"/>
                      </a:rPr>
                      <m:t>𝑑</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altLang="zh-CN" b="0" i="1" smtClean="0">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32.67</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−28.75</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V</m:t>
                    </m:r>
                  </m:oMath>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3118365" y="4080488"/>
                <a:ext cx="3730124" cy="276999"/>
              </a:xfrm>
              <a:prstGeom prst="rect">
                <a:avLst/>
              </a:prstGeom>
              <a:blipFill>
                <a:blip r:embed="rId5"/>
                <a:stretch>
                  <a:fillRect l="-2946" r="-34534" b="-52174"/>
                </a:stretch>
              </a:blipFill>
            </p:spPr>
            <p:txBody>
              <a:bodyPr/>
              <a:lstStyle/>
              <a:p>
                <a:r>
                  <a:rPr lang="en-US">
                    <a:noFill/>
                  </a:rPr>
                  <a:t> </a:t>
                </a:r>
              </a:p>
            </p:txBody>
          </p:sp>
        </mc:Fallback>
      </mc:AlternateContent>
      <p:sp>
        <p:nvSpPr>
          <p:cNvPr id="11" name="Rectangle 10"/>
          <p:cNvSpPr/>
          <p:nvPr/>
        </p:nvSpPr>
        <p:spPr>
          <a:xfrm>
            <a:off x="152398" y="4510625"/>
            <a:ext cx="9136118" cy="400110"/>
          </a:xfrm>
          <a:prstGeom prst="rect">
            <a:avLst/>
          </a:prstGeom>
        </p:spPr>
        <p:txBody>
          <a:bodyPr wrap="square">
            <a:spAutoFit/>
          </a:bodyPr>
          <a:lstStyle/>
          <a:p>
            <a:r>
              <a:rPr lang="en-US" sz="2000" dirty="0">
                <a:solidFill>
                  <a:srgbClr val="000000"/>
                </a:solidFill>
              </a:rPr>
              <a:t>Using the computed source voltage and the load current, determine the load voltage: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3" name="TextBox 22"/>
              <p:cNvSpPr txBox="1"/>
              <p:nvPr/>
            </p:nvSpPr>
            <p:spPr>
              <a:xfrm>
                <a:off x="381000" y="4976336"/>
                <a:ext cx="8610600" cy="1231106"/>
              </a:xfrm>
              <a:prstGeom prst="rect">
                <a:avLst/>
              </a:prstGeom>
              <a:noFill/>
            </p:spPr>
            <p:txBody>
              <a:bodyPr wrap="squar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sz="2000">
                        <a:latin typeface="Cambria Math" panose="02040503050406030204" pitchFamily="18" charset="0"/>
                      </a:rPr>
                      <m:t>=</m:t>
                    </m:r>
                    <m:r>
                      <a:rPr lang="en-US" sz="2000" i="1" smtClean="0">
                        <a:latin typeface="Cambria Math" panose="02040503050406030204" pitchFamily="18" charset="0"/>
                      </a:rPr>
                      <m:t>𝐴</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𝑠</m:t>
                        </m:r>
                      </m:sub>
                    </m:sSub>
                  </m:oMath>
                </a14:m>
                <a:r>
                  <a:rPr lang="en-US" altLang="zh-CN" sz="2000" dirty="0"/>
                  <a:t> </a:t>
                </a:r>
                <a14:m>
                  <m:oMath xmlns:m="http://schemas.openxmlformats.org/officeDocument/2006/math">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𝐵</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𝑠</m:t>
                        </m:r>
                      </m:sub>
                    </m:sSub>
                  </m:oMath>
                </a14:m>
                <a:r>
                  <a:rPr lang="en-US" sz="2000" dirty="0"/>
                  <a:t> </a:t>
                </a:r>
                <a:endParaRPr lang="en-US" sz="2000" i="1" dirty="0">
                  <a:latin typeface="Cambria Math" panose="02040503050406030204" pitchFamily="18" charset="0"/>
                </a:endParaRPr>
              </a:p>
              <a:p>
                <a14:m>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0.1</m:t>
                        </m:r>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2466.9</m:t>
                    </m:r>
                    <m:r>
                      <a:rPr lang="en-US" sz="2000" i="1">
                        <a:latin typeface="Cambria Math" panose="02040503050406030204" pitchFamily="18" charset="0"/>
                        <a:ea typeface="Cambria Math" panose="02040503050406030204" pitchFamily="18" charset="0"/>
                      </a:rPr>
                      <m:t>∠1.15</m:t>
                    </m:r>
                    <m:r>
                      <a:rPr lang="en-US" sz="2000" b="0" i="1" smtClean="0">
                        <a:latin typeface="Cambria Math" panose="02040503050406030204" pitchFamily="18" charset="0"/>
                        <a:ea typeface="Cambria Math" panose="02040503050406030204" pitchFamily="18" charset="0"/>
                      </a:rPr>
                      <m:t>)</m:t>
                    </m:r>
                    <m:r>
                      <a:rPr lang="en-US" sz="2000">
                        <a:latin typeface="Cambria Math" panose="02040503050406030204" pitchFamily="18" charset="0"/>
                        <a:ea typeface="Cambria Math" panose="02040503050406030204" pitchFamily="18" charset="0"/>
                      </a:rPr>
                      <m:t> </m:t>
                    </m:r>
                    <m:r>
                      <a:rPr lang="en-US" sz="2000" b="0" i="0"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rPr>
                      <m:t> </m:t>
                    </m:r>
                    <m:d>
                      <m:dPr>
                        <m:ctrlPr>
                          <a:rPr lang="en-US" sz="2000" b="0" i="1" smtClean="0">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rPr>
                          <m:t>0.</m:t>
                        </m:r>
                        <m:r>
                          <a:rPr lang="en-US" sz="2000" b="0" i="1" smtClean="0">
                            <a:latin typeface="Cambria Math" panose="02040503050406030204" pitchFamily="18" charset="0"/>
                          </a:rPr>
                          <m:t>0122+</m:t>
                        </m:r>
                        <m:r>
                          <a:rPr lang="en-US" sz="2000" b="0" i="1" smtClean="0">
                            <a:latin typeface="Cambria Math" panose="02040503050406030204" pitchFamily="18" charset="0"/>
                          </a:rPr>
                          <m:t>𝑗</m:t>
                        </m:r>
                        <m:r>
                          <a:rPr lang="en-US" sz="2000" b="0" i="1" smtClean="0">
                            <a:latin typeface="Cambria Math" panose="02040503050406030204" pitchFamily="18" charset="0"/>
                          </a:rPr>
                          <m:t>0.0235</m:t>
                        </m:r>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312.5</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−25.84</m:t>
                    </m:r>
                  </m:oMath>
                </a14:m>
                <a:r>
                  <a:rPr lang="en-US" sz="2000" dirty="0"/>
                  <a:t>)</a:t>
                </a:r>
              </a:p>
              <a:p>
                <a:r>
                  <a:rPr lang="en-US" sz="2000" dirty="0"/>
                  <a:t>     =</a:t>
                </a:r>
                <a14:m>
                  <m:oMath xmlns:m="http://schemas.openxmlformats.org/officeDocument/2006/math">
                    <m:r>
                      <a:rPr lang="en-US" sz="2000" i="1">
                        <a:latin typeface="Cambria Math" panose="02040503050406030204" pitchFamily="18" charset="0"/>
                      </a:rPr>
                      <m:t>240</m:t>
                    </m:r>
                    <m:r>
                      <a:rPr lang="en-US" sz="2000" i="1">
                        <a:latin typeface="Cambria Math" panose="02040503050406030204" pitchFamily="18" charset="0"/>
                        <a:ea typeface="Cambria Math" panose="02040503050406030204" pitchFamily="18" charset="0"/>
                      </a:rPr>
                      <m:t>∠0</m:t>
                    </m:r>
                  </m:oMath>
                </a14:m>
                <a:endParaRPr lang="en-US" sz="2000" dirty="0"/>
              </a:p>
              <a:p>
                <a:endParaRPr lang="en-US"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381000" y="4976336"/>
                <a:ext cx="8610600" cy="1231106"/>
              </a:xfrm>
              <a:prstGeom prst="rect">
                <a:avLst/>
              </a:prstGeom>
              <a:blipFill>
                <a:blip r:embed="rId6"/>
                <a:stretch>
                  <a:fillRect l="-1062"/>
                </a:stretch>
              </a:blipFill>
            </p:spPr>
            <p:txBody>
              <a:bodyPr/>
              <a:lstStyle/>
              <a:p>
                <a:r>
                  <a:rPr lang="en-US">
                    <a:noFill/>
                  </a:rPr>
                  <a:t> </a:t>
                </a:r>
              </a:p>
            </p:txBody>
          </p:sp>
        </mc:Fallback>
      </mc:AlternateContent>
      <p:sp>
        <p:nvSpPr>
          <p:cNvPr id="12" name="Rectangle 11"/>
          <p:cNvSpPr/>
          <p:nvPr/>
        </p:nvSpPr>
        <p:spPr>
          <a:xfrm>
            <a:off x="152400" y="124480"/>
            <a:ext cx="2462534" cy="584775"/>
          </a:xfrm>
          <a:prstGeom prst="rect">
            <a:avLst/>
          </a:prstGeom>
        </p:spPr>
        <p:txBody>
          <a:bodyPr wrap="none">
            <a:spAutoFit/>
          </a:bodyPr>
          <a:lstStyle/>
          <a:p>
            <a:r>
              <a:rPr lang="en-US" altLang="zh-CN" sz="3200" dirty="0">
                <a:solidFill>
                  <a:srgbClr val="C8102E"/>
                </a:solidFill>
                <a:latin typeface="+mj-lt"/>
                <a:ea typeface="+mj-ea"/>
                <a:cs typeface="+mj-cs"/>
              </a:rPr>
              <a:t>Example 7.1</a:t>
            </a:r>
            <a:endParaRPr lang="en-US" sz="3200" dirty="0">
              <a:solidFill>
                <a:srgbClr val="C8102E"/>
              </a:solidFill>
              <a:latin typeface="+mj-lt"/>
              <a:ea typeface="+mj-ea"/>
              <a:cs typeface="+mj-cs"/>
            </a:endParaRPr>
          </a:p>
        </p:txBody>
      </p:sp>
    </p:spTree>
    <p:extLst>
      <p:ext uri="{BB962C8B-B14F-4D97-AF65-F5344CB8AC3E}">
        <p14:creationId xmlns:p14="http://schemas.microsoft.com/office/powerpoint/2010/main" val="3962698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17</a:t>
            </a:fld>
            <a:endParaRPr lang="en-US" dirty="0"/>
          </a:p>
        </p:txBody>
      </p:sp>
      <p:sp>
        <p:nvSpPr>
          <p:cNvPr id="2" name="Rectangle 1"/>
          <p:cNvSpPr/>
          <p:nvPr/>
        </p:nvSpPr>
        <p:spPr>
          <a:xfrm>
            <a:off x="157654" y="762000"/>
            <a:ext cx="8986345" cy="400110"/>
          </a:xfrm>
          <a:prstGeom prst="rect">
            <a:avLst/>
          </a:prstGeom>
        </p:spPr>
        <p:txBody>
          <a:bodyPr wrap="square">
            <a:spAutoFit/>
          </a:bodyPr>
          <a:lstStyle/>
          <a:p>
            <a:r>
              <a:rPr lang="en-US" sz="2000" dirty="0"/>
              <a:t>For future reference, the per-unit impedance of the transformer is computed by</a:t>
            </a:r>
          </a:p>
        </p:txBody>
      </p:sp>
      <mc:AlternateContent xmlns:mc="http://schemas.openxmlformats.org/markup-compatibility/2006" xmlns:a14="http://schemas.microsoft.com/office/drawing/2010/main">
        <mc:Choice Requires="a14">
          <p:sp>
            <p:nvSpPr>
              <p:cNvPr id="17" name="TextBox 16"/>
              <p:cNvSpPr txBox="1"/>
              <p:nvPr/>
            </p:nvSpPr>
            <p:spPr>
              <a:xfrm>
                <a:off x="2057400" y="1354465"/>
                <a:ext cx="4334969" cy="462114"/>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𝑏𝑎𝑠𝑒</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i="1">
                                <a:latin typeface="Cambria Math" panose="02040503050406030204" pitchFamily="18" charset="0"/>
                              </a:rPr>
                            </m:ctrlPr>
                          </m:sSubSupPr>
                          <m:e>
                            <m:r>
                              <a:rPr lang="en-US" b="0" i="1" smtClean="0">
                                <a:latin typeface="Cambria Math" panose="02040503050406030204" pitchFamily="18" charset="0"/>
                              </a:rPr>
                              <m:t>𝑘𝑉</m:t>
                            </m:r>
                          </m:e>
                          <m:sub>
                            <m:r>
                              <a:rPr lang="en-US" b="0" i="1" smtClean="0">
                                <a:latin typeface="Cambria Math" panose="02040503050406030204" pitchFamily="18" charset="0"/>
                              </a:rPr>
                              <m:t>𝑟𝑎𝑡𝑑</m:t>
                            </m:r>
                            <m:r>
                              <a:rPr lang="en-US" b="0" i="1" smtClean="0">
                                <a:latin typeface="Cambria Math" panose="02040503050406030204" pitchFamily="18" charset="0"/>
                              </a:rPr>
                              <m:t>_2</m:t>
                            </m:r>
                          </m:sub>
                          <m:sup>
                            <m:r>
                              <a:rPr lang="en-US" b="0" i="1" smtClean="0">
                                <a:latin typeface="Cambria Math" panose="02040503050406030204" pitchFamily="18" charset="0"/>
                              </a:rPr>
                              <m:t>2</m:t>
                            </m:r>
                          </m:sup>
                        </m:sSub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1000</m:t>
                        </m:r>
                      </m:num>
                      <m:den>
                        <m:r>
                          <a:rPr lang="en-US" b="0" i="1" smtClean="0">
                            <a:latin typeface="Cambria Math" panose="02040503050406030204" pitchFamily="18" charset="0"/>
                          </a:rPr>
                          <m:t>𝑘𝑉𝐴</m:t>
                        </m:r>
                      </m:den>
                    </m:f>
                  </m:oMath>
                </a14:m>
                <a:r>
                  <a:rPr lang="en-US" dirty="0"/>
                  <a:t> </a:t>
                </a:r>
                <a14:m>
                  <m:oMath xmlns:m="http://schemas.openxmlformats.org/officeDocument/2006/math">
                    <m:r>
                      <a:rPr lang="en-US" i="1">
                        <a:latin typeface="Cambria Math" panose="02040503050406030204" pitchFamily="18" charset="0"/>
                      </a:rPr>
                      <m:t>= </m:t>
                    </m:r>
                    <m:f>
                      <m:fPr>
                        <m:ctrlPr>
                          <a:rPr lang="en-US" i="1" smtClean="0">
                            <a:latin typeface="Cambria Math" panose="02040503050406030204" pitchFamily="18" charset="0"/>
                          </a:rPr>
                        </m:ctrlPr>
                      </m:fPr>
                      <m:num>
                        <m:sSup>
                          <m:sSupPr>
                            <m:ctrlPr>
                              <a:rPr lang="en-US" i="1">
                                <a:latin typeface="Cambria Math" panose="02040503050406030204" pitchFamily="18" charset="0"/>
                              </a:rPr>
                            </m:ctrlPr>
                          </m:sSupPr>
                          <m:e>
                            <m:r>
                              <a:rPr lang="en-US" b="0" i="1" smtClean="0">
                                <a:latin typeface="Cambria Math" panose="02040503050406030204" pitchFamily="18" charset="0"/>
                              </a:rPr>
                              <m:t>0.240</m:t>
                            </m:r>
                          </m:e>
                          <m:sup>
                            <m:r>
                              <a:rPr lang="en-US" b="0" i="1" smtClean="0">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1000</m:t>
                        </m:r>
                      </m:num>
                      <m:den>
                        <m:r>
                          <a:rPr lang="en-US" b="0" i="1" smtClean="0">
                            <a:latin typeface="Cambria Math" panose="02040503050406030204" pitchFamily="18" charset="0"/>
                          </a:rPr>
                          <m:t>75</m:t>
                        </m:r>
                      </m:den>
                    </m:f>
                    <m:r>
                      <a:rPr lang="en-US" i="1">
                        <a:latin typeface="Cambria Math" panose="02040503050406030204" pitchFamily="18" charset="0"/>
                      </a:rPr>
                      <m:t>=</m:t>
                    </m:r>
                    <m:r>
                      <a:rPr lang="en-US" b="0" i="1" smtClean="0">
                        <a:latin typeface="Cambria Math" panose="02040503050406030204" pitchFamily="18" charset="0"/>
                      </a:rPr>
                      <m:t>0.768 </m:t>
                    </m:r>
                    <m:r>
                      <m:rPr>
                        <m:sty m:val="p"/>
                      </m:rPr>
                      <a:rPr lang="el-GR" b="0" i="1" smtClean="0">
                        <a:latin typeface="Cambria Math" panose="02040503050406030204" pitchFamily="18" charset="0"/>
                        <a:ea typeface="Cambria Math" panose="02040503050406030204" pitchFamily="18" charset="0"/>
                      </a:rPr>
                      <m:t>Ω</m:t>
                    </m:r>
                  </m:oMath>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2057400" y="1354465"/>
                <a:ext cx="4334969" cy="462114"/>
              </a:xfrm>
              <a:prstGeom prst="rect">
                <a:avLst/>
              </a:prstGeom>
              <a:blipFill>
                <a:blip r:embed="rId2"/>
                <a:stretch>
                  <a:fillRect l="-141" r="-30239" b="-32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830240" y="2173261"/>
                <a:ext cx="4722960" cy="428451"/>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𝑝𝑢</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𝑡</m:t>
                            </m:r>
                          </m:sub>
                        </m:sSub>
                      </m:num>
                      <m:den>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𝑏𝑎𝑠𝑒</m:t>
                            </m:r>
                          </m:sub>
                        </m:sSub>
                      </m:den>
                    </m:f>
                  </m:oMath>
                </a14:m>
                <a:r>
                  <a:rPr lang="en-US" dirty="0"/>
                  <a:t> </a:t>
                </a:r>
                <a14:m>
                  <m:oMath xmlns:m="http://schemas.openxmlformats.org/officeDocument/2006/math">
                    <m:r>
                      <a:rPr lang="en-US" i="1">
                        <a:latin typeface="Cambria Math" panose="02040503050406030204" pitchFamily="18" charset="0"/>
                      </a:rPr>
                      <m:t>= </m:t>
                    </m:r>
                    <m:f>
                      <m:fPr>
                        <m:ctrlPr>
                          <a:rPr lang="en-US" i="1" smtClean="0">
                            <a:latin typeface="Cambria Math" panose="02040503050406030204" pitchFamily="18" charset="0"/>
                          </a:rPr>
                        </m:ctrlPr>
                      </m:fPr>
                      <m:num>
                        <m:r>
                          <a:rPr lang="en-US" i="1" smtClean="0">
                            <a:latin typeface="Cambria Math" panose="02040503050406030204" pitchFamily="18" charset="0"/>
                          </a:rPr>
                          <m:t>0</m:t>
                        </m:r>
                        <m:r>
                          <a:rPr lang="en-US" b="0" i="1" smtClean="0">
                            <a:latin typeface="Cambria Math" panose="02040503050406030204" pitchFamily="18" charset="0"/>
                          </a:rPr>
                          <m:t>.0122+</m:t>
                        </m:r>
                        <m:r>
                          <a:rPr lang="en-US" b="0" i="1" smtClean="0">
                            <a:latin typeface="Cambria Math" panose="02040503050406030204" pitchFamily="18" charset="0"/>
                          </a:rPr>
                          <m:t>𝑗</m:t>
                        </m:r>
                        <m:r>
                          <a:rPr lang="en-US" b="0" i="1" smtClean="0">
                            <a:latin typeface="Cambria Math" panose="02040503050406030204" pitchFamily="18" charset="0"/>
                          </a:rPr>
                          <m:t>0.0115</m:t>
                        </m:r>
                      </m:num>
                      <m:den>
                        <m:r>
                          <a:rPr lang="en-US" b="0" i="1" smtClean="0">
                            <a:latin typeface="Cambria Math" panose="02040503050406030204" pitchFamily="18" charset="0"/>
                          </a:rPr>
                          <m:t>0.768</m:t>
                        </m:r>
                      </m:den>
                    </m:f>
                    <m:r>
                      <a:rPr lang="en-US" i="1">
                        <a:latin typeface="Cambria Math" panose="02040503050406030204" pitchFamily="18" charset="0"/>
                      </a:rPr>
                      <m:t>=</m:t>
                    </m:r>
                    <m:r>
                      <a:rPr lang="en-US" b="0" i="1" smtClean="0">
                        <a:latin typeface="Cambria Math" panose="02040503050406030204" pitchFamily="18" charset="0"/>
                      </a:rPr>
                      <m:t>0.0345</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62.5 </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𝑢</m:t>
                    </m:r>
                    <m:r>
                      <a:rPr lang="en-US" b="0"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830240" y="2173261"/>
                <a:ext cx="4722960" cy="428451"/>
              </a:xfrm>
              <a:prstGeom prst="rect">
                <a:avLst/>
              </a:prstGeom>
              <a:blipFill>
                <a:blip r:embed="rId3"/>
                <a:stretch>
                  <a:fillRect r="-31097" b="-32857"/>
                </a:stretch>
              </a:blipFill>
            </p:spPr>
            <p:txBody>
              <a:bodyPr/>
              <a:lstStyle/>
              <a:p>
                <a:r>
                  <a:rPr lang="en-US">
                    <a:noFill/>
                  </a:rPr>
                  <a:t> </a:t>
                </a:r>
              </a:p>
            </p:txBody>
          </p:sp>
        </mc:Fallback>
      </mc:AlternateContent>
      <p:sp>
        <p:nvSpPr>
          <p:cNvPr id="6" name="Rectangle 5"/>
          <p:cNvSpPr/>
          <p:nvPr/>
        </p:nvSpPr>
        <p:spPr>
          <a:xfrm>
            <a:off x="157654" y="2852501"/>
            <a:ext cx="8910145" cy="400110"/>
          </a:xfrm>
          <a:prstGeom prst="rect">
            <a:avLst/>
          </a:prstGeom>
        </p:spPr>
        <p:txBody>
          <a:bodyPr wrap="square">
            <a:spAutoFit/>
          </a:bodyPr>
          <a:lstStyle/>
          <a:p>
            <a:r>
              <a:rPr lang="en-US" sz="2000" dirty="0">
                <a:solidFill>
                  <a:srgbClr val="000000"/>
                </a:solidFill>
              </a:rPr>
              <a:t>The per-unit shunt admittance is computed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4" name="TextBox 13"/>
              <p:cNvSpPr txBox="1"/>
              <p:nvPr/>
            </p:nvSpPr>
            <p:spPr>
              <a:xfrm>
                <a:off x="2181105" y="3326321"/>
                <a:ext cx="4021229" cy="443263"/>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𝑏𝑎𝑠𝑒</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𝑘𝑉𝐴</m:t>
                        </m:r>
                      </m:num>
                      <m:den>
                        <m:sSubSup>
                          <m:sSubSupPr>
                            <m:ctrlPr>
                              <a:rPr lang="en-US" i="1">
                                <a:latin typeface="Cambria Math" panose="02040503050406030204" pitchFamily="18" charset="0"/>
                              </a:rPr>
                            </m:ctrlPr>
                          </m:sSubSupPr>
                          <m:e>
                            <m:r>
                              <a:rPr lang="en-US" i="1">
                                <a:latin typeface="Cambria Math" panose="02040503050406030204" pitchFamily="18" charset="0"/>
                              </a:rPr>
                              <m:t>𝑘𝑉</m:t>
                            </m:r>
                          </m:e>
                          <m:sub>
                            <m:r>
                              <a:rPr lang="en-US" b="0" i="1" smtClean="0">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1000</m:t>
                        </m:r>
                        <m:r>
                          <a:rPr lang="en-US" b="0" i="1" smtClean="0">
                            <a:latin typeface="Cambria Math" panose="02040503050406030204" pitchFamily="18" charset="0"/>
                          </a:rPr>
                          <m:t>𝑘𝑉𝐴</m:t>
                        </m:r>
                      </m:den>
                    </m:f>
                  </m:oMath>
                </a14:m>
                <a:r>
                  <a:rPr lang="en-US" dirty="0"/>
                  <a:t> </a:t>
                </a:r>
                <a14:m>
                  <m:oMath xmlns:m="http://schemas.openxmlformats.org/officeDocument/2006/math">
                    <m:r>
                      <a:rPr lang="en-US" i="1">
                        <a:latin typeface="Cambria Math" panose="02040503050406030204" pitchFamily="18" charset="0"/>
                      </a:rPr>
                      <m:t>= </m:t>
                    </m:r>
                    <m:f>
                      <m:fPr>
                        <m:ctrlPr>
                          <a:rPr lang="en-US" i="1" smtClean="0">
                            <a:latin typeface="Cambria Math" panose="02040503050406030204" pitchFamily="18" charset="0"/>
                          </a:rPr>
                        </m:ctrlPr>
                      </m:fPr>
                      <m:num>
                        <m:r>
                          <a:rPr lang="en-US" b="0" i="1" smtClean="0">
                            <a:latin typeface="Cambria Math" panose="02040503050406030204" pitchFamily="18" charset="0"/>
                          </a:rPr>
                          <m:t>75</m:t>
                        </m:r>
                      </m:num>
                      <m:den>
                        <m:sSup>
                          <m:sSupPr>
                            <m:ctrlPr>
                              <a:rPr lang="en-US" i="1">
                                <a:latin typeface="Cambria Math" panose="02040503050406030204" pitchFamily="18" charset="0"/>
                              </a:rPr>
                            </m:ctrlPr>
                          </m:sSupPr>
                          <m:e>
                            <m:r>
                              <a:rPr lang="en-US" i="1">
                                <a:latin typeface="Cambria Math" panose="02040503050406030204" pitchFamily="18" charset="0"/>
                              </a:rPr>
                              <m:t>2</m:t>
                            </m:r>
                            <m:r>
                              <a:rPr lang="en-US" b="0" i="1" smtClean="0">
                                <a:latin typeface="Cambria Math" panose="02040503050406030204" pitchFamily="18" charset="0"/>
                              </a:rPr>
                              <m:t>.</m:t>
                            </m:r>
                            <m:r>
                              <a:rPr lang="en-US" i="1">
                                <a:latin typeface="Cambria Math" panose="02040503050406030204" pitchFamily="18" charset="0"/>
                              </a:rPr>
                              <m:t>4</m:t>
                            </m:r>
                          </m:e>
                          <m:sup>
                            <m:r>
                              <a:rPr lang="en-US" i="1">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1000</m:t>
                        </m:r>
                      </m:den>
                    </m:f>
                    <m:r>
                      <a:rPr lang="en-US" i="1">
                        <a:latin typeface="Cambria Math" panose="02040503050406030204" pitchFamily="18" charset="0"/>
                      </a:rPr>
                      <m:t>=</m:t>
                    </m:r>
                    <m:r>
                      <a:rPr lang="en-US" b="0" i="1" smtClean="0">
                        <a:latin typeface="Cambria Math" panose="02040503050406030204" pitchFamily="18" charset="0"/>
                      </a:rPr>
                      <m:t>0.013 </m:t>
                    </m:r>
                    <m:r>
                      <a:rPr lang="en-US" b="0" i="1" smtClean="0">
                        <a:latin typeface="Cambria Math" panose="02040503050406030204" pitchFamily="18" charset="0"/>
                      </a:rPr>
                      <m:t>𝑆</m:t>
                    </m:r>
                  </m:oMath>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2181105" y="3326321"/>
                <a:ext cx="4021229" cy="443263"/>
              </a:xfrm>
              <a:prstGeom prst="rect">
                <a:avLst/>
              </a:prstGeom>
              <a:blipFill>
                <a:blip r:embed="rId4"/>
                <a:stretch>
                  <a:fillRect r="-31563"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967375" y="4161277"/>
                <a:ext cx="5585825" cy="431015"/>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𝑝𝑢</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𝑚</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i="1">
                                <a:latin typeface="Cambria Math" panose="02040503050406030204" pitchFamily="18" charset="0"/>
                              </a:rPr>
                              <m:t>𝑏𝑎𝑠𝑒</m:t>
                            </m:r>
                          </m:sub>
                        </m:sSub>
                      </m:den>
                    </m:f>
                  </m:oMath>
                </a14:m>
                <a:r>
                  <a:rPr lang="en-US" dirty="0"/>
                  <a:t> </a:t>
                </a:r>
                <a14:m>
                  <m:oMath xmlns:m="http://schemas.openxmlformats.org/officeDocument/2006/math">
                    <m:r>
                      <a:rPr lang="en-US" i="1">
                        <a:latin typeface="Cambria Math" panose="02040503050406030204" pitchFamily="18" charset="0"/>
                      </a:rPr>
                      <m:t>= </m:t>
                    </m:r>
                    <m:f>
                      <m:fPr>
                        <m:ctrlPr>
                          <a:rPr lang="en-US" i="1" smtClean="0">
                            <a:latin typeface="Cambria Math" panose="02040503050406030204" pitchFamily="18" charset="0"/>
                          </a:rPr>
                        </m:ctrlPr>
                      </m:fPr>
                      <m:num>
                        <m:r>
                          <a:rPr lang="en-US" b="0" i="1" smtClean="0">
                            <a:latin typeface="Cambria Math" panose="02040503050406030204" pitchFamily="18" charset="0"/>
                          </a:rPr>
                          <m:t>1.92</m:t>
                        </m:r>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10</m:t>
                            </m:r>
                          </m:e>
                          <m:sup>
                            <m:r>
                              <a:rPr lang="en-US" b="0" i="1" smtClean="0">
                                <a:latin typeface="Cambria Math" panose="02040503050406030204" pitchFamily="18" charset="0"/>
                              </a:rPr>
                              <m:t>−4</m:t>
                            </m:r>
                          </m:sup>
                        </m:sSup>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8.52</m:t>
                        </m:r>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10</m:t>
                            </m:r>
                          </m:e>
                          <m:sup>
                            <m:r>
                              <a:rPr lang="en-US" i="1">
                                <a:latin typeface="Cambria Math" panose="02040503050406030204" pitchFamily="18" charset="0"/>
                              </a:rPr>
                              <m:t>−4</m:t>
                            </m:r>
                          </m:sup>
                        </m:sSup>
                      </m:num>
                      <m:den>
                        <m:r>
                          <a:rPr lang="en-US" b="0" i="1" smtClean="0">
                            <a:latin typeface="Cambria Math" panose="02040503050406030204" pitchFamily="18" charset="0"/>
                          </a:rPr>
                          <m:t>0.013</m:t>
                        </m:r>
                      </m:den>
                    </m:f>
                    <m:r>
                      <a:rPr lang="en-US" i="1">
                        <a:latin typeface="Cambria Math" panose="02040503050406030204" pitchFamily="18" charset="0"/>
                      </a:rPr>
                      <m:t>=</m:t>
                    </m:r>
                    <m:r>
                      <a:rPr lang="en-US" b="0" i="1" smtClean="0">
                        <a:latin typeface="Cambria Math" panose="02040503050406030204" pitchFamily="18" charset="0"/>
                      </a:rPr>
                      <m:t>0.0147−</m:t>
                    </m:r>
                    <m:r>
                      <a:rPr lang="en-US" b="0" i="1" smtClean="0">
                        <a:latin typeface="Cambria Math" panose="02040503050406030204" pitchFamily="18" charset="0"/>
                      </a:rPr>
                      <m:t>𝑗</m:t>
                    </m:r>
                    <m:r>
                      <a:rPr lang="en-US" b="0" i="1" smtClean="0">
                        <a:latin typeface="Cambria Math" panose="02040503050406030204" pitchFamily="18" charset="0"/>
                      </a:rPr>
                      <m:t>0.0654 </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𝑢</m:t>
                    </m:r>
                    <m:r>
                      <a:rPr lang="en-US" b="0"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967375" y="4161277"/>
                <a:ext cx="5585825" cy="431015"/>
              </a:xfrm>
              <a:prstGeom prst="rect">
                <a:avLst/>
              </a:prstGeom>
              <a:blipFill>
                <a:blip r:embed="rId5"/>
                <a:stretch>
                  <a:fillRect r="-32533" b="-37143"/>
                </a:stretch>
              </a:blipFill>
            </p:spPr>
            <p:txBody>
              <a:bodyPr/>
              <a:lstStyle/>
              <a:p>
                <a:r>
                  <a:rPr lang="en-US">
                    <a:noFill/>
                  </a:rPr>
                  <a:t> </a:t>
                </a:r>
              </a:p>
            </p:txBody>
          </p:sp>
        </mc:Fallback>
      </mc:AlternateContent>
      <p:sp>
        <p:nvSpPr>
          <p:cNvPr id="7" name="Rectangle 6"/>
          <p:cNvSpPr/>
          <p:nvPr/>
        </p:nvSpPr>
        <p:spPr>
          <a:xfrm>
            <a:off x="165983" y="4983985"/>
            <a:ext cx="8978016" cy="707886"/>
          </a:xfrm>
          <a:prstGeom prst="rect">
            <a:avLst/>
          </a:prstGeom>
        </p:spPr>
        <p:txBody>
          <a:bodyPr wrap="square">
            <a:spAutoFit/>
          </a:bodyPr>
          <a:lstStyle/>
          <a:p>
            <a:pPr algn="just"/>
            <a:r>
              <a:rPr lang="en-US" sz="2000" dirty="0">
                <a:solidFill>
                  <a:srgbClr val="000000"/>
                </a:solidFill>
              </a:rPr>
              <a:t>Example 7.1 demonstrates that the generalized constants provide a quick method for analyzing the operating characteristics of a two-winding transformer.</a:t>
            </a:r>
            <a:endParaRPr lang="en-US" sz="2000" dirty="0">
              <a:solidFill>
                <a:srgbClr val="000000"/>
              </a:solidFill>
              <a:effectLst/>
            </a:endParaRPr>
          </a:p>
        </p:txBody>
      </p:sp>
      <p:sp>
        <p:nvSpPr>
          <p:cNvPr id="11" name="Rectangle 10"/>
          <p:cNvSpPr/>
          <p:nvPr/>
        </p:nvSpPr>
        <p:spPr>
          <a:xfrm>
            <a:off x="152400" y="124480"/>
            <a:ext cx="2462534" cy="584775"/>
          </a:xfrm>
          <a:prstGeom prst="rect">
            <a:avLst/>
          </a:prstGeom>
        </p:spPr>
        <p:txBody>
          <a:bodyPr wrap="none">
            <a:spAutoFit/>
          </a:bodyPr>
          <a:lstStyle/>
          <a:p>
            <a:r>
              <a:rPr lang="en-US" altLang="zh-CN" sz="3200" dirty="0">
                <a:solidFill>
                  <a:srgbClr val="C8102E"/>
                </a:solidFill>
                <a:latin typeface="+mj-lt"/>
                <a:ea typeface="+mj-ea"/>
                <a:cs typeface="+mj-cs"/>
              </a:rPr>
              <a:t>Example 7.1</a:t>
            </a:r>
            <a:endParaRPr lang="en-US" sz="3200" dirty="0">
              <a:solidFill>
                <a:srgbClr val="C8102E"/>
              </a:solidFill>
              <a:latin typeface="+mj-lt"/>
              <a:ea typeface="+mj-ea"/>
              <a:cs typeface="+mj-cs"/>
            </a:endParaRPr>
          </a:p>
        </p:txBody>
      </p:sp>
    </p:spTree>
    <p:extLst>
      <p:ext uri="{BB962C8B-B14F-4D97-AF65-F5344CB8AC3E}">
        <p14:creationId xmlns:p14="http://schemas.microsoft.com/office/powerpoint/2010/main" val="239544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581593" cy="584775"/>
          </a:xfrm>
          <a:prstGeom prst="rect">
            <a:avLst/>
          </a:prstGeom>
        </p:spPr>
        <p:txBody>
          <a:bodyPr wrap="none">
            <a:spAutoFit/>
          </a:bodyPr>
          <a:lstStyle/>
          <a:p>
            <a:r>
              <a:rPr lang="en-US" sz="3200" dirty="0">
                <a:solidFill>
                  <a:srgbClr val="C8102E"/>
                </a:solidFill>
                <a:latin typeface="+mj-lt"/>
                <a:ea typeface="+mj-ea"/>
                <a:cs typeface="+mj-cs"/>
              </a:rPr>
              <a:t>Two-Winding Autotransformer</a:t>
            </a:r>
          </a:p>
        </p:txBody>
      </p:sp>
      <p:sp>
        <p:nvSpPr>
          <p:cNvPr id="4" name="Slide Number Placeholder 3"/>
          <p:cNvSpPr>
            <a:spLocks noGrp="1"/>
          </p:cNvSpPr>
          <p:nvPr>
            <p:ph type="sldNum" sz="quarter" idx="12"/>
          </p:nvPr>
        </p:nvSpPr>
        <p:spPr/>
        <p:txBody>
          <a:bodyPr/>
          <a:lstStyle/>
          <a:p>
            <a:fld id="{5B7A2384-8C5D-49F6-8259-B9A64ECD4852}" type="slidenum">
              <a:rPr lang="en-US" smtClean="0"/>
              <a:t>18</a:t>
            </a:fld>
            <a:endParaRPr lang="en-US" dirty="0"/>
          </a:p>
        </p:txBody>
      </p:sp>
      <p:sp>
        <p:nvSpPr>
          <p:cNvPr id="7" name="Rectangle 6"/>
          <p:cNvSpPr/>
          <p:nvPr/>
        </p:nvSpPr>
        <p:spPr>
          <a:xfrm>
            <a:off x="152400" y="742557"/>
            <a:ext cx="8915400" cy="1323439"/>
          </a:xfrm>
          <a:prstGeom prst="rect">
            <a:avLst/>
          </a:prstGeom>
        </p:spPr>
        <p:txBody>
          <a:bodyPr wrap="square">
            <a:spAutoFit/>
          </a:bodyPr>
          <a:lstStyle/>
          <a:p>
            <a:pPr algn="just"/>
            <a:r>
              <a:rPr lang="en-US" sz="2000" dirty="0">
                <a:solidFill>
                  <a:srgbClr val="000000"/>
                </a:solidFill>
              </a:rPr>
              <a:t>A two-winding transformer can be connected as an autotransformer. Connecting the high-voltage terminal </a:t>
            </a:r>
            <a:r>
              <a:rPr lang="en-US" sz="2000" i="1" dirty="0">
                <a:solidFill>
                  <a:srgbClr val="000000"/>
                </a:solidFill>
              </a:rPr>
              <a:t>H</a:t>
            </a:r>
            <a:r>
              <a:rPr lang="en-US" sz="2000" baseline="-25000" dirty="0">
                <a:solidFill>
                  <a:srgbClr val="000000"/>
                </a:solidFill>
              </a:rPr>
              <a:t>1</a:t>
            </a:r>
            <a:r>
              <a:rPr lang="en-US" sz="2000" dirty="0">
                <a:solidFill>
                  <a:srgbClr val="000000"/>
                </a:solidFill>
              </a:rPr>
              <a:t> to the low-voltage terminal </a:t>
            </a:r>
            <a:r>
              <a:rPr lang="en-US" sz="2000" i="1" dirty="0">
                <a:solidFill>
                  <a:srgbClr val="000000"/>
                </a:solidFill>
              </a:rPr>
              <a:t>X</a:t>
            </a:r>
            <a:r>
              <a:rPr lang="en-US" sz="2000" baseline="-25000" dirty="0">
                <a:solidFill>
                  <a:srgbClr val="000000"/>
                </a:solidFill>
              </a:rPr>
              <a:t>2</a:t>
            </a:r>
            <a:r>
              <a:rPr lang="en-US" sz="2000" dirty="0">
                <a:solidFill>
                  <a:srgbClr val="000000"/>
                </a:solidFill>
              </a:rPr>
              <a:t> as shown in Fig.3 can create a “step-up” autotransformer. The source is connected to terminals </a:t>
            </a:r>
            <a:r>
              <a:rPr lang="en-US" sz="2000" i="1" dirty="0">
                <a:solidFill>
                  <a:srgbClr val="000000"/>
                </a:solidFill>
              </a:rPr>
              <a:t>H</a:t>
            </a:r>
            <a:r>
              <a:rPr lang="en-US" sz="2000" baseline="-25000" dirty="0">
                <a:solidFill>
                  <a:srgbClr val="000000"/>
                </a:solidFill>
              </a:rPr>
              <a:t>1</a:t>
            </a:r>
            <a:r>
              <a:rPr lang="en-US" sz="2000" dirty="0">
                <a:solidFill>
                  <a:srgbClr val="000000"/>
                </a:solidFill>
              </a:rPr>
              <a:t> and </a:t>
            </a:r>
            <a:r>
              <a:rPr lang="en-US" sz="2000" i="1" dirty="0">
                <a:solidFill>
                  <a:srgbClr val="000000"/>
                </a:solidFill>
              </a:rPr>
              <a:t>H</a:t>
            </a:r>
            <a:r>
              <a:rPr lang="en-US" sz="2000" baseline="-25000" dirty="0">
                <a:solidFill>
                  <a:srgbClr val="000000"/>
                </a:solidFill>
              </a:rPr>
              <a:t>2</a:t>
            </a:r>
            <a:r>
              <a:rPr lang="en-US" sz="2000" dirty="0">
                <a:solidFill>
                  <a:srgbClr val="000000"/>
                </a:solidFill>
              </a:rPr>
              <a:t>, while the load is connected between the </a:t>
            </a:r>
            <a:r>
              <a:rPr lang="en-US" sz="2000" i="1" dirty="0">
                <a:solidFill>
                  <a:srgbClr val="000000"/>
                </a:solidFill>
              </a:rPr>
              <a:t>X</a:t>
            </a:r>
            <a:r>
              <a:rPr lang="en-US" sz="2000" baseline="-25000" dirty="0">
                <a:solidFill>
                  <a:srgbClr val="000000"/>
                </a:solidFill>
              </a:rPr>
              <a:t>1</a:t>
            </a:r>
            <a:r>
              <a:rPr lang="en-US" sz="2000" dirty="0">
                <a:solidFill>
                  <a:srgbClr val="000000"/>
                </a:solidFill>
              </a:rPr>
              <a:t> terminal and the extension of </a:t>
            </a:r>
            <a:r>
              <a:rPr lang="en-US" sz="2000" i="1" dirty="0">
                <a:solidFill>
                  <a:srgbClr val="000000"/>
                </a:solidFill>
              </a:rPr>
              <a:t>H</a:t>
            </a:r>
            <a:r>
              <a:rPr lang="en-US" sz="2000" baseline="-25000" dirty="0">
                <a:solidFill>
                  <a:srgbClr val="000000"/>
                </a:solidFill>
              </a:rPr>
              <a:t>2</a:t>
            </a:r>
            <a:r>
              <a:rPr lang="en-US" sz="2000" dirty="0">
                <a:solidFill>
                  <a:srgbClr val="000000"/>
                </a:solidFill>
              </a:rPr>
              <a:t>.</a:t>
            </a:r>
            <a:endParaRPr lang="en-US" sz="2000" dirty="0">
              <a:solidFill>
                <a:srgbClr val="000000"/>
              </a:solidFill>
              <a:effectLst/>
            </a:endParaRPr>
          </a:p>
        </p:txBody>
      </p:sp>
      <p:sp>
        <p:nvSpPr>
          <p:cNvPr id="30" name="TextBox 29"/>
          <p:cNvSpPr txBox="1"/>
          <p:nvPr/>
        </p:nvSpPr>
        <p:spPr>
          <a:xfrm>
            <a:off x="2133600" y="5591722"/>
            <a:ext cx="5638800" cy="400110"/>
          </a:xfrm>
          <a:prstGeom prst="rect">
            <a:avLst/>
          </a:prstGeom>
          <a:noFill/>
        </p:spPr>
        <p:txBody>
          <a:bodyPr wrap="square" rtlCol="0">
            <a:spAutoFit/>
          </a:bodyPr>
          <a:lstStyle/>
          <a:p>
            <a:pPr algn="ctr"/>
            <a:r>
              <a:rPr lang="en-US" sz="2000" dirty="0"/>
              <a:t>Fig.3 Step-up autotransformer</a:t>
            </a:r>
          </a:p>
        </p:txBody>
      </p:sp>
      <p:pic>
        <p:nvPicPr>
          <p:cNvPr id="8" name="Picture 7"/>
          <p:cNvPicPr>
            <a:picLocks noChangeAspect="1"/>
          </p:cNvPicPr>
          <p:nvPr/>
        </p:nvPicPr>
        <p:blipFill>
          <a:blip r:embed="rId2"/>
          <a:stretch>
            <a:fillRect/>
          </a:stretch>
        </p:blipFill>
        <p:spPr>
          <a:xfrm>
            <a:off x="2133600" y="2118360"/>
            <a:ext cx="5567882" cy="3420998"/>
          </a:xfrm>
          <a:prstGeom prst="rect">
            <a:avLst/>
          </a:prstGeom>
        </p:spPr>
      </p:pic>
      <p:sp>
        <p:nvSpPr>
          <p:cNvPr id="9"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898327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581593" cy="584775"/>
          </a:xfrm>
          <a:prstGeom prst="rect">
            <a:avLst/>
          </a:prstGeom>
        </p:spPr>
        <p:txBody>
          <a:bodyPr wrap="none">
            <a:spAutoFit/>
          </a:bodyPr>
          <a:lstStyle/>
          <a:p>
            <a:r>
              <a:rPr lang="en-US" sz="3200" dirty="0">
                <a:solidFill>
                  <a:srgbClr val="C8102E"/>
                </a:solidFill>
                <a:latin typeface="+mj-lt"/>
                <a:ea typeface="+mj-ea"/>
                <a:cs typeface="+mj-cs"/>
              </a:rPr>
              <a:t>Two-Winding Autotransformer</a:t>
            </a:r>
          </a:p>
        </p:txBody>
      </p:sp>
      <p:sp>
        <p:nvSpPr>
          <p:cNvPr id="4" name="Slide Number Placeholder 3"/>
          <p:cNvSpPr>
            <a:spLocks noGrp="1"/>
          </p:cNvSpPr>
          <p:nvPr>
            <p:ph type="sldNum" sz="quarter" idx="12"/>
          </p:nvPr>
        </p:nvSpPr>
        <p:spPr/>
        <p:txBody>
          <a:bodyPr/>
          <a:lstStyle/>
          <a:p>
            <a:fld id="{5B7A2384-8C5D-49F6-8259-B9A64ECD4852}" type="slidenum">
              <a:rPr lang="en-US" smtClean="0"/>
              <a:t>19</a:t>
            </a:fld>
            <a:endParaRPr lang="en-US" dirty="0"/>
          </a:p>
        </p:txBody>
      </p:sp>
      <p:sp>
        <p:nvSpPr>
          <p:cNvPr id="7" name="Rectangle 6"/>
          <p:cNvSpPr/>
          <p:nvPr/>
        </p:nvSpPr>
        <p:spPr>
          <a:xfrm>
            <a:off x="170793" y="624052"/>
            <a:ext cx="8915400" cy="1323439"/>
          </a:xfrm>
          <a:prstGeom prst="rect">
            <a:avLst/>
          </a:prstGeom>
        </p:spPr>
        <p:txBody>
          <a:bodyPr wrap="square">
            <a:spAutoFit/>
          </a:bodyPr>
          <a:lstStyle/>
          <a:p>
            <a:pPr algn="just"/>
            <a:r>
              <a:rPr lang="en-US" sz="2000" dirty="0"/>
              <a:t>In Fig.3, </a:t>
            </a:r>
            <a:r>
              <a:rPr lang="en-US" sz="2000" i="1" dirty="0"/>
              <a:t>V</a:t>
            </a:r>
            <a:r>
              <a:rPr lang="en-US" sz="2000" i="1" baseline="-25000" dirty="0"/>
              <a:t>S</a:t>
            </a:r>
            <a:r>
              <a:rPr lang="en-US" sz="2000" dirty="0"/>
              <a:t> is the “source” voltage and </a:t>
            </a:r>
            <a:r>
              <a:rPr lang="en-US" sz="2000" i="1" dirty="0"/>
              <a:t>V</a:t>
            </a:r>
            <a:r>
              <a:rPr lang="en-US" sz="2000" i="1" baseline="-25000" dirty="0"/>
              <a:t>L</a:t>
            </a:r>
            <a:r>
              <a:rPr lang="en-US" sz="2000" dirty="0"/>
              <a:t> is the “load” voltage. The low-voltage winding of the two-winding transformer will be referred to as the “series” winding of the autotransformer, and the high-voltage winding of the two-winding transformer will be referred to as the “shunt” winding of the autotransformer. </a:t>
            </a:r>
          </a:p>
        </p:txBody>
      </p:sp>
      <p:sp>
        <p:nvSpPr>
          <p:cNvPr id="30" name="TextBox 29"/>
          <p:cNvSpPr txBox="1"/>
          <p:nvPr/>
        </p:nvSpPr>
        <p:spPr>
          <a:xfrm>
            <a:off x="2209800" y="5581451"/>
            <a:ext cx="5638800" cy="400110"/>
          </a:xfrm>
          <a:prstGeom prst="rect">
            <a:avLst/>
          </a:prstGeom>
          <a:noFill/>
        </p:spPr>
        <p:txBody>
          <a:bodyPr wrap="square" rtlCol="0">
            <a:spAutoFit/>
          </a:bodyPr>
          <a:lstStyle/>
          <a:p>
            <a:pPr algn="ctr"/>
            <a:r>
              <a:rPr lang="en-US" sz="2000" dirty="0"/>
              <a:t>Fig.3 Step-up autotransformer</a:t>
            </a:r>
          </a:p>
        </p:txBody>
      </p:sp>
      <p:pic>
        <p:nvPicPr>
          <p:cNvPr id="8" name="Picture 7"/>
          <p:cNvPicPr>
            <a:picLocks noChangeAspect="1"/>
          </p:cNvPicPr>
          <p:nvPr/>
        </p:nvPicPr>
        <p:blipFill>
          <a:blip r:embed="rId2"/>
          <a:stretch>
            <a:fillRect/>
          </a:stretch>
        </p:blipFill>
        <p:spPr>
          <a:xfrm>
            <a:off x="2057400" y="2141602"/>
            <a:ext cx="5319842" cy="3268598"/>
          </a:xfrm>
          <a:prstGeom prst="rect">
            <a:avLst/>
          </a:prstGeom>
        </p:spPr>
      </p:pic>
      <p:sp>
        <p:nvSpPr>
          <p:cNvPr id="9"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41442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5730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7A2384-8C5D-49F6-8259-B9A64ECD4852}"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9" name="Rectangle 8"/>
          <p:cNvSpPr/>
          <p:nvPr/>
        </p:nvSpPr>
        <p:spPr>
          <a:xfrm>
            <a:off x="1295400" y="2183249"/>
            <a:ext cx="6507893" cy="630942"/>
          </a:xfrm>
          <a:prstGeom prst="rect">
            <a:avLst/>
          </a:prstGeom>
        </p:spPr>
        <p:txBody>
          <a:bodyPr wrap="square">
            <a:spAutoFit/>
          </a:bodyPr>
          <a:lstStyle/>
          <a:p>
            <a:pPr lvl="0" algn="ctr"/>
            <a:r>
              <a:rPr lang="en-US" sz="3500" b="1" dirty="0">
                <a:solidFill>
                  <a:srgbClr val="C8102E"/>
                </a:solidFill>
                <a:latin typeface="Univers 67 CondensedBold"/>
              </a:rPr>
              <a:t>Modeling Voltage Regulators</a:t>
            </a:r>
            <a:endParaRPr kumimoji="0" lang="en-US" sz="3500" b="1" i="0" u="none" strike="noStrike" kern="1200" cap="none" spc="0" normalizeH="0" baseline="0" noProof="0" dirty="0">
              <a:ln>
                <a:noFill/>
              </a:ln>
              <a:solidFill>
                <a:srgbClr val="C8102E"/>
              </a:solidFill>
              <a:effectLst/>
              <a:uLnTx/>
              <a:uFillTx/>
              <a:latin typeface="Univers 67 CondensedBold"/>
              <a:ea typeface="+mn-ea"/>
              <a:cs typeface="+mn-cs"/>
            </a:endParaRPr>
          </a:p>
        </p:txBody>
      </p:sp>
      <p:sp>
        <p:nvSpPr>
          <p:cNvPr id="14" name="Subtitle 4">
            <a:extLst>
              <a:ext uri="{FF2B5EF4-FFF2-40B4-BE49-F238E27FC236}">
                <a16:creationId xmlns:a16="http://schemas.microsoft.com/office/drawing/2014/main" id="{6E5C1C03-BF52-AA46-AC61-9C4DB6FA2CE7}"/>
              </a:ext>
            </a:extLst>
          </p:cNvPr>
          <p:cNvSpPr txBox="1">
            <a:spLocks/>
          </p:cNvSpPr>
          <p:nvPr/>
        </p:nvSpPr>
        <p:spPr>
          <a:xfrm>
            <a:off x="1600200" y="3276600"/>
            <a:ext cx="6400800" cy="106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Acknowledgement: The slides are developed based in part on Distribution System Modeling and Analysis, 4</a:t>
            </a:r>
            <a:r>
              <a:rPr kumimoji="0" lang="en-US" sz="2000" b="0" i="0" u="none" strike="noStrike" kern="1200" cap="none" spc="0" normalizeH="0" baseline="30000" noProof="0" dirty="0">
                <a:ln>
                  <a:noFill/>
                </a:ln>
                <a:solidFill>
                  <a:prstClr val="black">
                    <a:tint val="75000"/>
                  </a:prstClr>
                </a:solidFill>
                <a:effectLst/>
                <a:uLnTx/>
                <a:uFillTx/>
                <a:latin typeface="Calibri"/>
                <a:ea typeface="+mn-ea"/>
                <a:cs typeface="+mn-cs"/>
              </a:rPr>
              <a:t>th</a:t>
            </a: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 edition, William H. </a:t>
            </a:r>
            <a:r>
              <a:rPr kumimoji="0" lang="en-US" sz="2000" b="0" i="0" u="none" strike="noStrike" kern="1200" cap="none" spc="0" normalizeH="0" baseline="0" noProof="0" dirty="0" err="1">
                <a:ln>
                  <a:noFill/>
                </a:ln>
                <a:solidFill>
                  <a:prstClr val="black">
                    <a:tint val="75000"/>
                  </a:prstClr>
                </a:solidFill>
                <a:effectLst/>
                <a:uLnTx/>
                <a:uFillTx/>
                <a:latin typeface="Calibri"/>
                <a:ea typeface="+mn-ea"/>
                <a:cs typeface="+mn-cs"/>
              </a:rPr>
              <a:t>Kersting</a:t>
            </a: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rPr>
              <a:t>, CRC Press, 2017 </a:t>
            </a:r>
          </a:p>
        </p:txBody>
      </p:sp>
    </p:spTree>
    <p:extLst>
      <p:ext uri="{BB962C8B-B14F-4D97-AF65-F5344CB8AC3E}">
        <p14:creationId xmlns:p14="http://schemas.microsoft.com/office/powerpoint/2010/main" val="3458064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581593" cy="584775"/>
          </a:xfrm>
          <a:prstGeom prst="rect">
            <a:avLst/>
          </a:prstGeom>
        </p:spPr>
        <p:txBody>
          <a:bodyPr wrap="none">
            <a:spAutoFit/>
          </a:bodyPr>
          <a:lstStyle/>
          <a:p>
            <a:r>
              <a:rPr lang="en-US" sz="3200" dirty="0">
                <a:solidFill>
                  <a:srgbClr val="C8102E"/>
                </a:solidFill>
                <a:latin typeface="+mj-lt"/>
                <a:ea typeface="+mj-ea"/>
                <a:cs typeface="+mj-cs"/>
              </a:rPr>
              <a:t>Two-Winding Autotransformer</a:t>
            </a:r>
          </a:p>
        </p:txBody>
      </p:sp>
      <p:sp>
        <p:nvSpPr>
          <p:cNvPr id="4" name="Slide Number Placeholder 3"/>
          <p:cNvSpPr>
            <a:spLocks noGrp="1"/>
          </p:cNvSpPr>
          <p:nvPr>
            <p:ph type="sldNum" sz="quarter" idx="12"/>
          </p:nvPr>
        </p:nvSpPr>
        <p:spPr/>
        <p:txBody>
          <a:bodyPr/>
          <a:lstStyle/>
          <a:p>
            <a:fld id="{5B7A2384-8C5D-49F6-8259-B9A64ECD4852}" type="slidenum">
              <a:rPr lang="en-US" smtClean="0"/>
              <a:t>20</a:t>
            </a:fld>
            <a:endParaRPr lang="en-US" dirty="0"/>
          </a:p>
        </p:txBody>
      </p:sp>
      <p:sp>
        <p:nvSpPr>
          <p:cNvPr id="7" name="Rectangle 6"/>
          <p:cNvSpPr/>
          <p:nvPr/>
        </p:nvSpPr>
        <p:spPr>
          <a:xfrm>
            <a:off x="0" y="2147175"/>
            <a:ext cx="8915400" cy="1938992"/>
          </a:xfrm>
          <a:prstGeom prst="rect">
            <a:avLst/>
          </a:prstGeom>
        </p:spPr>
        <p:txBody>
          <a:bodyPr wrap="square">
            <a:spAutoFit/>
          </a:bodyPr>
          <a:lstStyle/>
          <a:p>
            <a:pPr algn="just"/>
            <a:r>
              <a:rPr lang="en-US" sz="2000" dirty="0"/>
              <a:t>Generalized constants similar to those of the two-winding transformer can be developed for the autotransformer. The total equivalent transformer impedance is referred to the “series” winding. The “ideal” transformer Equations (4) and (5) still apply.</a:t>
            </a:r>
          </a:p>
          <a:p>
            <a:pPr algn="just"/>
            <a:endParaRPr lang="en-US" sz="2000" dirty="0"/>
          </a:p>
          <a:p>
            <a:pPr algn="just"/>
            <a:r>
              <a:rPr lang="en-US" sz="2000" dirty="0"/>
              <a:t>Applying KVL in the secondary circuit,</a:t>
            </a:r>
          </a:p>
        </p:txBody>
      </p:sp>
      <mc:AlternateContent xmlns:mc="http://schemas.openxmlformats.org/markup-compatibility/2006" xmlns:a14="http://schemas.microsoft.com/office/drawing/2010/main">
        <mc:Choice Requires="a14">
          <p:sp>
            <p:nvSpPr>
              <p:cNvPr id="9" name="TextBox 8"/>
              <p:cNvSpPr txBox="1"/>
              <p:nvPr/>
            </p:nvSpPr>
            <p:spPr>
              <a:xfrm>
                <a:off x="3291721" y="762000"/>
                <a:ext cx="2410403" cy="6265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𝐸</m:t>
                          </m:r>
                        </m:e>
                        <m:sub>
                          <m:r>
                            <a:rPr lang="en-US" altLang="zh-CN" sz="2000" b="0" i="1" smtClean="0">
                              <a:latin typeface="Cambria Math" panose="02040503050406030204" pitchFamily="18" charset="0"/>
                            </a:rPr>
                            <m:t>2</m:t>
                          </m:r>
                        </m:sub>
                      </m:sSub>
                      <m:r>
                        <a:rPr lang="en-US" sz="200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altLang="zh-CN"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1</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𝐸</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𝑛</m:t>
                          </m:r>
                        </m:e>
                        <m:sub>
                          <m:r>
                            <m:rPr>
                              <m:sty m:val="p"/>
                            </m:rPr>
                            <a:rPr lang="en-US" altLang="zh-CN" sz="2000" i="1">
                              <a:latin typeface="Cambria Math" panose="02040503050406030204" pitchFamily="18" charset="0"/>
                            </a:rPr>
                            <m:t>t</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𝐸</m:t>
                          </m:r>
                        </m:e>
                        <m:sub>
                          <m:r>
                            <a:rPr lang="en-US" altLang="zh-CN" sz="2000" b="0" i="1" smtClean="0">
                              <a:latin typeface="Cambria Math" panose="02040503050406030204" pitchFamily="18" charset="0"/>
                            </a:rPr>
                            <m:t>1</m:t>
                          </m:r>
                        </m:sub>
                      </m:sSub>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3291721" y="762000"/>
                <a:ext cx="2410403" cy="626518"/>
              </a:xfrm>
              <a:prstGeom prst="rect">
                <a:avLst/>
              </a:prstGeom>
              <a:blipFill>
                <a:blip r:embed="rId2"/>
                <a:stretch>
                  <a:fillRect/>
                </a:stretch>
              </a:blipFill>
            </p:spPr>
            <p:txBody>
              <a:bodyPr/>
              <a:lstStyle/>
              <a:p>
                <a:r>
                  <a:rPr lang="en-US">
                    <a:noFill/>
                  </a:rPr>
                  <a:t> </a:t>
                </a:r>
              </a:p>
            </p:txBody>
          </p:sp>
        </mc:Fallback>
      </mc:AlternateContent>
      <p:sp>
        <p:nvSpPr>
          <p:cNvPr id="10" name="TextBox 9"/>
          <p:cNvSpPr txBox="1"/>
          <p:nvPr/>
        </p:nvSpPr>
        <p:spPr>
          <a:xfrm>
            <a:off x="8038606" y="1011670"/>
            <a:ext cx="482824" cy="400110"/>
          </a:xfrm>
          <a:prstGeom prst="rect">
            <a:avLst/>
          </a:prstGeom>
          <a:noFill/>
        </p:spPr>
        <p:txBody>
          <a:bodyPr wrap="none" rtlCol="0">
            <a:spAutoFit/>
          </a:bodyPr>
          <a:lstStyle/>
          <a:p>
            <a:r>
              <a:rPr lang="en-US" sz="2000" dirty="0"/>
              <a:t>(</a:t>
            </a:r>
            <a:r>
              <a:rPr lang="en-US" altLang="zh-CN" sz="2000" dirty="0"/>
              <a:t>4</a:t>
            </a:r>
            <a:r>
              <a:rPr lang="en-US" sz="2000" dirty="0"/>
              <a:t>)</a:t>
            </a:r>
          </a:p>
        </p:txBody>
      </p:sp>
      <mc:AlternateContent xmlns:mc="http://schemas.openxmlformats.org/markup-compatibility/2006" xmlns:a14="http://schemas.microsoft.com/office/drawing/2010/main">
        <mc:Choice Requires="a14">
          <p:sp>
            <p:nvSpPr>
              <p:cNvPr id="11" name="TextBox 10"/>
              <p:cNvSpPr txBox="1"/>
              <p:nvPr/>
            </p:nvSpPr>
            <p:spPr>
              <a:xfrm>
                <a:off x="3377610" y="1493528"/>
                <a:ext cx="2225161" cy="6265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1</m:t>
                          </m:r>
                        </m:sub>
                      </m:sSub>
                      <m:r>
                        <a:rPr lang="en-US" sz="200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altLang="zh-CN"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1</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r>
                        <a:rPr lang="en-US" altLang="zh-CN"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m:rPr>
                              <m:sty m:val="p"/>
                            </m:rPr>
                            <a:rPr lang="en-US" altLang="zh-CN" sz="2000" i="1">
                              <a:latin typeface="Cambria Math" panose="02040503050406030204" pitchFamily="18" charset="0"/>
                            </a:rPr>
                            <m:t>t</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377610" y="1493528"/>
                <a:ext cx="2225161" cy="626518"/>
              </a:xfrm>
              <a:prstGeom prst="rect">
                <a:avLst/>
              </a:prstGeom>
              <a:blipFill>
                <a:blip r:embed="rId3"/>
                <a:stretch>
                  <a:fillRect/>
                </a:stretch>
              </a:blipFill>
            </p:spPr>
            <p:txBody>
              <a:bodyPr/>
              <a:lstStyle/>
              <a:p>
                <a:r>
                  <a:rPr lang="en-US">
                    <a:noFill/>
                  </a:rPr>
                  <a:t> </a:t>
                </a:r>
              </a:p>
            </p:txBody>
          </p:sp>
        </mc:Fallback>
      </mc:AlternateContent>
      <p:sp>
        <p:nvSpPr>
          <p:cNvPr id="12" name="TextBox 11"/>
          <p:cNvSpPr txBox="1"/>
          <p:nvPr/>
        </p:nvSpPr>
        <p:spPr>
          <a:xfrm>
            <a:off x="8038606" y="1547496"/>
            <a:ext cx="482824" cy="400110"/>
          </a:xfrm>
          <a:prstGeom prst="rect">
            <a:avLst/>
          </a:prstGeom>
          <a:noFill/>
        </p:spPr>
        <p:txBody>
          <a:bodyPr wrap="none" rtlCol="0">
            <a:spAutoFit/>
          </a:bodyPr>
          <a:lstStyle/>
          <a:p>
            <a:r>
              <a:rPr lang="en-US" sz="2000" dirty="0"/>
              <a:t>(</a:t>
            </a:r>
            <a:r>
              <a:rPr lang="en-US" altLang="zh-CN" sz="2000" dirty="0"/>
              <a:t>5</a:t>
            </a:r>
            <a:r>
              <a:rPr lang="en-US" sz="2000" dirty="0"/>
              <a:t>)</a:t>
            </a:r>
          </a:p>
        </p:txBody>
      </p:sp>
      <mc:AlternateContent xmlns:mc="http://schemas.openxmlformats.org/markup-compatibility/2006" xmlns:a14="http://schemas.microsoft.com/office/drawing/2010/main">
        <mc:Choice Requires="a14">
          <p:sp>
            <p:nvSpPr>
              <p:cNvPr id="13" name="TextBox 12"/>
              <p:cNvSpPr txBox="1"/>
              <p:nvPr/>
            </p:nvSpPr>
            <p:spPr>
              <a:xfrm>
                <a:off x="3270700" y="4122520"/>
                <a:ext cx="240027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𝐸</m:t>
                          </m:r>
                        </m:e>
                        <m:sub>
                          <m:r>
                            <a:rPr lang="en-US" altLang="zh-CN" sz="2000" b="0" i="1" smtClean="0">
                              <a:latin typeface="Cambria Math" panose="02040503050406030204" pitchFamily="18" charset="0"/>
                            </a:rPr>
                            <m:t>1</m:t>
                          </m:r>
                        </m:sub>
                      </m:sSub>
                      <m:r>
                        <a:rPr lang="en-US" altLang="zh-CN"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altLang="zh-CN" sz="2000" i="1">
                              <a:latin typeface="Cambria Math" panose="02040503050406030204" pitchFamily="18" charset="0"/>
                            </a:rPr>
                            <m:t>2</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altLang="zh-CN" sz="200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m:rPr>
                              <m:sty m:val="p"/>
                            </m:rPr>
                            <a:rPr lang="en-US" altLang="zh-CN" sz="2000" i="1">
                              <a:latin typeface="Cambria Math" panose="02040503050406030204" pitchFamily="18" charset="0"/>
                            </a:rPr>
                            <m:t>t</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70700" y="4122520"/>
                <a:ext cx="2400272" cy="307777"/>
              </a:xfrm>
              <a:prstGeom prst="rect">
                <a:avLst/>
              </a:prstGeom>
              <a:blipFill>
                <a:blip r:embed="rId4"/>
                <a:stretch>
                  <a:fillRect l="-2036" r="-763" b="-17647"/>
                </a:stretch>
              </a:blipFill>
            </p:spPr>
            <p:txBody>
              <a:bodyPr/>
              <a:lstStyle/>
              <a:p>
                <a:r>
                  <a:rPr lang="en-US">
                    <a:noFill/>
                  </a:rPr>
                  <a:t> </a:t>
                </a:r>
              </a:p>
            </p:txBody>
          </p:sp>
        </mc:Fallback>
      </mc:AlternateContent>
      <p:sp>
        <p:nvSpPr>
          <p:cNvPr id="14" name="TextBox 13"/>
          <p:cNvSpPr txBox="1"/>
          <p:nvPr/>
        </p:nvSpPr>
        <p:spPr>
          <a:xfrm>
            <a:off x="8038606" y="4022064"/>
            <a:ext cx="611065" cy="400110"/>
          </a:xfrm>
          <a:prstGeom prst="rect">
            <a:avLst/>
          </a:prstGeom>
          <a:noFill/>
        </p:spPr>
        <p:txBody>
          <a:bodyPr wrap="none" rtlCol="0">
            <a:spAutoFit/>
          </a:bodyPr>
          <a:lstStyle/>
          <a:p>
            <a:r>
              <a:rPr lang="en-US" sz="2000" dirty="0"/>
              <a:t>(</a:t>
            </a:r>
            <a:r>
              <a:rPr lang="en-US" altLang="zh-CN" sz="2000" dirty="0"/>
              <a:t>19</a:t>
            </a:r>
            <a:r>
              <a:rPr lang="en-US" sz="2000" dirty="0"/>
              <a:t>)</a:t>
            </a:r>
          </a:p>
        </p:txBody>
      </p:sp>
      <p:sp>
        <p:nvSpPr>
          <p:cNvPr id="2" name="Rectangle 1"/>
          <p:cNvSpPr/>
          <p:nvPr/>
        </p:nvSpPr>
        <p:spPr>
          <a:xfrm>
            <a:off x="26276" y="4552890"/>
            <a:ext cx="9041524" cy="400110"/>
          </a:xfrm>
          <a:prstGeom prst="rect">
            <a:avLst/>
          </a:prstGeom>
        </p:spPr>
        <p:txBody>
          <a:bodyPr wrap="square">
            <a:spAutoFit/>
          </a:bodyPr>
          <a:lstStyle/>
          <a:p>
            <a:r>
              <a:rPr lang="en-US" sz="2000" dirty="0">
                <a:solidFill>
                  <a:srgbClr val="000000"/>
                </a:solidFill>
              </a:rPr>
              <a:t>Using the “ideal” transformer relationship of Equation (5),</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5" name="TextBox 14"/>
              <p:cNvSpPr txBox="1"/>
              <p:nvPr/>
            </p:nvSpPr>
            <p:spPr>
              <a:xfrm>
                <a:off x="2611987" y="5102423"/>
                <a:ext cx="448597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𝐸</m:t>
                          </m:r>
                        </m:e>
                        <m:sub>
                          <m:r>
                            <a:rPr lang="en-US" altLang="zh-CN" sz="2000" b="0" i="1" smtClean="0">
                              <a:latin typeface="Cambria Math" panose="02040503050406030204" pitchFamily="18" charset="0"/>
                            </a:rPr>
                            <m:t>1</m:t>
                          </m:r>
                        </m:sub>
                      </m:sSub>
                      <m:r>
                        <a:rPr lang="en-US" altLang="zh-CN"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m:rPr>
                              <m:sty m:val="p"/>
                            </m:rPr>
                            <a:rPr lang="en-US" altLang="zh-CN" sz="2000" i="1">
                              <a:latin typeface="Cambria Math" panose="02040503050406030204" pitchFamily="18" charset="0"/>
                            </a:rPr>
                            <m:t>t</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altLang="zh-CN" sz="2000" i="1">
                              <a:latin typeface="Cambria Math" panose="02040503050406030204" pitchFamily="18" charset="0"/>
                            </a:rPr>
                            <m:t>1</m:t>
                          </m:r>
                        </m:sub>
                      </m:sSub>
                      <m:r>
                        <a:rPr lang="en-US" sz="2000">
                          <a:latin typeface="Cambria Math" panose="02040503050406030204" pitchFamily="18" charset="0"/>
                        </a:rPr>
                        <m:t>=</m:t>
                      </m:r>
                      <m:r>
                        <a:rPr lang="en-US" sz="2000" b="0" i="1" smtClean="0">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m:rPr>
                              <m:sty m:val="p"/>
                            </m:rPr>
                            <a:rPr lang="en-US" altLang="zh-CN" sz="2000" i="1">
                              <a:latin typeface="Cambria Math" panose="02040503050406030204" pitchFamily="18" charset="0"/>
                            </a:rPr>
                            <m:t>t</m:t>
                          </m:r>
                        </m:sub>
                      </m:sSub>
                      <m:r>
                        <a:rPr lang="en-US" sz="2000" b="0" i="1" smtClean="0">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altLang="zh-CN" sz="2000" i="1">
                              <a:latin typeface="Cambria Math" panose="02040503050406030204" pitchFamily="18" charset="0"/>
                            </a:rPr>
                            <m:t>1</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altLang="zh-CN" sz="200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m:rPr>
                              <m:sty m:val="p"/>
                            </m:rPr>
                            <a:rPr lang="en-US" altLang="zh-CN" sz="2000" i="1">
                              <a:latin typeface="Cambria Math" panose="02040503050406030204" pitchFamily="18" charset="0"/>
                            </a:rPr>
                            <m:t>t</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611987" y="5102423"/>
                <a:ext cx="4485972" cy="307777"/>
              </a:xfrm>
              <a:prstGeom prst="rect">
                <a:avLst/>
              </a:prstGeom>
              <a:blipFill>
                <a:blip r:embed="rId5"/>
                <a:stretch>
                  <a:fillRect l="-679" r="-136" b="-35294"/>
                </a:stretch>
              </a:blipFill>
            </p:spPr>
            <p:txBody>
              <a:bodyPr/>
              <a:lstStyle/>
              <a:p>
                <a:r>
                  <a:rPr lang="en-US">
                    <a:noFill/>
                  </a:rPr>
                  <a:t> </a:t>
                </a:r>
              </a:p>
            </p:txBody>
          </p:sp>
        </mc:Fallback>
      </mc:AlternateContent>
      <p:sp>
        <p:nvSpPr>
          <p:cNvPr id="16" name="TextBox 15"/>
          <p:cNvSpPr txBox="1"/>
          <p:nvPr/>
        </p:nvSpPr>
        <p:spPr>
          <a:xfrm>
            <a:off x="8059627" y="5029200"/>
            <a:ext cx="611065" cy="400110"/>
          </a:xfrm>
          <a:prstGeom prst="rect">
            <a:avLst/>
          </a:prstGeom>
          <a:noFill/>
        </p:spPr>
        <p:txBody>
          <a:bodyPr wrap="none" rtlCol="0">
            <a:spAutoFit/>
          </a:bodyPr>
          <a:lstStyle/>
          <a:p>
            <a:r>
              <a:rPr lang="en-US" sz="2000" dirty="0"/>
              <a:t>(</a:t>
            </a:r>
            <a:r>
              <a:rPr lang="en-US" altLang="zh-CN" sz="2000" dirty="0"/>
              <a:t>20</a:t>
            </a:r>
            <a:r>
              <a:rPr lang="en-US" sz="2000" dirty="0"/>
              <a:t>)</a:t>
            </a:r>
          </a:p>
        </p:txBody>
      </p:sp>
      <p:sp>
        <p:nvSpPr>
          <p:cNvPr id="1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514769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581593" cy="584775"/>
          </a:xfrm>
          <a:prstGeom prst="rect">
            <a:avLst/>
          </a:prstGeom>
        </p:spPr>
        <p:txBody>
          <a:bodyPr wrap="none">
            <a:spAutoFit/>
          </a:bodyPr>
          <a:lstStyle/>
          <a:p>
            <a:r>
              <a:rPr lang="en-US" sz="3200" dirty="0">
                <a:solidFill>
                  <a:srgbClr val="C8102E"/>
                </a:solidFill>
                <a:latin typeface="+mj-lt"/>
                <a:ea typeface="+mj-ea"/>
                <a:cs typeface="+mj-cs"/>
              </a:rPr>
              <a:t>Two-Winding Autotransformer</a:t>
            </a:r>
          </a:p>
        </p:txBody>
      </p:sp>
      <p:sp>
        <p:nvSpPr>
          <p:cNvPr id="4" name="Slide Number Placeholder 3"/>
          <p:cNvSpPr>
            <a:spLocks noGrp="1"/>
          </p:cNvSpPr>
          <p:nvPr>
            <p:ph type="sldNum" sz="quarter" idx="12"/>
          </p:nvPr>
        </p:nvSpPr>
        <p:spPr/>
        <p:txBody>
          <a:bodyPr/>
          <a:lstStyle/>
          <a:p>
            <a:fld id="{5B7A2384-8C5D-49F6-8259-B9A64ECD4852}" type="slidenum">
              <a:rPr lang="en-US" smtClean="0"/>
              <a:t>21</a:t>
            </a:fld>
            <a:endParaRPr lang="en-US" dirty="0"/>
          </a:p>
        </p:txBody>
      </p:sp>
      <mc:AlternateContent xmlns:mc="http://schemas.openxmlformats.org/markup-compatibility/2006" xmlns:a14="http://schemas.microsoft.com/office/drawing/2010/main">
        <mc:Choice Requires="a14">
          <p:sp>
            <p:nvSpPr>
              <p:cNvPr id="15" name="TextBox 14"/>
              <p:cNvSpPr txBox="1"/>
              <p:nvPr/>
            </p:nvSpPr>
            <p:spPr>
              <a:xfrm>
                <a:off x="2611987" y="774787"/>
                <a:ext cx="448597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𝐸</m:t>
                          </m:r>
                        </m:e>
                        <m:sub>
                          <m:r>
                            <a:rPr lang="en-US" altLang="zh-CN" sz="2000" b="0" i="1" smtClean="0">
                              <a:latin typeface="Cambria Math" panose="02040503050406030204" pitchFamily="18" charset="0"/>
                            </a:rPr>
                            <m:t>1</m:t>
                          </m:r>
                        </m:sub>
                      </m:sSub>
                      <m:r>
                        <a:rPr lang="en-US" altLang="zh-CN"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m:rPr>
                              <m:sty m:val="p"/>
                            </m:rPr>
                            <a:rPr lang="en-US" altLang="zh-CN" sz="2000" i="1">
                              <a:latin typeface="Cambria Math" panose="02040503050406030204" pitchFamily="18" charset="0"/>
                            </a:rPr>
                            <m:t>t</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altLang="zh-CN" sz="2000" i="1">
                              <a:latin typeface="Cambria Math" panose="02040503050406030204" pitchFamily="18" charset="0"/>
                            </a:rPr>
                            <m:t>1</m:t>
                          </m:r>
                        </m:sub>
                      </m:sSub>
                      <m:r>
                        <a:rPr lang="en-US" sz="2000">
                          <a:latin typeface="Cambria Math" panose="02040503050406030204" pitchFamily="18" charset="0"/>
                        </a:rPr>
                        <m:t>=</m:t>
                      </m:r>
                      <m:r>
                        <a:rPr lang="en-US" sz="2000" b="0" i="1" smtClean="0">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m:rPr>
                              <m:sty m:val="p"/>
                            </m:rPr>
                            <a:rPr lang="en-US" altLang="zh-CN" sz="2000" i="1">
                              <a:latin typeface="Cambria Math" panose="02040503050406030204" pitchFamily="18" charset="0"/>
                            </a:rPr>
                            <m:t>t</m:t>
                          </m:r>
                        </m:sub>
                      </m:sSub>
                      <m:r>
                        <a:rPr lang="en-US" sz="2000" b="0" i="1" smtClean="0">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altLang="zh-CN" sz="2000" i="1">
                              <a:latin typeface="Cambria Math" panose="02040503050406030204" pitchFamily="18" charset="0"/>
                            </a:rPr>
                            <m:t>1</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altLang="zh-CN" sz="200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m:rPr>
                              <m:sty m:val="p"/>
                            </m:rPr>
                            <a:rPr lang="en-US" altLang="zh-CN" sz="2000" i="1">
                              <a:latin typeface="Cambria Math" panose="02040503050406030204" pitchFamily="18" charset="0"/>
                            </a:rPr>
                            <m:t>t</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611987" y="774787"/>
                <a:ext cx="4485972" cy="307777"/>
              </a:xfrm>
              <a:prstGeom prst="rect">
                <a:avLst/>
              </a:prstGeom>
              <a:blipFill>
                <a:blip r:embed="rId2"/>
                <a:stretch>
                  <a:fillRect l="-679" r="-136" b="-35294"/>
                </a:stretch>
              </a:blipFill>
            </p:spPr>
            <p:txBody>
              <a:bodyPr/>
              <a:lstStyle/>
              <a:p>
                <a:r>
                  <a:rPr lang="en-US">
                    <a:noFill/>
                  </a:rPr>
                  <a:t> </a:t>
                </a:r>
              </a:p>
            </p:txBody>
          </p:sp>
        </mc:Fallback>
      </mc:AlternateContent>
      <p:sp>
        <p:nvSpPr>
          <p:cNvPr id="16" name="TextBox 15"/>
          <p:cNvSpPr txBox="1"/>
          <p:nvPr/>
        </p:nvSpPr>
        <p:spPr>
          <a:xfrm>
            <a:off x="8077200" y="683768"/>
            <a:ext cx="611065" cy="400110"/>
          </a:xfrm>
          <a:prstGeom prst="rect">
            <a:avLst/>
          </a:prstGeom>
          <a:noFill/>
        </p:spPr>
        <p:txBody>
          <a:bodyPr wrap="none" rtlCol="0">
            <a:spAutoFit/>
          </a:bodyPr>
          <a:lstStyle/>
          <a:p>
            <a:r>
              <a:rPr lang="en-US" sz="2000" dirty="0"/>
              <a:t>(</a:t>
            </a:r>
            <a:r>
              <a:rPr lang="en-US" altLang="zh-CN" sz="2000" dirty="0"/>
              <a:t>20</a:t>
            </a:r>
            <a:r>
              <a:rPr lang="en-US" sz="2000" dirty="0"/>
              <a:t>)</a:t>
            </a:r>
          </a:p>
        </p:txBody>
      </p:sp>
      <p:sp>
        <p:nvSpPr>
          <p:cNvPr id="5" name="Rectangle 4"/>
          <p:cNvSpPr/>
          <p:nvPr/>
        </p:nvSpPr>
        <p:spPr>
          <a:xfrm>
            <a:off x="26276" y="1212365"/>
            <a:ext cx="9041524" cy="707886"/>
          </a:xfrm>
          <a:prstGeom prst="rect">
            <a:avLst/>
          </a:prstGeom>
        </p:spPr>
        <p:txBody>
          <a:bodyPr wrap="square">
            <a:spAutoFit/>
          </a:bodyPr>
          <a:lstStyle/>
          <a:p>
            <a:pPr algn="just"/>
            <a:r>
              <a:rPr lang="en-US" sz="2000" dirty="0">
                <a:solidFill>
                  <a:srgbClr val="000000"/>
                </a:solidFill>
              </a:rPr>
              <a:t>Since the source voltage </a:t>
            </a:r>
            <a:r>
              <a:rPr lang="en-US" sz="2000" i="1" dirty="0">
                <a:solidFill>
                  <a:srgbClr val="000000"/>
                </a:solidFill>
              </a:rPr>
              <a:t>V</a:t>
            </a:r>
            <a:r>
              <a:rPr lang="en-US" sz="2000" i="1" baseline="-25000" dirty="0">
                <a:solidFill>
                  <a:srgbClr val="000000"/>
                </a:solidFill>
              </a:rPr>
              <a:t>S</a:t>
            </a:r>
            <a:r>
              <a:rPr lang="en-US" sz="2000" dirty="0">
                <a:solidFill>
                  <a:srgbClr val="000000"/>
                </a:solidFill>
              </a:rPr>
              <a:t> is equal to </a:t>
            </a:r>
            <a:r>
              <a:rPr lang="en-US" sz="2000" i="1" dirty="0">
                <a:solidFill>
                  <a:srgbClr val="000000"/>
                </a:solidFill>
              </a:rPr>
              <a:t>E</a:t>
            </a:r>
            <a:r>
              <a:rPr lang="en-US" sz="2000" baseline="-25000" dirty="0">
                <a:solidFill>
                  <a:srgbClr val="000000"/>
                </a:solidFill>
              </a:rPr>
              <a:t>1</a:t>
            </a:r>
            <a:r>
              <a:rPr lang="en-US" sz="2000" dirty="0">
                <a:solidFill>
                  <a:srgbClr val="000000"/>
                </a:solidFill>
              </a:rPr>
              <a:t> and </a:t>
            </a:r>
            <a:r>
              <a:rPr lang="en-US" sz="2000" i="1" dirty="0">
                <a:solidFill>
                  <a:srgbClr val="000000"/>
                </a:solidFill>
              </a:rPr>
              <a:t>I</a:t>
            </a:r>
            <a:r>
              <a:rPr lang="en-US" sz="2000" baseline="-25000" dirty="0">
                <a:solidFill>
                  <a:srgbClr val="000000"/>
                </a:solidFill>
              </a:rPr>
              <a:t>2</a:t>
            </a:r>
            <a:r>
              <a:rPr lang="en-US" sz="2000" dirty="0">
                <a:solidFill>
                  <a:srgbClr val="000000"/>
                </a:solidFill>
              </a:rPr>
              <a:t> is equal to </a:t>
            </a:r>
            <a:r>
              <a:rPr lang="en-US" sz="2000" i="1" dirty="0">
                <a:solidFill>
                  <a:srgbClr val="000000"/>
                </a:solidFill>
              </a:rPr>
              <a:t>I</a:t>
            </a:r>
            <a:r>
              <a:rPr lang="en-US" sz="2000" i="1" baseline="-25000" dirty="0">
                <a:solidFill>
                  <a:srgbClr val="000000"/>
                </a:solidFill>
              </a:rPr>
              <a:t>L</a:t>
            </a:r>
            <a:r>
              <a:rPr lang="en-US" sz="2000" dirty="0">
                <a:solidFill>
                  <a:srgbClr val="000000"/>
                </a:solidFill>
              </a:rPr>
              <a:t>, Equation (20) can be modified to</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6" name="Rectangle 5"/>
              <p:cNvSpPr/>
              <p:nvPr/>
            </p:nvSpPr>
            <p:spPr>
              <a:xfrm>
                <a:off x="3135816" y="1749746"/>
                <a:ext cx="3301673" cy="722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𝑠</m:t>
                          </m:r>
                        </m:sub>
                      </m:sSub>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1+</m:t>
                              </m:r>
                              <m:r>
                                <a:rPr lang="en-US" sz="2000" b="0" i="1" smtClean="0">
                                  <a:latin typeface="Cambria Math" panose="02040503050406030204" pitchFamily="18" charset="0"/>
                                </a:rPr>
                                <m:t>𝑛</m:t>
                              </m:r>
                            </m:e>
                            <m:sub>
                              <m:r>
                                <a:rPr lang="en-US" sz="2000" b="0" i="1" smtClean="0">
                                  <a:latin typeface="Cambria Math" panose="02040503050406030204" pitchFamily="18" charset="0"/>
                                </a:rPr>
                                <m:t>𝑡</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altLang="zh-CN"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altLang="zh-CN" sz="2000" b="0" i="1" smtClean="0">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en-US" sz="2000" dirty="0"/>
              </a:p>
            </p:txBody>
          </p:sp>
        </mc:Choice>
        <mc:Fallback xmlns="">
          <p:sp>
            <p:nvSpPr>
              <p:cNvPr id="6" name="Rectangle 5"/>
              <p:cNvSpPr>
                <a:spLocks noRot="1" noChangeAspect="1" noMove="1" noResize="1" noEditPoints="1" noAdjustHandles="1" noChangeArrowheads="1" noChangeShapeType="1" noTextEdit="1"/>
              </p:cNvSpPr>
              <p:nvPr/>
            </p:nvSpPr>
            <p:spPr>
              <a:xfrm>
                <a:off x="3135816" y="1749746"/>
                <a:ext cx="3301673" cy="722505"/>
              </a:xfrm>
              <a:prstGeom prst="rect">
                <a:avLst/>
              </a:prstGeom>
              <a:blipFill>
                <a:blip r:embed="rId3"/>
                <a:stretch>
                  <a:fillRect/>
                </a:stretch>
              </a:blipFill>
            </p:spPr>
            <p:txBody>
              <a:bodyPr/>
              <a:lstStyle/>
              <a:p>
                <a:r>
                  <a:rPr lang="en-US">
                    <a:noFill/>
                  </a:rPr>
                  <a:t> </a:t>
                </a:r>
              </a:p>
            </p:txBody>
          </p:sp>
        </mc:Fallback>
      </mc:AlternateContent>
      <p:sp>
        <p:nvSpPr>
          <p:cNvPr id="17" name="TextBox 16"/>
          <p:cNvSpPr txBox="1"/>
          <p:nvPr/>
        </p:nvSpPr>
        <p:spPr>
          <a:xfrm>
            <a:off x="8081094" y="1929464"/>
            <a:ext cx="611065" cy="400110"/>
          </a:xfrm>
          <a:prstGeom prst="rect">
            <a:avLst/>
          </a:prstGeom>
          <a:noFill/>
        </p:spPr>
        <p:txBody>
          <a:bodyPr wrap="none" rtlCol="0">
            <a:spAutoFit/>
          </a:bodyPr>
          <a:lstStyle/>
          <a:p>
            <a:r>
              <a:rPr lang="en-US" sz="2000" dirty="0"/>
              <a:t>(</a:t>
            </a:r>
            <a:r>
              <a:rPr lang="en-US" altLang="zh-CN" sz="2000" dirty="0"/>
              <a:t>21</a:t>
            </a:r>
            <a:r>
              <a:rPr lang="en-US" sz="2000" dirty="0"/>
              <a:t>)</a:t>
            </a:r>
          </a:p>
        </p:txBody>
      </p:sp>
      <mc:AlternateContent xmlns:mc="http://schemas.openxmlformats.org/markup-compatibility/2006" xmlns:a14="http://schemas.microsoft.com/office/drawing/2010/main">
        <mc:Choice Requires="a14">
          <p:sp>
            <p:nvSpPr>
              <p:cNvPr id="18" name="Rectangle 17"/>
              <p:cNvSpPr/>
              <p:nvPr/>
            </p:nvSpPr>
            <p:spPr>
              <a:xfrm>
                <a:off x="3581400" y="2577335"/>
                <a:ext cx="220631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𝑠</m:t>
                          </m:r>
                        </m:sub>
                      </m:sSub>
                      <m:r>
                        <a:rPr lang="en-US" sz="2000">
                          <a:latin typeface="Cambria Math" panose="02040503050406030204" pitchFamily="18" charset="0"/>
                        </a:rPr>
                        <m:t>=</m:t>
                      </m:r>
                      <m:r>
                        <a:rPr lang="en-US" sz="2000" i="1" smtClean="0">
                          <a:latin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altLang="zh-CN" sz="2000" b="0" i="1" smtClean="0">
                          <a:latin typeface="Cambria Math" panose="02040503050406030204" pitchFamily="18" charset="0"/>
                        </a:rPr>
                        <m:t>+</m:t>
                      </m:r>
                      <m:r>
                        <a:rPr lang="en-US" sz="2000" i="1" smtClean="0">
                          <a:latin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en-US" sz="2000" dirty="0"/>
              </a:p>
            </p:txBody>
          </p:sp>
        </mc:Choice>
        <mc:Fallback xmlns="">
          <p:sp>
            <p:nvSpPr>
              <p:cNvPr id="18" name="Rectangle 17"/>
              <p:cNvSpPr>
                <a:spLocks noRot="1" noChangeAspect="1" noMove="1" noResize="1" noEditPoints="1" noAdjustHandles="1" noChangeArrowheads="1" noChangeShapeType="1" noTextEdit="1"/>
              </p:cNvSpPr>
              <p:nvPr/>
            </p:nvSpPr>
            <p:spPr>
              <a:xfrm>
                <a:off x="3581400" y="2577335"/>
                <a:ext cx="2206310" cy="400110"/>
              </a:xfrm>
              <a:prstGeom prst="rect">
                <a:avLst/>
              </a:prstGeom>
              <a:blipFill>
                <a:blip r:embed="rId4"/>
                <a:stretch>
                  <a:fillRect b="-3077"/>
                </a:stretch>
              </a:blipFill>
            </p:spPr>
            <p:txBody>
              <a:bodyPr/>
              <a:lstStyle/>
              <a:p>
                <a:r>
                  <a:rPr lang="en-US">
                    <a:noFill/>
                  </a:rPr>
                  <a:t> </a:t>
                </a:r>
              </a:p>
            </p:txBody>
          </p:sp>
        </mc:Fallback>
      </mc:AlternateContent>
      <p:sp>
        <p:nvSpPr>
          <p:cNvPr id="19" name="TextBox 18"/>
          <p:cNvSpPr txBox="1"/>
          <p:nvPr/>
        </p:nvSpPr>
        <p:spPr>
          <a:xfrm>
            <a:off x="8100848" y="2572080"/>
            <a:ext cx="611065" cy="400110"/>
          </a:xfrm>
          <a:prstGeom prst="rect">
            <a:avLst/>
          </a:prstGeom>
          <a:noFill/>
        </p:spPr>
        <p:txBody>
          <a:bodyPr wrap="none" rtlCol="0">
            <a:spAutoFit/>
          </a:bodyPr>
          <a:lstStyle/>
          <a:p>
            <a:r>
              <a:rPr lang="en-US" sz="2000" dirty="0"/>
              <a:t>(</a:t>
            </a:r>
            <a:r>
              <a:rPr lang="en-US" altLang="zh-CN" sz="2000" dirty="0"/>
              <a:t>22</a:t>
            </a:r>
            <a:r>
              <a:rPr lang="en-US" sz="2000" dirty="0"/>
              <a:t>)</a:t>
            </a:r>
          </a:p>
        </p:txBody>
      </p:sp>
      <p:sp>
        <p:nvSpPr>
          <p:cNvPr id="20" name="Rectangle 19"/>
          <p:cNvSpPr/>
          <p:nvPr/>
        </p:nvSpPr>
        <p:spPr>
          <a:xfrm>
            <a:off x="152400" y="2930902"/>
            <a:ext cx="8991600" cy="400110"/>
          </a:xfrm>
          <a:prstGeom prst="rect">
            <a:avLst/>
          </a:prstGeom>
        </p:spPr>
        <p:txBody>
          <a:bodyPr wrap="square">
            <a:spAutoFit/>
          </a:bodyPr>
          <a:lstStyle/>
          <a:p>
            <a:r>
              <a:rPr lang="en-US" sz="2000" dirty="0"/>
              <a:t>where</a:t>
            </a:r>
          </a:p>
        </p:txBody>
      </p:sp>
      <mc:AlternateContent xmlns:mc="http://schemas.openxmlformats.org/markup-compatibility/2006" xmlns:a14="http://schemas.microsoft.com/office/drawing/2010/main">
        <mc:Choice Requires="a14">
          <p:sp>
            <p:nvSpPr>
              <p:cNvPr id="21" name="TextBox 20"/>
              <p:cNvSpPr txBox="1"/>
              <p:nvPr/>
            </p:nvSpPr>
            <p:spPr>
              <a:xfrm>
                <a:off x="3962400" y="2977634"/>
                <a:ext cx="1241815"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962400" y="2977634"/>
                <a:ext cx="1241815" cy="630173"/>
              </a:xfrm>
              <a:prstGeom prst="rect">
                <a:avLst/>
              </a:prstGeom>
              <a:blipFill>
                <a:blip r:embed="rId5"/>
                <a:stretch>
                  <a:fillRect/>
                </a:stretch>
              </a:blipFill>
            </p:spPr>
            <p:txBody>
              <a:bodyPr/>
              <a:lstStyle/>
              <a:p>
                <a:r>
                  <a:rPr lang="en-US">
                    <a:noFill/>
                  </a:rPr>
                  <a:t> </a:t>
                </a:r>
              </a:p>
            </p:txBody>
          </p:sp>
        </mc:Fallback>
      </mc:AlternateContent>
      <p:sp>
        <p:nvSpPr>
          <p:cNvPr id="22" name="TextBox 21"/>
          <p:cNvSpPr txBox="1"/>
          <p:nvPr/>
        </p:nvSpPr>
        <p:spPr>
          <a:xfrm>
            <a:off x="8100846" y="3146346"/>
            <a:ext cx="611065" cy="400110"/>
          </a:xfrm>
          <a:prstGeom prst="rect">
            <a:avLst/>
          </a:prstGeom>
          <a:noFill/>
        </p:spPr>
        <p:txBody>
          <a:bodyPr wrap="none" rtlCol="0">
            <a:spAutoFit/>
          </a:bodyPr>
          <a:lstStyle/>
          <a:p>
            <a:r>
              <a:rPr lang="en-US" sz="2000" dirty="0"/>
              <a:t>(</a:t>
            </a:r>
            <a:r>
              <a:rPr lang="en-US" altLang="zh-CN" sz="2000" dirty="0"/>
              <a:t>23</a:t>
            </a:r>
            <a:r>
              <a:rPr lang="en-US" sz="2000" dirty="0"/>
              <a:t>)</a:t>
            </a:r>
          </a:p>
        </p:txBody>
      </p:sp>
      <mc:AlternateContent xmlns:mc="http://schemas.openxmlformats.org/markup-compatibility/2006" xmlns:a14="http://schemas.microsoft.com/office/drawing/2010/main">
        <mc:Choice Requires="a14">
          <p:sp>
            <p:nvSpPr>
              <p:cNvPr id="23" name="TextBox 22"/>
              <p:cNvSpPr txBox="1"/>
              <p:nvPr/>
            </p:nvSpPr>
            <p:spPr>
              <a:xfrm>
                <a:off x="4026457" y="3658377"/>
                <a:ext cx="1236364"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𝑏</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026457" y="3658377"/>
                <a:ext cx="1236364" cy="628185"/>
              </a:xfrm>
              <a:prstGeom prst="rect">
                <a:avLst/>
              </a:prstGeom>
              <a:blipFill>
                <a:blip r:embed="rId6"/>
                <a:stretch>
                  <a:fillRect/>
                </a:stretch>
              </a:blipFill>
            </p:spPr>
            <p:txBody>
              <a:bodyPr/>
              <a:lstStyle/>
              <a:p>
                <a:r>
                  <a:rPr lang="en-US">
                    <a:noFill/>
                  </a:rPr>
                  <a:t> </a:t>
                </a:r>
              </a:p>
            </p:txBody>
          </p:sp>
        </mc:Fallback>
      </mc:AlternateContent>
      <p:sp>
        <p:nvSpPr>
          <p:cNvPr id="24" name="TextBox 23"/>
          <p:cNvSpPr txBox="1"/>
          <p:nvPr/>
        </p:nvSpPr>
        <p:spPr>
          <a:xfrm>
            <a:off x="8100847" y="3731122"/>
            <a:ext cx="611065" cy="400110"/>
          </a:xfrm>
          <a:prstGeom prst="rect">
            <a:avLst/>
          </a:prstGeom>
          <a:noFill/>
        </p:spPr>
        <p:txBody>
          <a:bodyPr wrap="none" rtlCol="0">
            <a:spAutoFit/>
          </a:bodyPr>
          <a:lstStyle/>
          <a:p>
            <a:r>
              <a:rPr lang="en-US" sz="2000" dirty="0"/>
              <a:t>(</a:t>
            </a:r>
            <a:r>
              <a:rPr lang="en-US" altLang="zh-CN" sz="2000" dirty="0"/>
              <a:t>24</a:t>
            </a:r>
            <a:r>
              <a:rPr lang="en-US" sz="2000" dirty="0"/>
              <a:t>)</a:t>
            </a:r>
          </a:p>
        </p:txBody>
      </p:sp>
      <p:sp>
        <p:nvSpPr>
          <p:cNvPr id="8" name="Rectangle 7"/>
          <p:cNvSpPr/>
          <p:nvPr/>
        </p:nvSpPr>
        <p:spPr>
          <a:xfrm>
            <a:off x="152400" y="4230588"/>
            <a:ext cx="8915400" cy="400110"/>
          </a:xfrm>
          <a:prstGeom prst="rect">
            <a:avLst/>
          </a:prstGeom>
        </p:spPr>
        <p:txBody>
          <a:bodyPr wrap="square">
            <a:spAutoFit/>
          </a:bodyPr>
          <a:lstStyle/>
          <a:p>
            <a:r>
              <a:rPr lang="en-US" sz="2000" dirty="0">
                <a:solidFill>
                  <a:srgbClr val="000000"/>
                </a:solidFill>
              </a:rPr>
              <a:t>Applying Kirchhoff's current law (KCL) at input node </a:t>
            </a:r>
            <a:r>
              <a:rPr lang="en-US" sz="2000" i="1" dirty="0">
                <a:solidFill>
                  <a:srgbClr val="000000"/>
                </a:solidFill>
              </a:rPr>
              <a:t>H</a:t>
            </a:r>
            <a:r>
              <a:rPr lang="en-US" sz="2000" baseline="-25000" dirty="0">
                <a:solidFill>
                  <a:srgbClr val="000000"/>
                </a:solidFill>
              </a:rPr>
              <a:t>1</a:t>
            </a:r>
            <a:r>
              <a:rPr lang="en-US" sz="2000" dirty="0">
                <a:solidFill>
                  <a:srgbClr val="000000"/>
                </a:solidFill>
              </a:rPr>
              <a: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5" name="TextBox 24"/>
              <p:cNvSpPr txBox="1"/>
              <p:nvPr/>
            </p:nvSpPr>
            <p:spPr>
              <a:xfrm>
                <a:off x="3299305" y="4837776"/>
                <a:ext cx="3305264"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𝑠</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1</m:t>
                          </m:r>
                        </m:sub>
                      </m:sSub>
                      <m:r>
                        <a:rPr lang="en-US" altLang="zh-CN"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smtClean="0">
                              <a:latin typeface="Cambria Math" panose="02040503050406030204" pitchFamily="18" charset="0"/>
                            </a:rPr>
                            <m:t>2</m:t>
                          </m:r>
                        </m:sub>
                      </m:sSub>
                      <m:r>
                        <a:rPr lang="en-US" altLang="zh-CN"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𝑒𝑥</m:t>
                          </m:r>
                        </m:sub>
                      </m:sSub>
                    </m:oMath>
                  </m:oMathPara>
                </a14:m>
                <a:endParaRPr lang="en-US" sz="2000" dirty="0"/>
              </a:p>
              <a:p>
                <a:endParaRPr lang="en-US" sz="2000" dirty="0"/>
              </a:p>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𝑠</m:t>
                          </m:r>
                        </m:sub>
                      </m:sSub>
                      <m:r>
                        <a:rPr lang="en-US" sz="2000">
                          <a:latin typeface="Cambria Math" panose="02040503050406030204" pitchFamily="18" charset="0"/>
                        </a:rPr>
                        <m:t>=</m:t>
                      </m:r>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1</m:t>
                          </m:r>
                          <m:r>
                            <a:rPr lang="en-US" altLang="zh-CN"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𝑡</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altLang="zh-CN" sz="2000" b="0" i="1" smtClean="0">
                              <a:latin typeface="Cambria Math" panose="02040503050406030204" pitchFamily="18" charset="0"/>
                            </a:rPr>
                            <m:t>𝑠</m:t>
                          </m:r>
                        </m:sub>
                      </m:sSub>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299305" y="4837776"/>
                <a:ext cx="3305264" cy="923330"/>
              </a:xfrm>
              <a:prstGeom prst="rect">
                <a:avLst/>
              </a:prstGeom>
              <a:blipFill>
                <a:blip r:embed="rId7"/>
                <a:stretch>
                  <a:fillRect b="-5298"/>
                </a:stretch>
              </a:blipFill>
            </p:spPr>
            <p:txBody>
              <a:bodyPr/>
              <a:lstStyle/>
              <a:p>
                <a:r>
                  <a:rPr lang="en-US">
                    <a:noFill/>
                  </a:rPr>
                  <a:t> </a:t>
                </a:r>
              </a:p>
            </p:txBody>
          </p:sp>
        </mc:Fallback>
      </mc:AlternateContent>
      <p:sp>
        <p:nvSpPr>
          <p:cNvPr id="26" name="TextBox 25"/>
          <p:cNvSpPr txBox="1"/>
          <p:nvPr/>
        </p:nvSpPr>
        <p:spPr>
          <a:xfrm>
            <a:off x="8127031" y="5068609"/>
            <a:ext cx="611065" cy="400110"/>
          </a:xfrm>
          <a:prstGeom prst="rect">
            <a:avLst/>
          </a:prstGeom>
          <a:noFill/>
        </p:spPr>
        <p:txBody>
          <a:bodyPr wrap="none" rtlCol="0">
            <a:spAutoFit/>
          </a:bodyPr>
          <a:lstStyle/>
          <a:p>
            <a:r>
              <a:rPr lang="en-US" sz="2000" dirty="0"/>
              <a:t>(25)</a:t>
            </a:r>
          </a:p>
        </p:txBody>
      </p:sp>
      <p:sp>
        <p:nvSpPr>
          <p:cNvPr id="2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435124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581593" cy="584775"/>
          </a:xfrm>
          <a:prstGeom prst="rect">
            <a:avLst/>
          </a:prstGeom>
        </p:spPr>
        <p:txBody>
          <a:bodyPr wrap="none">
            <a:spAutoFit/>
          </a:bodyPr>
          <a:lstStyle/>
          <a:p>
            <a:r>
              <a:rPr lang="en-US" sz="3200" dirty="0">
                <a:solidFill>
                  <a:srgbClr val="C8102E"/>
                </a:solidFill>
                <a:latin typeface="+mj-lt"/>
                <a:ea typeface="+mj-ea"/>
                <a:cs typeface="+mj-cs"/>
              </a:rPr>
              <a:t>Two-Winding Autotransformer</a:t>
            </a:r>
          </a:p>
        </p:txBody>
      </p:sp>
      <p:sp>
        <p:nvSpPr>
          <p:cNvPr id="4" name="Slide Number Placeholder 3"/>
          <p:cNvSpPr>
            <a:spLocks noGrp="1"/>
          </p:cNvSpPr>
          <p:nvPr>
            <p:ph type="sldNum" sz="quarter" idx="12"/>
          </p:nvPr>
        </p:nvSpPr>
        <p:spPr/>
        <p:txBody>
          <a:bodyPr/>
          <a:lstStyle/>
          <a:p>
            <a:fld id="{5B7A2384-8C5D-49F6-8259-B9A64ECD4852}" type="slidenum">
              <a:rPr lang="en-US" smtClean="0"/>
              <a:t>22</a:t>
            </a:fld>
            <a:endParaRPr lang="en-US" dirty="0"/>
          </a:p>
        </p:txBody>
      </p:sp>
      <mc:AlternateContent xmlns:mc="http://schemas.openxmlformats.org/markup-compatibility/2006" xmlns:a14="http://schemas.microsoft.com/office/drawing/2010/main">
        <mc:Choice Requires="a14">
          <p:sp>
            <p:nvSpPr>
              <p:cNvPr id="6" name="Rectangle 5"/>
              <p:cNvSpPr/>
              <p:nvPr/>
            </p:nvSpPr>
            <p:spPr>
              <a:xfrm>
                <a:off x="3048000" y="647700"/>
                <a:ext cx="3301673" cy="722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𝑠</m:t>
                          </m:r>
                        </m:sub>
                      </m:sSub>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1+</m:t>
                              </m:r>
                              <m:r>
                                <a:rPr lang="en-US" sz="2000" b="0" i="1" smtClean="0">
                                  <a:latin typeface="Cambria Math" panose="02040503050406030204" pitchFamily="18" charset="0"/>
                                </a:rPr>
                                <m:t>𝑛</m:t>
                              </m:r>
                            </m:e>
                            <m:sub>
                              <m:r>
                                <a:rPr lang="en-US" sz="2000" b="0" i="1" smtClean="0">
                                  <a:latin typeface="Cambria Math" panose="02040503050406030204" pitchFamily="18" charset="0"/>
                                </a:rPr>
                                <m:t>𝑡</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altLang="zh-CN"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altLang="zh-CN" sz="2000" b="0" i="1" smtClean="0">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en-US" sz="2000" dirty="0"/>
              </a:p>
            </p:txBody>
          </p:sp>
        </mc:Choice>
        <mc:Fallback xmlns="">
          <p:sp>
            <p:nvSpPr>
              <p:cNvPr id="6" name="Rectangle 5"/>
              <p:cNvSpPr>
                <a:spLocks noRot="1" noChangeAspect="1" noMove="1" noResize="1" noEditPoints="1" noAdjustHandles="1" noChangeArrowheads="1" noChangeShapeType="1" noTextEdit="1"/>
              </p:cNvSpPr>
              <p:nvPr/>
            </p:nvSpPr>
            <p:spPr>
              <a:xfrm>
                <a:off x="3048000" y="647700"/>
                <a:ext cx="3301673" cy="722505"/>
              </a:xfrm>
              <a:prstGeom prst="rect">
                <a:avLst/>
              </a:prstGeom>
              <a:blipFill>
                <a:blip r:embed="rId2"/>
                <a:stretch>
                  <a:fillRect/>
                </a:stretch>
              </a:blipFill>
            </p:spPr>
            <p:txBody>
              <a:bodyPr/>
              <a:lstStyle/>
              <a:p>
                <a:r>
                  <a:rPr lang="en-US">
                    <a:noFill/>
                  </a:rPr>
                  <a:t> </a:t>
                </a:r>
              </a:p>
            </p:txBody>
          </p:sp>
        </mc:Fallback>
      </mc:AlternateContent>
      <p:sp>
        <p:nvSpPr>
          <p:cNvPr id="17" name="TextBox 16"/>
          <p:cNvSpPr txBox="1"/>
          <p:nvPr/>
        </p:nvSpPr>
        <p:spPr>
          <a:xfrm>
            <a:off x="7993278" y="827418"/>
            <a:ext cx="611065" cy="400110"/>
          </a:xfrm>
          <a:prstGeom prst="rect">
            <a:avLst/>
          </a:prstGeom>
          <a:noFill/>
        </p:spPr>
        <p:txBody>
          <a:bodyPr wrap="none" rtlCol="0">
            <a:spAutoFit/>
          </a:bodyPr>
          <a:lstStyle/>
          <a:p>
            <a:r>
              <a:rPr lang="en-US" sz="2000" dirty="0"/>
              <a:t>(</a:t>
            </a:r>
            <a:r>
              <a:rPr lang="en-US" altLang="zh-CN" sz="2000" dirty="0"/>
              <a:t>21</a:t>
            </a:r>
            <a:r>
              <a:rPr lang="en-US" sz="2000" dirty="0"/>
              <a:t>)</a:t>
            </a:r>
          </a:p>
        </p:txBody>
      </p:sp>
      <mc:AlternateContent xmlns:mc="http://schemas.openxmlformats.org/markup-compatibility/2006" xmlns:a14="http://schemas.microsoft.com/office/drawing/2010/main">
        <mc:Choice Requires="a14">
          <p:sp>
            <p:nvSpPr>
              <p:cNvPr id="25" name="TextBox 24"/>
              <p:cNvSpPr txBox="1"/>
              <p:nvPr/>
            </p:nvSpPr>
            <p:spPr>
              <a:xfrm>
                <a:off x="3391172" y="1447800"/>
                <a:ext cx="293804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𝑠</m:t>
                          </m:r>
                        </m:sub>
                      </m:sSub>
                      <m:r>
                        <a:rPr lang="en-US" sz="2000">
                          <a:latin typeface="Cambria Math" panose="02040503050406030204" pitchFamily="18" charset="0"/>
                        </a:rPr>
                        <m:t>=</m:t>
                      </m:r>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1</m:t>
                          </m:r>
                          <m:r>
                            <a:rPr lang="en-US" altLang="zh-CN"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𝑡</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altLang="zh-CN" sz="2000" b="0" i="1" smtClean="0">
                              <a:latin typeface="Cambria Math" panose="02040503050406030204" pitchFamily="18" charset="0"/>
                            </a:rPr>
                            <m:t>𝑠</m:t>
                          </m:r>
                        </m:sub>
                      </m:sSub>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391172" y="1447800"/>
                <a:ext cx="2938048" cy="307777"/>
              </a:xfrm>
              <a:prstGeom prst="rect">
                <a:avLst/>
              </a:prstGeom>
              <a:blipFill>
                <a:blip r:embed="rId3"/>
                <a:stretch>
                  <a:fillRect l="-1452" b="-18000"/>
                </a:stretch>
              </a:blipFill>
            </p:spPr>
            <p:txBody>
              <a:bodyPr/>
              <a:lstStyle/>
              <a:p>
                <a:r>
                  <a:rPr lang="en-US">
                    <a:noFill/>
                  </a:rPr>
                  <a:t> </a:t>
                </a:r>
              </a:p>
            </p:txBody>
          </p:sp>
        </mc:Fallback>
      </mc:AlternateContent>
      <p:sp>
        <p:nvSpPr>
          <p:cNvPr id="26" name="TextBox 25"/>
          <p:cNvSpPr txBox="1"/>
          <p:nvPr/>
        </p:nvSpPr>
        <p:spPr>
          <a:xfrm>
            <a:off x="0" y="1828800"/>
            <a:ext cx="4703467" cy="400110"/>
          </a:xfrm>
          <a:prstGeom prst="rect">
            <a:avLst/>
          </a:prstGeom>
          <a:noFill/>
        </p:spPr>
        <p:txBody>
          <a:bodyPr wrap="none" rtlCol="0">
            <a:spAutoFit/>
          </a:bodyPr>
          <a:lstStyle/>
          <a:p>
            <a:r>
              <a:rPr lang="en-US" sz="2000" dirty="0"/>
              <a:t>Substitute Equation (21) into Equation (25):</a:t>
            </a:r>
          </a:p>
        </p:txBody>
      </p:sp>
      <p:sp>
        <p:nvSpPr>
          <p:cNvPr id="27" name="TextBox 26"/>
          <p:cNvSpPr txBox="1"/>
          <p:nvPr/>
        </p:nvSpPr>
        <p:spPr>
          <a:xfrm>
            <a:off x="7993277" y="1371600"/>
            <a:ext cx="611065" cy="400110"/>
          </a:xfrm>
          <a:prstGeom prst="rect">
            <a:avLst/>
          </a:prstGeom>
          <a:noFill/>
        </p:spPr>
        <p:txBody>
          <a:bodyPr wrap="none" rtlCol="0">
            <a:spAutoFit/>
          </a:bodyPr>
          <a:lstStyle/>
          <a:p>
            <a:r>
              <a:rPr lang="en-US" sz="2000" dirty="0"/>
              <a:t>(</a:t>
            </a:r>
            <a:r>
              <a:rPr lang="en-US" altLang="zh-CN" sz="2000" dirty="0"/>
              <a:t>25</a:t>
            </a:r>
            <a:r>
              <a:rPr lang="en-US" sz="2000" dirty="0"/>
              <a:t>)</a:t>
            </a:r>
          </a:p>
        </p:txBody>
      </p:sp>
      <mc:AlternateContent xmlns:mc="http://schemas.openxmlformats.org/markup-compatibility/2006" xmlns:a14="http://schemas.microsoft.com/office/drawing/2010/main">
        <mc:Choice Requires="a14">
          <p:sp>
            <p:nvSpPr>
              <p:cNvPr id="28" name="TextBox 27"/>
              <p:cNvSpPr txBox="1"/>
              <p:nvPr/>
            </p:nvSpPr>
            <p:spPr>
              <a:xfrm>
                <a:off x="2194273" y="2209800"/>
                <a:ext cx="5603778"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𝑠</m:t>
                          </m:r>
                        </m:sub>
                      </m:sSub>
                      <m:r>
                        <a:rPr lang="en-US" sz="2000">
                          <a:latin typeface="Cambria Math" panose="02040503050406030204" pitchFamily="18" charset="0"/>
                        </a:rPr>
                        <m:t>=</m:t>
                      </m:r>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1</m:t>
                          </m:r>
                          <m:r>
                            <a:rPr lang="en-US" altLang="zh-CN"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𝑡</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r>
                        <a:rPr lang="en-US" sz="2000" i="1">
                          <a:latin typeface="Cambria Math" panose="02040503050406030204" pitchFamily="18" charset="0"/>
                          <a:ea typeface="Cambria Math" panose="02040503050406030204" pitchFamily="18" charset="0"/>
                        </a:rPr>
                        <m:t>∙</m:t>
                      </m:r>
                      <m:d>
                        <m:dPr>
                          <m:ctrlPr>
                            <a:rPr lang="en-US" sz="2000" i="1" smtClean="0">
                              <a:latin typeface="Cambria Math" panose="02040503050406030204" pitchFamily="18" charset="0"/>
                              <a:ea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altLang="zh-CN" sz="2000" i="1">
                                  <a:latin typeface="Cambria Math" panose="02040503050406030204" pitchFamily="18" charset="0"/>
                                </a:rPr>
                                <m:t>𝐿</m:t>
                              </m:r>
                            </m:sub>
                          </m:sSub>
                          <m:r>
                            <a:rPr lang="en-US" altLang="zh-CN"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b="0" i="1" smtClean="0">
                                  <a:latin typeface="Cambria Math" panose="02040503050406030204" pitchFamily="18" charset="0"/>
                                </a:rPr>
                                <m:t>2</m:t>
                              </m:r>
                            </m:sub>
                          </m:sSub>
                          <m:r>
                            <m:rPr>
                              <m:nor/>
                            </m:rPr>
                            <a:rPr lang="en-US" sz="2000" dirty="0"/>
                            <m:t> </m:t>
                          </m:r>
                        </m:e>
                      </m:d>
                    </m:oMath>
                  </m:oMathPara>
                </a14:m>
                <a:endParaRPr lang="en-US"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194273" y="2209800"/>
                <a:ext cx="5603778" cy="69153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694441" y="2971800"/>
                <a:ext cx="4486485"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𝑠</m:t>
                          </m:r>
                        </m:sub>
                      </m:sSub>
                      <m:r>
                        <a:rPr lang="en-US" sz="200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altLang="zh-CN" sz="2000" b="0" i="1" smtClean="0">
                          <a:latin typeface="Cambria Math" panose="02040503050406030204" pitchFamily="18" charset="0"/>
                        </a:rPr>
                        <m:t>+</m:t>
                      </m:r>
                      <m:d>
                        <m:dPr>
                          <m:ctrlPr>
                            <a:rPr lang="en-US" sz="2000" i="1" smtClean="0">
                              <a:latin typeface="Cambria Math" panose="02040503050406030204" pitchFamily="18" charset="0"/>
                              <a:ea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altLang="zh-CN" sz="2000" i="1">
                              <a:latin typeface="Cambria Math" panose="02040503050406030204" pitchFamily="18" charset="0"/>
                            </a:rPr>
                            <m:t>+1+ </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𝑡</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2</m:t>
                          </m:r>
                        </m:sub>
                      </m:sSub>
                    </m:oMath>
                  </m:oMathPara>
                </a14:m>
                <a:endParaRPr lang="en-US" sz="20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694441" y="2971800"/>
                <a:ext cx="4486485" cy="69153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808222" y="3810000"/>
                <a:ext cx="199715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𝑠</m:t>
                          </m:r>
                        </m:sub>
                      </m:sSub>
                      <m:r>
                        <a:rPr lang="en-US" sz="2000">
                          <a:latin typeface="Cambria Math" panose="02040503050406030204" pitchFamily="18" charset="0"/>
                        </a:rPr>
                        <m:t>=</m:t>
                      </m:r>
                      <m:r>
                        <a:rPr lang="en-US" sz="2000" b="0" i="1" smtClean="0">
                          <a:latin typeface="Cambria Math" panose="02040503050406030204" pitchFamily="18" charset="0"/>
                        </a:rPr>
                        <m:t>𝑐</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altLang="zh-CN"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2</m:t>
                          </m:r>
                        </m:sub>
                      </m:sSub>
                    </m:oMath>
                  </m:oMathPara>
                </a14:m>
                <a:endParaRPr lang="en-US" sz="2000" dirty="0"/>
              </a:p>
            </p:txBody>
          </p:sp>
        </mc:Choice>
        <mc:Fallback xmlns="">
          <p:sp>
            <p:nvSpPr>
              <p:cNvPr id="30" name="TextBox 29"/>
              <p:cNvSpPr txBox="1">
                <a:spLocks noRot="1" noChangeAspect="1" noMove="1" noResize="1" noEditPoints="1" noAdjustHandles="1" noChangeArrowheads="1" noChangeShapeType="1" noTextEdit="1"/>
              </p:cNvSpPr>
              <p:nvPr/>
            </p:nvSpPr>
            <p:spPr>
              <a:xfrm>
                <a:off x="3808222" y="3810000"/>
                <a:ext cx="1997150" cy="307777"/>
              </a:xfrm>
              <a:prstGeom prst="rect">
                <a:avLst/>
              </a:prstGeom>
              <a:blipFill>
                <a:blip r:embed="rId6"/>
                <a:stretch>
                  <a:fillRect l="-2446" r="-917" b="-18000"/>
                </a:stretch>
              </a:blipFill>
            </p:spPr>
            <p:txBody>
              <a:bodyPr/>
              <a:lstStyle/>
              <a:p>
                <a:r>
                  <a:rPr lang="en-US">
                    <a:noFill/>
                  </a:rPr>
                  <a:t> </a:t>
                </a:r>
              </a:p>
            </p:txBody>
          </p:sp>
        </mc:Fallback>
      </mc:AlternateContent>
      <p:sp>
        <p:nvSpPr>
          <p:cNvPr id="31" name="TextBox 30"/>
          <p:cNvSpPr txBox="1"/>
          <p:nvPr/>
        </p:nvSpPr>
        <p:spPr>
          <a:xfrm>
            <a:off x="7993276" y="3810000"/>
            <a:ext cx="611065" cy="400110"/>
          </a:xfrm>
          <a:prstGeom prst="rect">
            <a:avLst/>
          </a:prstGeom>
          <a:noFill/>
        </p:spPr>
        <p:txBody>
          <a:bodyPr wrap="none" rtlCol="0">
            <a:spAutoFit/>
          </a:bodyPr>
          <a:lstStyle/>
          <a:p>
            <a:r>
              <a:rPr lang="en-US" sz="2000" dirty="0"/>
              <a:t>(</a:t>
            </a:r>
            <a:r>
              <a:rPr lang="en-US" altLang="zh-CN" sz="2000" dirty="0"/>
              <a:t>26</a:t>
            </a:r>
            <a:r>
              <a:rPr lang="en-US" sz="2000" dirty="0"/>
              <a:t>)</a:t>
            </a:r>
          </a:p>
        </p:txBody>
      </p:sp>
      <p:sp>
        <p:nvSpPr>
          <p:cNvPr id="32" name="Rectangle 31"/>
          <p:cNvSpPr/>
          <p:nvPr/>
        </p:nvSpPr>
        <p:spPr>
          <a:xfrm>
            <a:off x="152400" y="4191000"/>
            <a:ext cx="8991600" cy="400110"/>
          </a:xfrm>
          <a:prstGeom prst="rect">
            <a:avLst/>
          </a:prstGeom>
        </p:spPr>
        <p:txBody>
          <a:bodyPr wrap="square">
            <a:spAutoFit/>
          </a:bodyPr>
          <a:lstStyle/>
          <a:p>
            <a:r>
              <a:rPr lang="en-US" sz="2000" dirty="0"/>
              <a:t>where</a:t>
            </a:r>
          </a:p>
        </p:txBody>
      </p:sp>
      <mc:AlternateContent xmlns:mc="http://schemas.openxmlformats.org/markup-compatibility/2006" xmlns:a14="http://schemas.microsoft.com/office/drawing/2010/main">
        <mc:Choice Requires="a14">
          <p:sp>
            <p:nvSpPr>
              <p:cNvPr id="33" name="TextBox 32"/>
              <p:cNvSpPr txBox="1"/>
              <p:nvPr/>
            </p:nvSpPr>
            <p:spPr>
              <a:xfrm>
                <a:off x="4102121" y="4572000"/>
                <a:ext cx="1219629"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102121" y="4572000"/>
                <a:ext cx="1219629" cy="628185"/>
              </a:xfrm>
              <a:prstGeom prst="rect">
                <a:avLst/>
              </a:prstGeom>
              <a:blipFill>
                <a:blip r:embed="rId7"/>
                <a:stretch>
                  <a:fillRect/>
                </a:stretch>
              </a:blipFill>
            </p:spPr>
            <p:txBody>
              <a:bodyPr/>
              <a:lstStyle/>
              <a:p>
                <a:r>
                  <a:rPr lang="en-US">
                    <a:noFill/>
                  </a:rPr>
                  <a:t> </a:t>
                </a:r>
              </a:p>
            </p:txBody>
          </p:sp>
        </mc:Fallback>
      </mc:AlternateContent>
      <p:sp>
        <p:nvSpPr>
          <p:cNvPr id="34" name="TextBox 33"/>
          <p:cNvSpPr txBox="1"/>
          <p:nvPr/>
        </p:nvSpPr>
        <p:spPr>
          <a:xfrm>
            <a:off x="7993276" y="4572000"/>
            <a:ext cx="611065" cy="400110"/>
          </a:xfrm>
          <a:prstGeom prst="rect">
            <a:avLst/>
          </a:prstGeom>
          <a:noFill/>
        </p:spPr>
        <p:txBody>
          <a:bodyPr wrap="none" rtlCol="0">
            <a:spAutoFit/>
          </a:bodyPr>
          <a:lstStyle/>
          <a:p>
            <a:r>
              <a:rPr lang="en-US" sz="2000" dirty="0"/>
              <a:t>(</a:t>
            </a:r>
            <a:r>
              <a:rPr lang="en-US" altLang="zh-CN" sz="2000" dirty="0"/>
              <a:t>27</a:t>
            </a:r>
            <a:r>
              <a:rPr lang="en-US" sz="2000" dirty="0"/>
              <a:t>)</a:t>
            </a:r>
          </a:p>
        </p:txBody>
      </p:sp>
      <mc:AlternateContent xmlns:mc="http://schemas.openxmlformats.org/markup-compatibility/2006" xmlns:a14="http://schemas.microsoft.com/office/drawing/2010/main">
        <mc:Choice Requires="a14">
          <p:sp>
            <p:nvSpPr>
              <p:cNvPr id="35" name="TextBox 34"/>
              <p:cNvSpPr txBox="1"/>
              <p:nvPr/>
            </p:nvSpPr>
            <p:spPr>
              <a:xfrm>
                <a:off x="3788220" y="5410200"/>
                <a:ext cx="2341282"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altLang="zh-CN" sz="2000" i="1">
                          <a:latin typeface="Cambria Math" panose="02040503050406030204" pitchFamily="18" charset="0"/>
                        </a:rPr>
                        <m:t>+1+ </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𝑡</m:t>
                          </m:r>
                        </m:sub>
                      </m:sSub>
                    </m:oMath>
                  </m:oMathPara>
                </a14:m>
                <a:endParaRPr lang="en-US" sz="2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788220" y="5410200"/>
                <a:ext cx="2341282" cy="628185"/>
              </a:xfrm>
              <a:prstGeom prst="rect">
                <a:avLst/>
              </a:prstGeom>
              <a:blipFill>
                <a:blip r:embed="rId8"/>
                <a:stretch>
                  <a:fillRect/>
                </a:stretch>
              </a:blipFill>
            </p:spPr>
            <p:txBody>
              <a:bodyPr/>
              <a:lstStyle/>
              <a:p>
                <a:r>
                  <a:rPr lang="en-US">
                    <a:noFill/>
                  </a:rPr>
                  <a:t> </a:t>
                </a:r>
              </a:p>
            </p:txBody>
          </p:sp>
        </mc:Fallback>
      </mc:AlternateContent>
      <p:sp>
        <p:nvSpPr>
          <p:cNvPr id="36" name="TextBox 35"/>
          <p:cNvSpPr txBox="1"/>
          <p:nvPr/>
        </p:nvSpPr>
        <p:spPr>
          <a:xfrm>
            <a:off x="7993275" y="5498068"/>
            <a:ext cx="611065" cy="400110"/>
          </a:xfrm>
          <a:prstGeom prst="rect">
            <a:avLst/>
          </a:prstGeom>
          <a:noFill/>
        </p:spPr>
        <p:txBody>
          <a:bodyPr wrap="none" rtlCol="0">
            <a:spAutoFit/>
          </a:bodyPr>
          <a:lstStyle/>
          <a:p>
            <a:r>
              <a:rPr lang="en-US" sz="2000" dirty="0"/>
              <a:t>(</a:t>
            </a:r>
            <a:r>
              <a:rPr lang="en-US" altLang="zh-CN" sz="2000" dirty="0"/>
              <a:t>28</a:t>
            </a:r>
            <a:r>
              <a:rPr lang="en-US" sz="2000" dirty="0"/>
              <a:t>)</a:t>
            </a:r>
          </a:p>
        </p:txBody>
      </p:sp>
      <p:sp>
        <p:nvSpPr>
          <p:cNvPr id="18"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230598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581593" cy="584775"/>
          </a:xfrm>
          <a:prstGeom prst="rect">
            <a:avLst/>
          </a:prstGeom>
        </p:spPr>
        <p:txBody>
          <a:bodyPr wrap="none">
            <a:spAutoFit/>
          </a:bodyPr>
          <a:lstStyle/>
          <a:p>
            <a:r>
              <a:rPr lang="en-US" sz="3200" dirty="0">
                <a:solidFill>
                  <a:srgbClr val="C8102E"/>
                </a:solidFill>
                <a:latin typeface="+mj-lt"/>
                <a:ea typeface="+mj-ea"/>
                <a:cs typeface="+mj-cs"/>
              </a:rPr>
              <a:t>Two-Winding Autotransformer</a:t>
            </a:r>
          </a:p>
        </p:txBody>
      </p:sp>
      <p:sp>
        <p:nvSpPr>
          <p:cNvPr id="4" name="Slide Number Placeholder 3"/>
          <p:cNvSpPr>
            <a:spLocks noGrp="1"/>
          </p:cNvSpPr>
          <p:nvPr>
            <p:ph type="sldNum" sz="quarter" idx="12"/>
          </p:nvPr>
        </p:nvSpPr>
        <p:spPr/>
        <p:txBody>
          <a:bodyPr/>
          <a:lstStyle/>
          <a:p>
            <a:fld id="{5B7A2384-8C5D-49F6-8259-B9A64ECD4852}" type="slidenum">
              <a:rPr lang="en-US" smtClean="0"/>
              <a:t>23</a:t>
            </a:fld>
            <a:endParaRPr lang="en-US" dirty="0"/>
          </a:p>
        </p:txBody>
      </p:sp>
      <mc:AlternateContent xmlns:mc="http://schemas.openxmlformats.org/markup-compatibility/2006" xmlns:a14="http://schemas.microsoft.com/office/drawing/2010/main">
        <mc:Choice Requires="a14">
          <p:sp>
            <p:nvSpPr>
              <p:cNvPr id="33" name="TextBox 32"/>
              <p:cNvSpPr txBox="1"/>
              <p:nvPr/>
            </p:nvSpPr>
            <p:spPr>
              <a:xfrm>
                <a:off x="5119204" y="1142281"/>
                <a:ext cx="1219629"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119204" y="1142281"/>
                <a:ext cx="1219629" cy="628185"/>
              </a:xfrm>
              <a:prstGeom prst="rect">
                <a:avLst/>
              </a:prstGeom>
              <a:blipFill>
                <a:blip r:embed="rId2"/>
                <a:stretch>
                  <a:fillRect/>
                </a:stretch>
              </a:blipFill>
            </p:spPr>
            <p:txBody>
              <a:bodyPr/>
              <a:lstStyle/>
              <a:p>
                <a:r>
                  <a:rPr lang="en-US">
                    <a:noFill/>
                  </a:rPr>
                  <a:t> </a:t>
                </a:r>
              </a:p>
            </p:txBody>
          </p:sp>
        </mc:Fallback>
      </mc:AlternateContent>
      <p:sp>
        <p:nvSpPr>
          <p:cNvPr id="34" name="TextBox 33"/>
          <p:cNvSpPr txBox="1"/>
          <p:nvPr/>
        </p:nvSpPr>
        <p:spPr>
          <a:xfrm>
            <a:off x="7499038" y="1293302"/>
            <a:ext cx="611065" cy="400110"/>
          </a:xfrm>
          <a:prstGeom prst="rect">
            <a:avLst/>
          </a:prstGeom>
          <a:noFill/>
        </p:spPr>
        <p:txBody>
          <a:bodyPr wrap="none" rtlCol="0">
            <a:spAutoFit/>
          </a:bodyPr>
          <a:lstStyle/>
          <a:p>
            <a:r>
              <a:rPr lang="en-US" sz="2000" dirty="0"/>
              <a:t>(</a:t>
            </a:r>
            <a:r>
              <a:rPr lang="en-US" altLang="zh-CN" sz="2000" dirty="0"/>
              <a:t>27</a:t>
            </a:r>
            <a:r>
              <a:rPr lang="en-US" sz="2000" dirty="0"/>
              <a:t>)</a:t>
            </a:r>
          </a:p>
        </p:txBody>
      </p:sp>
      <mc:AlternateContent xmlns:mc="http://schemas.openxmlformats.org/markup-compatibility/2006" xmlns:a14="http://schemas.microsoft.com/office/drawing/2010/main">
        <mc:Choice Requires="a14">
          <p:sp>
            <p:nvSpPr>
              <p:cNvPr id="35" name="TextBox 34"/>
              <p:cNvSpPr txBox="1"/>
              <p:nvPr/>
            </p:nvSpPr>
            <p:spPr>
              <a:xfrm>
                <a:off x="4805303" y="1886415"/>
                <a:ext cx="2341282"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altLang="zh-CN" sz="2000" i="1">
                          <a:latin typeface="Cambria Math" panose="02040503050406030204" pitchFamily="18" charset="0"/>
                        </a:rPr>
                        <m:t>+1+ </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𝑡</m:t>
                          </m:r>
                        </m:sub>
                      </m:sSub>
                    </m:oMath>
                  </m:oMathPara>
                </a14:m>
                <a:endParaRPr lang="en-US" sz="2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805303" y="1886415"/>
                <a:ext cx="2341282" cy="628185"/>
              </a:xfrm>
              <a:prstGeom prst="rect">
                <a:avLst/>
              </a:prstGeom>
              <a:blipFill>
                <a:blip r:embed="rId3"/>
                <a:stretch>
                  <a:fillRect/>
                </a:stretch>
              </a:blipFill>
            </p:spPr>
            <p:txBody>
              <a:bodyPr/>
              <a:lstStyle/>
              <a:p>
                <a:r>
                  <a:rPr lang="en-US">
                    <a:noFill/>
                  </a:rPr>
                  <a:t> </a:t>
                </a:r>
              </a:p>
            </p:txBody>
          </p:sp>
        </mc:Fallback>
      </mc:AlternateContent>
      <p:sp>
        <p:nvSpPr>
          <p:cNvPr id="36" name="TextBox 35"/>
          <p:cNvSpPr txBox="1"/>
          <p:nvPr/>
        </p:nvSpPr>
        <p:spPr>
          <a:xfrm>
            <a:off x="7499037" y="1984423"/>
            <a:ext cx="611065" cy="400110"/>
          </a:xfrm>
          <a:prstGeom prst="rect">
            <a:avLst/>
          </a:prstGeom>
          <a:noFill/>
        </p:spPr>
        <p:txBody>
          <a:bodyPr wrap="none" rtlCol="0">
            <a:spAutoFit/>
          </a:bodyPr>
          <a:lstStyle/>
          <a:p>
            <a:r>
              <a:rPr lang="en-US" sz="2000" dirty="0"/>
              <a:t>(</a:t>
            </a:r>
            <a:r>
              <a:rPr lang="en-US" altLang="zh-CN" sz="2000" dirty="0"/>
              <a:t>28</a:t>
            </a:r>
            <a:r>
              <a:rPr lang="en-US" sz="2000" dirty="0"/>
              <a:t>)</a:t>
            </a:r>
          </a:p>
        </p:txBody>
      </p:sp>
      <mc:AlternateContent xmlns:mc="http://schemas.openxmlformats.org/markup-compatibility/2006" xmlns:a14="http://schemas.microsoft.com/office/drawing/2010/main">
        <mc:Choice Requires="a14">
          <p:sp>
            <p:nvSpPr>
              <p:cNvPr id="37" name="TextBox 36"/>
              <p:cNvSpPr txBox="1"/>
              <p:nvPr/>
            </p:nvSpPr>
            <p:spPr>
              <a:xfrm>
                <a:off x="1447800" y="1079733"/>
                <a:ext cx="1241815"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37" name="TextBox 36"/>
              <p:cNvSpPr txBox="1">
                <a:spLocks noRot="1" noChangeAspect="1" noMove="1" noResize="1" noEditPoints="1" noAdjustHandles="1" noChangeArrowheads="1" noChangeShapeType="1" noTextEdit="1"/>
              </p:cNvSpPr>
              <p:nvPr/>
            </p:nvSpPr>
            <p:spPr>
              <a:xfrm>
                <a:off x="1447800" y="1079733"/>
                <a:ext cx="1241815" cy="630173"/>
              </a:xfrm>
              <a:prstGeom prst="rect">
                <a:avLst/>
              </a:prstGeom>
              <a:blipFill>
                <a:blip r:embed="rId4"/>
                <a:stretch>
                  <a:fillRect b="-971"/>
                </a:stretch>
              </a:blipFill>
            </p:spPr>
            <p:txBody>
              <a:bodyPr/>
              <a:lstStyle/>
              <a:p>
                <a:r>
                  <a:rPr lang="en-US">
                    <a:noFill/>
                  </a:rPr>
                  <a:t> </a:t>
                </a:r>
              </a:p>
            </p:txBody>
          </p:sp>
        </mc:Fallback>
      </mc:AlternateContent>
      <p:sp>
        <p:nvSpPr>
          <p:cNvPr id="38" name="TextBox 37"/>
          <p:cNvSpPr txBox="1"/>
          <p:nvPr/>
        </p:nvSpPr>
        <p:spPr>
          <a:xfrm>
            <a:off x="3623041" y="1249304"/>
            <a:ext cx="559769" cy="369332"/>
          </a:xfrm>
          <a:prstGeom prst="rect">
            <a:avLst/>
          </a:prstGeom>
          <a:noFill/>
        </p:spPr>
        <p:txBody>
          <a:bodyPr wrap="none" rtlCol="0">
            <a:spAutoFit/>
          </a:bodyPr>
          <a:lstStyle/>
          <a:p>
            <a:r>
              <a:rPr lang="en-US" dirty="0"/>
              <a:t>(</a:t>
            </a:r>
            <a:r>
              <a:rPr lang="en-US" altLang="zh-CN" dirty="0"/>
              <a:t>23</a:t>
            </a:r>
            <a:r>
              <a:rPr lang="en-US" dirty="0"/>
              <a:t>)</a:t>
            </a:r>
          </a:p>
        </p:txBody>
      </p:sp>
      <mc:AlternateContent xmlns:mc="http://schemas.openxmlformats.org/markup-compatibility/2006" xmlns:a14="http://schemas.microsoft.com/office/drawing/2010/main">
        <mc:Choice Requires="a14">
          <p:sp>
            <p:nvSpPr>
              <p:cNvPr id="39" name="TextBox 38"/>
              <p:cNvSpPr txBox="1"/>
              <p:nvPr/>
            </p:nvSpPr>
            <p:spPr>
              <a:xfrm>
                <a:off x="1487545" y="1857512"/>
                <a:ext cx="1236364"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𝑏</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487545" y="1857512"/>
                <a:ext cx="1236364" cy="628185"/>
              </a:xfrm>
              <a:prstGeom prst="rect">
                <a:avLst/>
              </a:prstGeom>
              <a:blipFill>
                <a:blip r:embed="rId5"/>
                <a:stretch>
                  <a:fillRect/>
                </a:stretch>
              </a:blipFill>
            </p:spPr>
            <p:txBody>
              <a:bodyPr/>
              <a:lstStyle/>
              <a:p>
                <a:r>
                  <a:rPr lang="en-US">
                    <a:noFill/>
                  </a:rPr>
                  <a:t> </a:t>
                </a:r>
              </a:p>
            </p:txBody>
          </p:sp>
        </mc:Fallback>
      </mc:AlternateContent>
      <p:sp>
        <p:nvSpPr>
          <p:cNvPr id="40" name="TextBox 39"/>
          <p:cNvSpPr txBox="1"/>
          <p:nvPr/>
        </p:nvSpPr>
        <p:spPr>
          <a:xfrm>
            <a:off x="3623042" y="2053528"/>
            <a:ext cx="559769" cy="369332"/>
          </a:xfrm>
          <a:prstGeom prst="rect">
            <a:avLst/>
          </a:prstGeom>
          <a:noFill/>
        </p:spPr>
        <p:txBody>
          <a:bodyPr wrap="none" rtlCol="0">
            <a:spAutoFit/>
          </a:bodyPr>
          <a:lstStyle/>
          <a:p>
            <a:r>
              <a:rPr lang="en-US" dirty="0"/>
              <a:t>(</a:t>
            </a:r>
            <a:r>
              <a:rPr lang="en-US" altLang="zh-CN" dirty="0"/>
              <a:t>24</a:t>
            </a:r>
            <a:r>
              <a:rPr lang="en-US" dirty="0"/>
              <a:t>)</a:t>
            </a:r>
          </a:p>
        </p:txBody>
      </p:sp>
      <p:sp>
        <p:nvSpPr>
          <p:cNvPr id="2" name="Rectangle 1"/>
          <p:cNvSpPr/>
          <p:nvPr/>
        </p:nvSpPr>
        <p:spPr>
          <a:xfrm>
            <a:off x="152400" y="2667000"/>
            <a:ext cx="9144000" cy="1015663"/>
          </a:xfrm>
          <a:prstGeom prst="rect">
            <a:avLst/>
          </a:prstGeom>
        </p:spPr>
        <p:txBody>
          <a:bodyPr wrap="square">
            <a:spAutoFit/>
          </a:bodyPr>
          <a:lstStyle/>
          <a:p>
            <a:r>
              <a:rPr lang="en-US" sz="2000" dirty="0">
                <a:solidFill>
                  <a:srgbClr val="000000"/>
                </a:solidFill>
              </a:rPr>
              <a:t>Equations (23), (24), (27), and (28) define the generalized constants relating the source voltage and current as a function of the output voltage and current for the “step-up” autotransformer.</a:t>
            </a:r>
            <a:endParaRPr lang="en-US" sz="2000" dirty="0">
              <a:solidFill>
                <a:srgbClr val="000000"/>
              </a:solidFill>
              <a:effectLst/>
            </a:endParaRPr>
          </a:p>
        </p:txBody>
      </p:sp>
      <p:sp>
        <p:nvSpPr>
          <p:cNvPr id="13"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270560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581593" cy="584775"/>
          </a:xfrm>
          <a:prstGeom prst="rect">
            <a:avLst/>
          </a:prstGeom>
        </p:spPr>
        <p:txBody>
          <a:bodyPr wrap="none">
            <a:spAutoFit/>
          </a:bodyPr>
          <a:lstStyle/>
          <a:p>
            <a:r>
              <a:rPr lang="en-US" sz="3200" dirty="0">
                <a:solidFill>
                  <a:srgbClr val="C8102E"/>
                </a:solidFill>
                <a:latin typeface="+mj-lt"/>
                <a:ea typeface="+mj-ea"/>
                <a:cs typeface="+mj-cs"/>
              </a:rPr>
              <a:t>Two-Winding Autotransformer</a:t>
            </a:r>
          </a:p>
        </p:txBody>
      </p:sp>
      <p:sp>
        <p:nvSpPr>
          <p:cNvPr id="4" name="Slide Number Placeholder 3"/>
          <p:cNvSpPr>
            <a:spLocks noGrp="1"/>
          </p:cNvSpPr>
          <p:nvPr>
            <p:ph type="sldNum" sz="quarter" idx="12"/>
          </p:nvPr>
        </p:nvSpPr>
        <p:spPr/>
        <p:txBody>
          <a:bodyPr/>
          <a:lstStyle/>
          <a:p>
            <a:fld id="{5B7A2384-8C5D-49F6-8259-B9A64ECD4852}" type="slidenum">
              <a:rPr lang="en-US" smtClean="0"/>
              <a:t>24</a:t>
            </a:fld>
            <a:endParaRPr lang="en-US" dirty="0"/>
          </a:p>
        </p:txBody>
      </p:sp>
      <p:sp>
        <p:nvSpPr>
          <p:cNvPr id="7" name="Rectangle 6"/>
          <p:cNvSpPr/>
          <p:nvPr/>
        </p:nvSpPr>
        <p:spPr>
          <a:xfrm>
            <a:off x="120869" y="684486"/>
            <a:ext cx="8915400" cy="1323439"/>
          </a:xfrm>
          <a:prstGeom prst="rect">
            <a:avLst/>
          </a:prstGeom>
        </p:spPr>
        <p:txBody>
          <a:bodyPr wrap="square">
            <a:spAutoFit/>
          </a:bodyPr>
          <a:lstStyle/>
          <a:p>
            <a:pPr algn="just"/>
            <a:r>
              <a:rPr lang="en-US" sz="2000" dirty="0"/>
              <a:t>The two-winding transformer can also be connected in the “step-down” connection by reversing the connection between the shunt and series winding as shown in Fig.4.</a:t>
            </a:r>
          </a:p>
          <a:p>
            <a:pPr algn="just"/>
            <a:r>
              <a:rPr lang="en-US" sz="2000" dirty="0"/>
              <a:t>Generalized constants can be developed for the “step-down” connection following the same procedure as that for the step-up connection.</a:t>
            </a:r>
          </a:p>
        </p:txBody>
      </p:sp>
      <p:sp>
        <p:nvSpPr>
          <p:cNvPr id="30" name="TextBox 29"/>
          <p:cNvSpPr txBox="1"/>
          <p:nvPr/>
        </p:nvSpPr>
        <p:spPr>
          <a:xfrm>
            <a:off x="2178269" y="5490130"/>
            <a:ext cx="5638800" cy="369332"/>
          </a:xfrm>
          <a:prstGeom prst="rect">
            <a:avLst/>
          </a:prstGeom>
          <a:noFill/>
        </p:spPr>
        <p:txBody>
          <a:bodyPr wrap="square" rtlCol="0">
            <a:spAutoFit/>
          </a:bodyPr>
          <a:lstStyle/>
          <a:p>
            <a:pPr algn="ctr"/>
            <a:r>
              <a:rPr lang="en-US" sz="1800" dirty="0"/>
              <a:t>Fig.4 Step-down autotransformer</a:t>
            </a:r>
          </a:p>
        </p:txBody>
      </p:sp>
      <p:pic>
        <p:nvPicPr>
          <p:cNvPr id="2" name="Picture 1"/>
          <p:cNvPicPr>
            <a:picLocks noChangeAspect="1"/>
          </p:cNvPicPr>
          <p:nvPr/>
        </p:nvPicPr>
        <p:blipFill>
          <a:blip r:embed="rId2"/>
          <a:stretch>
            <a:fillRect/>
          </a:stretch>
        </p:blipFill>
        <p:spPr>
          <a:xfrm>
            <a:off x="2178269" y="2133599"/>
            <a:ext cx="5071502" cy="3135867"/>
          </a:xfrm>
          <a:prstGeom prst="rect">
            <a:avLst/>
          </a:prstGeom>
        </p:spPr>
      </p:pic>
      <p:sp>
        <p:nvSpPr>
          <p:cNvPr id="8"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227300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581593" cy="584775"/>
          </a:xfrm>
          <a:prstGeom prst="rect">
            <a:avLst/>
          </a:prstGeom>
        </p:spPr>
        <p:txBody>
          <a:bodyPr wrap="none">
            <a:spAutoFit/>
          </a:bodyPr>
          <a:lstStyle/>
          <a:p>
            <a:r>
              <a:rPr lang="en-US" sz="3200" dirty="0">
                <a:solidFill>
                  <a:srgbClr val="C8102E"/>
                </a:solidFill>
                <a:latin typeface="+mj-lt"/>
                <a:ea typeface="+mj-ea"/>
                <a:cs typeface="+mj-cs"/>
              </a:rPr>
              <a:t>Two-Winding Autotransformer</a:t>
            </a:r>
          </a:p>
        </p:txBody>
      </p:sp>
      <p:sp>
        <p:nvSpPr>
          <p:cNvPr id="4" name="Slide Number Placeholder 3"/>
          <p:cNvSpPr>
            <a:spLocks noGrp="1"/>
          </p:cNvSpPr>
          <p:nvPr>
            <p:ph type="sldNum" sz="quarter" idx="12"/>
          </p:nvPr>
        </p:nvSpPr>
        <p:spPr/>
        <p:txBody>
          <a:bodyPr/>
          <a:lstStyle/>
          <a:p>
            <a:fld id="{5B7A2384-8C5D-49F6-8259-B9A64ECD4852}" type="slidenum">
              <a:rPr lang="en-US" smtClean="0"/>
              <a:t>25</a:t>
            </a:fld>
            <a:endParaRPr lang="en-US" dirty="0"/>
          </a:p>
        </p:txBody>
      </p:sp>
      <p:sp>
        <p:nvSpPr>
          <p:cNvPr id="8" name="Rectangle 7"/>
          <p:cNvSpPr/>
          <p:nvPr/>
        </p:nvSpPr>
        <p:spPr>
          <a:xfrm>
            <a:off x="152400" y="762000"/>
            <a:ext cx="8915400" cy="400110"/>
          </a:xfrm>
          <a:prstGeom prst="rect">
            <a:avLst/>
          </a:prstGeom>
        </p:spPr>
        <p:txBody>
          <a:bodyPr wrap="square">
            <a:spAutoFit/>
          </a:bodyPr>
          <a:lstStyle/>
          <a:p>
            <a:pPr algn="just"/>
            <a:r>
              <a:rPr lang="en-US" sz="2000" dirty="0"/>
              <a:t>Applying KVL in the secondary circuit,</a:t>
            </a:r>
          </a:p>
        </p:txBody>
      </p:sp>
      <mc:AlternateContent xmlns:mc="http://schemas.openxmlformats.org/markup-compatibility/2006" xmlns:a14="http://schemas.microsoft.com/office/drawing/2010/main">
        <mc:Choice Requires="a14">
          <p:sp>
            <p:nvSpPr>
              <p:cNvPr id="9" name="TextBox 8"/>
              <p:cNvSpPr txBox="1"/>
              <p:nvPr/>
            </p:nvSpPr>
            <p:spPr>
              <a:xfrm>
                <a:off x="3347959" y="3807943"/>
                <a:ext cx="281230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𝐸</m:t>
                          </m:r>
                        </m:e>
                        <m:sub>
                          <m:r>
                            <a:rPr lang="en-US" altLang="zh-CN" sz="2000" b="0" i="1" smtClean="0">
                              <a:latin typeface="Cambria Math" panose="02040503050406030204" pitchFamily="18" charset="0"/>
                            </a:rPr>
                            <m:t>1</m:t>
                          </m:r>
                        </m:sub>
                      </m:sSub>
                      <m:r>
                        <a:rPr lang="en-US" altLang="zh-CN" sz="2000" b="0" i="0" smtClean="0">
                          <a:latin typeface="Cambria Math" panose="02040503050406030204" pitchFamily="18" charset="0"/>
                        </a:rPr>
                        <m:t>−</m:t>
                      </m:r>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m:rPr>
                                  <m:sty m:val="p"/>
                                </m:rPr>
                                <a:rPr lang="en-US" altLang="zh-CN" sz="2000" i="1">
                                  <a:latin typeface="Cambria Math" panose="02040503050406030204" pitchFamily="18" charset="0"/>
                                </a:rPr>
                                <m:t>t</m:t>
                              </m:r>
                            </m:sub>
                          </m:sSub>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𝐸</m:t>
                          </m:r>
                        </m:e>
                        <m:sub>
                          <m:r>
                            <a:rPr lang="en-US" sz="2000" b="0" i="1" smtClean="0">
                              <a:latin typeface="Cambria Math" panose="02040503050406030204" pitchFamily="18" charset="0"/>
                            </a:rPr>
                            <m:t>1</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altLang="zh-CN" sz="200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m:rPr>
                              <m:sty m:val="p"/>
                            </m:rPr>
                            <a:rPr lang="en-US" altLang="zh-CN" sz="2000" i="1">
                              <a:latin typeface="Cambria Math" panose="02040503050406030204" pitchFamily="18" charset="0"/>
                            </a:rPr>
                            <m:t>t</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3347959" y="3807943"/>
                <a:ext cx="2812308" cy="307777"/>
              </a:xfrm>
              <a:prstGeom prst="rect">
                <a:avLst/>
              </a:prstGeom>
              <a:blipFill>
                <a:blip r:embed="rId2"/>
                <a:stretch>
                  <a:fillRect l="-1515" r="-433" b="-18000"/>
                </a:stretch>
              </a:blipFill>
            </p:spPr>
            <p:txBody>
              <a:bodyPr/>
              <a:lstStyle/>
              <a:p>
                <a:r>
                  <a:rPr lang="en-US">
                    <a:noFill/>
                  </a:rPr>
                  <a:t> </a:t>
                </a:r>
              </a:p>
            </p:txBody>
          </p:sp>
        </mc:Fallback>
      </mc:AlternateContent>
      <p:sp>
        <p:nvSpPr>
          <p:cNvPr id="10" name="TextBox 9"/>
          <p:cNvSpPr txBox="1"/>
          <p:nvPr/>
        </p:nvSpPr>
        <p:spPr>
          <a:xfrm>
            <a:off x="7935700" y="1533555"/>
            <a:ext cx="611065" cy="400110"/>
          </a:xfrm>
          <a:prstGeom prst="rect">
            <a:avLst/>
          </a:prstGeom>
          <a:noFill/>
        </p:spPr>
        <p:txBody>
          <a:bodyPr wrap="none" rtlCol="0">
            <a:spAutoFit/>
          </a:bodyPr>
          <a:lstStyle/>
          <a:p>
            <a:r>
              <a:rPr lang="en-US" sz="2000" dirty="0"/>
              <a:t>(2</a:t>
            </a:r>
            <a:r>
              <a:rPr lang="en-US" altLang="zh-CN" sz="2000" dirty="0"/>
              <a:t>9</a:t>
            </a:r>
            <a:r>
              <a:rPr lang="en-US" sz="2000" dirty="0"/>
              <a:t>)</a:t>
            </a:r>
          </a:p>
        </p:txBody>
      </p:sp>
      <p:sp>
        <p:nvSpPr>
          <p:cNvPr id="5" name="Rectangle 4"/>
          <p:cNvSpPr/>
          <p:nvPr/>
        </p:nvSpPr>
        <p:spPr>
          <a:xfrm>
            <a:off x="152400" y="3226064"/>
            <a:ext cx="8839200" cy="400110"/>
          </a:xfrm>
          <a:prstGeom prst="rect">
            <a:avLst/>
          </a:prstGeom>
        </p:spPr>
        <p:txBody>
          <a:bodyPr wrap="square">
            <a:spAutoFit/>
          </a:bodyPr>
          <a:lstStyle/>
          <a:p>
            <a:r>
              <a:rPr lang="en-US" sz="2000" dirty="0">
                <a:solidFill>
                  <a:srgbClr val="000000"/>
                </a:solidFill>
              </a:rPr>
              <a:t>Using the “ideal” transformer relationship of Equation (5),</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TextBox 10"/>
              <p:cNvSpPr txBox="1"/>
              <p:nvPr/>
            </p:nvSpPr>
            <p:spPr>
              <a:xfrm>
                <a:off x="3460531" y="2286000"/>
                <a:ext cx="2225161" cy="6265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1</m:t>
                          </m:r>
                        </m:sub>
                      </m:sSub>
                      <m:r>
                        <a:rPr lang="en-US" sz="200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altLang="zh-CN"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1</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r>
                        <a:rPr lang="en-US" altLang="zh-CN"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m:rPr>
                              <m:sty m:val="p"/>
                            </m:rPr>
                            <a:rPr lang="en-US" altLang="zh-CN" sz="2000" i="1">
                              <a:latin typeface="Cambria Math" panose="02040503050406030204" pitchFamily="18" charset="0"/>
                            </a:rPr>
                            <m:t>t</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460531" y="2286000"/>
                <a:ext cx="2225161" cy="626518"/>
              </a:xfrm>
              <a:prstGeom prst="rect">
                <a:avLst/>
              </a:prstGeom>
              <a:blipFill>
                <a:blip r:embed="rId3"/>
                <a:stretch>
                  <a:fillRect/>
                </a:stretch>
              </a:blipFill>
            </p:spPr>
            <p:txBody>
              <a:bodyPr/>
              <a:lstStyle/>
              <a:p>
                <a:r>
                  <a:rPr lang="en-US">
                    <a:noFill/>
                  </a:rPr>
                  <a:t> </a:t>
                </a:r>
              </a:p>
            </p:txBody>
          </p:sp>
        </mc:Fallback>
      </mc:AlternateContent>
      <p:sp>
        <p:nvSpPr>
          <p:cNvPr id="12" name="TextBox 11"/>
          <p:cNvSpPr txBox="1"/>
          <p:nvPr/>
        </p:nvSpPr>
        <p:spPr>
          <a:xfrm>
            <a:off x="8033141" y="2462925"/>
            <a:ext cx="653659" cy="400110"/>
          </a:xfrm>
          <a:prstGeom prst="rect">
            <a:avLst/>
          </a:prstGeom>
          <a:noFill/>
        </p:spPr>
        <p:txBody>
          <a:bodyPr wrap="square" rtlCol="0">
            <a:spAutoFit/>
          </a:bodyPr>
          <a:lstStyle/>
          <a:p>
            <a:r>
              <a:rPr lang="en-US" sz="2000" dirty="0"/>
              <a:t>(</a:t>
            </a:r>
            <a:r>
              <a:rPr lang="en-US" altLang="zh-CN" sz="2000" dirty="0"/>
              <a:t>5</a:t>
            </a:r>
            <a:r>
              <a:rPr lang="en-US" sz="2000" dirty="0"/>
              <a:t>)</a:t>
            </a:r>
          </a:p>
        </p:txBody>
      </p:sp>
      <p:sp>
        <p:nvSpPr>
          <p:cNvPr id="14" name="TextBox 13"/>
          <p:cNvSpPr txBox="1"/>
          <p:nvPr/>
        </p:nvSpPr>
        <p:spPr>
          <a:xfrm>
            <a:off x="8033141" y="3746388"/>
            <a:ext cx="611065" cy="400110"/>
          </a:xfrm>
          <a:prstGeom prst="rect">
            <a:avLst/>
          </a:prstGeom>
          <a:noFill/>
        </p:spPr>
        <p:txBody>
          <a:bodyPr wrap="none" rtlCol="0">
            <a:spAutoFit/>
          </a:bodyPr>
          <a:lstStyle/>
          <a:p>
            <a:r>
              <a:rPr lang="en-US" sz="2000" dirty="0"/>
              <a:t>(30)</a:t>
            </a:r>
          </a:p>
        </p:txBody>
      </p:sp>
      <mc:AlternateContent xmlns:mc="http://schemas.openxmlformats.org/markup-compatibility/2006" xmlns:a14="http://schemas.microsoft.com/office/drawing/2010/main">
        <mc:Choice Requires="a14">
          <p:sp>
            <p:nvSpPr>
              <p:cNvPr id="16" name="TextBox 15"/>
              <p:cNvSpPr txBox="1"/>
              <p:nvPr/>
            </p:nvSpPr>
            <p:spPr>
              <a:xfrm>
                <a:off x="3581400" y="1595110"/>
                <a:ext cx="240027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𝐸</m:t>
                          </m:r>
                        </m:e>
                        <m:sub>
                          <m:r>
                            <a:rPr lang="en-US" altLang="zh-CN" sz="2000" b="0" i="1" smtClean="0">
                              <a:latin typeface="Cambria Math" panose="02040503050406030204" pitchFamily="18" charset="0"/>
                            </a:rPr>
                            <m:t>1</m:t>
                          </m:r>
                        </m:sub>
                      </m:sSub>
                      <m:r>
                        <a:rPr lang="en-US" altLang="zh-CN"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altLang="zh-CN" sz="2000" i="1">
                              <a:latin typeface="Cambria Math" panose="02040503050406030204" pitchFamily="18" charset="0"/>
                            </a:rPr>
                            <m:t>2</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altLang="zh-CN" sz="200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m:rPr>
                              <m:sty m:val="p"/>
                            </m:rPr>
                            <a:rPr lang="en-US" altLang="zh-CN" sz="2000" i="1">
                              <a:latin typeface="Cambria Math" panose="02040503050406030204" pitchFamily="18" charset="0"/>
                            </a:rPr>
                            <m:t>t</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581400" y="1595110"/>
                <a:ext cx="2400272" cy="307777"/>
              </a:xfrm>
              <a:prstGeom prst="rect">
                <a:avLst/>
              </a:prstGeom>
              <a:blipFill>
                <a:blip r:embed="rId4"/>
                <a:stretch>
                  <a:fillRect l="-2036" r="-763" b="-18000"/>
                </a:stretch>
              </a:blipFill>
            </p:spPr>
            <p:txBody>
              <a:bodyPr/>
              <a:lstStyle/>
              <a:p>
                <a:r>
                  <a:rPr lang="en-US">
                    <a:noFill/>
                  </a:rPr>
                  <a:t> </a:t>
                </a:r>
              </a:p>
            </p:txBody>
          </p:sp>
        </mc:Fallback>
      </mc:AlternateContent>
      <p:sp>
        <p:nvSpPr>
          <p:cNvPr id="13"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355948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581593" cy="584775"/>
          </a:xfrm>
          <a:prstGeom prst="rect">
            <a:avLst/>
          </a:prstGeom>
        </p:spPr>
        <p:txBody>
          <a:bodyPr wrap="none">
            <a:spAutoFit/>
          </a:bodyPr>
          <a:lstStyle/>
          <a:p>
            <a:r>
              <a:rPr lang="en-US" sz="3200" dirty="0">
                <a:solidFill>
                  <a:srgbClr val="C8102E"/>
                </a:solidFill>
                <a:latin typeface="+mj-lt"/>
                <a:ea typeface="+mj-ea"/>
                <a:cs typeface="+mj-cs"/>
              </a:rPr>
              <a:t>Two-Winding Autotransformer</a:t>
            </a:r>
          </a:p>
        </p:txBody>
      </p:sp>
      <p:sp>
        <p:nvSpPr>
          <p:cNvPr id="4" name="Slide Number Placeholder 3"/>
          <p:cNvSpPr>
            <a:spLocks noGrp="1"/>
          </p:cNvSpPr>
          <p:nvPr>
            <p:ph type="sldNum" sz="quarter" idx="12"/>
          </p:nvPr>
        </p:nvSpPr>
        <p:spPr/>
        <p:txBody>
          <a:bodyPr/>
          <a:lstStyle/>
          <a:p>
            <a:fld id="{5B7A2384-8C5D-49F6-8259-B9A64ECD4852}" type="slidenum">
              <a:rPr lang="en-US" smtClean="0"/>
              <a:t>26</a:t>
            </a:fld>
            <a:endParaRPr lang="en-US" dirty="0"/>
          </a:p>
        </p:txBody>
      </p:sp>
      <mc:AlternateContent xmlns:mc="http://schemas.openxmlformats.org/markup-compatibility/2006" xmlns:a14="http://schemas.microsoft.com/office/drawing/2010/main">
        <mc:Choice Requires="a14">
          <p:sp>
            <p:nvSpPr>
              <p:cNvPr id="13" name="TextBox 12"/>
              <p:cNvSpPr txBox="1"/>
              <p:nvPr/>
            </p:nvSpPr>
            <p:spPr>
              <a:xfrm>
                <a:off x="3171905" y="1122427"/>
                <a:ext cx="3117007"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𝑠</m:t>
                          </m:r>
                        </m:sub>
                      </m:sSub>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b="0" i="1" smtClean="0">
                                  <a:latin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altLang="zh-CN" sz="2000" i="1">
                              <a:latin typeface="Cambria Math" panose="02040503050406030204" pitchFamily="18" charset="0"/>
                            </a:rPr>
                            <m:t>𝐿</m:t>
                          </m:r>
                        </m:sub>
                      </m:sSub>
                      <m:r>
                        <a:rPr lang="en-US" altLang="zh-CN"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b="0" i="1" smtClean="0">
                                  <a:latin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171905" y="1122427"/>
                <a:ext cx="3117007" cy="630173"/>
              </a:xfrm>
              <a:prstGeom prst="rect">
                <a:avLst/>
              </a:prstGeom>
              <a:blipFill>
                <a:blip r:embed="rId2"/>
                <a:stretch>
                  <a:fillRect/>
                </a:stretch>
              </a:blipFill>
            </p:spPr>
            <p:txBody>
              <a:bodyPr/>
              <a:lstStyle/>
              <a:p>
                <a:r>
                  <a:rPr lang="en-US">
                    <a:noFill/>
                  </a:rPr>
                  <a:t> </a:t>
                </a:r>
              </a:p>
            </p:txBody>
          </p:sp>
        </mc:Fallback>
      </mc:AlternateContent>
      <p:sp>
        <p:nvSpPr>
          <p:cNvPr id="15" name="Rectangle 14"/>
          <p:cNvSpPr/>
          <p:nvPr/>
        </p:nvSpPr>
        <p:spPr>
          <a:xfrm>
            <a:off x="152400" y="609600"/>
            <a:ext cx="8991600" cy="707886"/>
          </a:xfrm>
          <a:prstGeom prst="rect">
            <a:avLst/>
          </a:prstGeom>
        </p:spPr>
        <p:txBody>
          <a:bodyPr wrap="square">
            <a:spAutoFit/>
          </a:bodyPr>
          <a:lstStyle/>
          <a:p>
            <a:pPr algn="just"/>
            <a:r>
              <a:rPr lang="en-US" sz="2000" dirty="0">
                <a:solidFill>
                  <a:srgbClr val="000000"/>
                </a:solidFill>
              </a:rPr>
              <a:t>Since the source voltage </a:t>
            </a:r>
            <a:r>
              <a:rPr lang="en-US" sz="2000" i="1" dirty="0">
                <a:solidFill>
                  <a:srgbClr val="000000"/>
                </a:solidFill>
              </a:rPr>
              <a:t>V</a:t>
            </a:r>
            <a:r>
              <a:rPr lang="en-US" sz="2000" i="1" baseline="-25000" dirty="0">
                <a:solidFill>
                  <a:srgbClr val="000000"/>
                </a:solidFill>
              </a:rPr>
              <a:t>S</a:t>
            </a:r>
            <a:r>
              <a:rPr lang="en-US" sz="2000" dirty="0">
                <a:solidFill>
                  <a:srgbClr val="000000"/>
                </a:solidFill>
              </a:rPr>
              <a:t> is equal to </a:t>
            </a:r>
            <a:r>
              <a:rPr lang="en-US" sz="2000" i="1" dirty="0">
                <a:solidFill>
                  <a:srgbClr val="000000"/>
                </a:solidFill>
              </a:rPr>
              <a:t>E</a:t>
            </a:r>
            <a:r>
              <a:rPr lang="en-US" sz="2000" baseline="-25000" dirty="0">
                <a:solidFill>
                  <a:srgbClr val="000000"/>
                </a:solidFill>
              </a:rPr>
              <a:t>1</a:t>
            </a:r>
            <a:r>
              <a:rPr lang="en-US" sz="2000" dirty="0">
                <a:solidFill>
                  <a:srgbClr val="000000"/>
                </a:solidFill>
              </a:rPr>
              <a:t> and </a:t>
            </a:r>
            <a:r>
              <a:rPr lang="en-US" sz="2000" i="1" dirty="0">
                <a:solidFill>
                  <a:srgbClr val="000000"/>
                </a:solidFill>
              </a:rPr>
              <a:t>I</a:t>
            </a:r>
            <a:r>
              <a:rPr lang="en-US" sz="2000" baseline="-25000" dirty="0">
                <a:solidFill>
                  <a:srgbClr val="000000"/>
                </a:solidFill>
              </a:rPr>
              <a:t>2</a:t>
            </a:r>
            <a:r>
              <a:rPr lang="en-US" sz="2000" dirty="0">
                <a:solidFill>
                  <a:srgbClr val="000000"/>
                </a:solidFill>
              </a:rPr>
              <a:t> is equal to </a:t>
            </a:r>
            <a:r>
              <a:rPr lang="en-US" sz="2000" i="1" dirty="0">
                <a:solidFill>
                  <a:srgbClr val="000000"/>
                </a:solidFill>
              </a:rPr>
              <a:t>I</a:t>
            </a:r>
            <a:r>
              <a:rPr lang="en-US" sz="2000" i="1" baseline="-25000" dirty="0">
                <a:solidFill>
                  <a:srgbClr val="000000"/>
                </a:solidFill>
              </a:rPr>
              <a:t>L</a:t>
            </a:r>
            <a:r>
              <a:rPr lang="en-US" sz="2000" dirty="0">
                <a:solidFill>
                  <a:srgbClr val="000000"/>
                </a:solidFill>
              </a:rPr>
              <a:t>, Equation (30) can be modified to</a:t>
            </a:r>
            <a:endParaRPr lang="en-US" sz="2000" dirty="0">
              <a:solidFill>
                <a:srgbClr val="000000"/>
              </a:solidFill>
              <a:effectLst/>
            </a:endParaRPr>
          </a:p>
        </p:txBody>
      </p:sp>
      <p:sp>
        <p:nvSpPr>
          <p:cNvPr id="17" name="TextBox 16"/>
          <p:cNvSpPr txBox="1"/>
          <p:nvPr/>
        </p:nvSpPr>
        <p:spPr>
          <a:xfrm>
            <a:off x="8305800" y="1143000"/>
            <a:ext cx="611065" cy="400110"/>
          </a:xfrm>
          <a:prstGeom prst="rect">
            <a:avLst/>
          </a:prstGeom>
          <a:noFill/>
        </p:spPr>
        <p:txBody>
          <a:bodyPr wrap="none" rtlCol="0">
            <a:spAutoFit/>
          </a:bodyPr>
          <a:lstStyle/>
          <a:p>
            <a:r>
              <a:rPr lang="en-US" sz="2000" dirty="0"/>
              <a:t>(31)</a:t>
            </a:r>
          </a:p>
        </p:txBody>
      </p:sp>
      <mc:AlternateContent xmlns:mc="http://schemas.openxmlformats.org/markup-compatibility/2006" xmlns:a14="http://schemas.microsoft.com/office/drawing/2010/main">
        <mc:Choice Requires="a14">
          <p:sp>
            <p:nvSpPr>
              <p:cNvPr id="18" name="TextBox 17"/>
              <p:cNvSpPr txBox="1"/>
              <p:nvPr/>
            </p:nvSpPr>
            <p:spPr>
              <a:xfrm>
                <a:off x="3733800" y="1828800"/>
                <a:ext cx="202164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𝑠</m:t>
                          </m:r>
                        </m:sub>
                      </m:sSub>
                      <m:r>
                        <a:rPr lang="en-US" sz="2000">
                          <a:latin typeface="Cambria Math" panose="02040503050406030204" pitchFamily="18" charset="0"/>
                        </a:rPr>
                        <m:t>=</m:t>
                      </m:r>
                      <m:r>
                        <a:rPr lang="en-US" sz="2000" i="1" smtClean="0">
                          <a:latin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altLang="zh-CN" sz="2000" i="1">
                              <a:latin typeface="Cambria Math" panose="02040503050406030204" pitchFamily="18" charset="0"/>
                            </a:rPr>
                            <m:t>𝐿</m:t>
                          </m:r>
                        </m:sub>
                      </m:sSub>
                      <m:r>
                        <a:rPr lang="en-US" altLang="zh-CN" sz="2000" i="1">
                          <a:latin typeface="Cambria Math" panose="02040503050406030204" pitchFamily="18" charset="0"/>
                        </a:rPr>
                        <m:t>+</m:t>
                      </m:r>
                      <m:r>
                        <a:rPr lang="en-US" sz="2000" i="1" smtClean="0">
                          <a:latin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en-US"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733800" y="1828800"/>
                <a:ext cx="2021644" cy="307777"/>
              </a:xfrm>
              <a:prstGeom prst="rect">
                <a:avLst/>
              </a:prstGeom>
              <a:blipFill>
                <a:blip r:embed="rId3"/>
                <a:stretch>
                  <a:fillRect l="-2417" r="-906" b="-18000"/>
                </a:stretch>
              </a:blipFill>
            </p:spPr>
            <p:txBody>
              <a:bodyPr/>
              <a:lstStyle/>
              <a:p>
                <a:r>
                  <a:rPr lang="en-US">
                    <a:noFill/>
                  </a:rPr>
                  <a:t> </a:t>
                </a:r>
              </a:p>
            </p:txBody>
          </p:sp>
        </mc:Fallback>
      </mc:AlternateContent>
      <p:sp>
        <p:nvSpPr>
          <p:cNvPr id="19" name="TextBox 18"/>
          <p:cNvSpPr txBox="1"/>
          <p:nvPr/>
        </p:nvSpPr>
        <p:spPr>
          <a:xfrm>
            <a:off x="8305799" y="1723042"/>
            <a:ext cx="611065" cy="400110"/>
          </a:xfrm>
          <a:prstGeom prst="rect">
            <a:avLst/>
          </a:prstGeom>
          <a:noFill/>
        </p:spPr>
        <p:txBody>
          <a:bodyPr wrap="none" rtlCol="0">
            <a:spAutoFit/>
          </a:bodyPr>
          <a:lstStyle/>
          <a:p>
            <a:r>
              <a:rPr lang="en-US" sz="2000" dirty="0"/>
              <a:t>(32)</a:t>
            </a:r>
          </a:p>
        </p:txBody>
      </p:sp>
      <p:sp>
        <p:nvSpPr>
          <p:cNvPr id="20" name="Rectangle 19"/>
          <p:cNvSpPr/>
          <p:nvPr/>
        </p:nvSpPr>
        <p:spPr>
          <a:xfrm>
            <a:off x="228600" y="2133600"/>
            <a:ext cx="8991600" cy="400110"/>
          </a:xfrm>
          <a:prstGeom prst="rect">
            <a:avLst/>
          </a:prstGeom>
        </p:spPr>
        <p:txBody>
          <a:bodyPr wrap="square">
            <a:spAutoFit/>
          </a:bodyPr>
          <a:lstStyle/>
          <a:p>
            <a:r>
              <a:rPr lang="en-US" sz="2000" dirty="0"/>
              <a:t>where</a:t>
            </a:r>
          </a:p>
        </p:txBody>
      </p:sp>
      <mc:AlternateContent xmlns:mc="http://schemas.openxmlformats.org/markup-compatibility/2006" xmlns:a14="http://schemas.microsoft.com/office/drawing/2010/main">
        <mc:Choice Requires="a14">
          <p:sp>
            <p:nvSpPr>
              <p:cNvPr id="21" name="TextBox 20"/>
              <p:cNvSpPr txBox="1"/>
              <p:nvPr/>
            </p:nvSpPr>
            <p:spPr>
              <a:xfrm>
                <a:off x="4038600" y="2362200"/>
                <a:ext cx="1241815"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b="0" i="1" smtClean="0">
                                  <a:latin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038600" y="2362200"/>
                <a:ext cx="1241815" cy="630173"/>
              </a:xfrm>
              <a:prstGeom prst="rect">
                <a:avLst/>
              </a:prstGeom>
              <a:blipFill>
                <a:blip r:embed="rId4"/>
                <a:stretch>
                  <a:fillRect/>
                </a:stretch>
              </a:blipFill>
            </p:spPr>
            <p:txBody>
              <a:bodyPr/>
              <a:lstStyle/>
              <a:p>
                <a:r>
                  <a:rPr lang="en-US">
                    <a:noFill/>
                  </a:rPr>
                  <a:t> </a:t>
                </a:r>
              </a:p>
            </p:txBody>
          </p:sp>
        </mc:Fallback>
      </mc:AlternateContent>
      <p:sp>
        <p:nvSpPr>
          <p:cNvPr id="22" name="TextBox 21"/>
          <p:cNvSpPr txBox="1"/>
          <p:nvPr/>
        </p:nvSpPr>
        <p:spPr>
          <a:xfrm>
            <a:off x="8303171" y="2565082"/>
            <a:ext cx="611065" cy="400110"/>
          </a:xfrm>
          <a:prstGeom prst="rect">
            <a:avLst/>
          </a:prstGeom>
          <a:noFill/>
        </p:spPr>
        <p:txBody>
          <a:bodyPr wrap="none" rtlCol="0">
            <a:spAutoFit/>
          </a:bodyPr>
          <a:lstStyle/>
          <a:p>
            <a:r>
              <a:rPr lang="en-US" sz="2000" dirty="0"/>
              <a:t>(</a:t>
            </a:r>
            <a:r>
              <a:rPr lang="en-US" altLang="zh-CN" sz="2000" dirty="0"/>
              <a:t>33</a:t>
            </a:r>
            <a:r>
              <a:rPr lang="en-US" sz="2000" dirty="0"/>
              <a:t>)</a:t>
            </a:r>
          </a:p>
        </p:txBody>
      </p:sp>
      <mc:AlternateContent xmlns:mc="http://schemas.openxmlformats.org/markup-compatibility/2006" xmlns:a14="http://schemas.microsoft.com/office/drawing/2010/main">
        <mc:Choice Requires="a14">
          <p:sp>
            <p:nvSpPr>
              <p:cNvPr id="23" name="TextBox 22"/>
              <p:cNvSpPr txBox="1"/>
              <p:nvPr/>
            </p:nvSpPr>
            <p:spPr>
              <a:xfrm>
                <a:off x="4102657" y="3048000"/>
                <a:ext cx="1236364"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𝑏</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b="0" i="1" smtClean="0">
                                  <a:latin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102657" y="3048000"/>
                <a:ext cx="1236364" cy="628185"/>
              </a:xfrm>
              <a:prstGeom prst="rect">
                <a:avLst/>
              </a:prstGeom>
              <a:blipFill>
                <a:blip r:embed="rId5"/>
                <a:stretch>
                  <a:fillRect/>
                </a:stretch>
              </a:blipFill>
            </p:spPr>
            <p:txBody>
              <a:bodyPr/>
              <a:lstStyle/>
              <a:p>
                <a:r>
                  <a:rPr lang="en-US">
                    <a:noFill/>
                  </a:rPr>
                  <a:t> </a:t>
                </a:r>
              </a:p>
            </p:txBody>
          </p:sp>
        </mc:Fallback>
      </mc:AlternateContent>
      <p:sp>
        <p:nvSpPr>
          <p:cNvPr id="24" name="TextBox 23"/>
          <p:cNvSpPr txBox="1"/>
          <p:nvPr/>
        </p:nvSpPr>
        <p:spPr>
          <a:xfrm>
            <a:off x="8303170" y="3138730"/>
            <a:ext cx="611065" cy="400110"/>
          </a:xfrm>
          <a:prstGeom prst="rect">
            <a:avLst/>
          </a:prstGeom>
          <a:noFill/>
        </p:spPr>
        <p:txBody>
          <a:bodyPr wrap="none" rtlCol="0">
            <a:spAutoFit/>
          </a:bodyPr>
          <a:lstStyle/>
          <a:p>
            <a:r>
              <a:rPr lang="en-US" sz="2000" dirty="0"/>
              <a:t>(</a:t>
            </a:r>
            <a:r>
              <a:rPr lang="en-US" altLang="zh-CN" sz="2000" dirty="0"/>
              <a:t>34</a:t>
            </a:r>
            <a:r>
              <a:rPr lang="en-US" sz="2000" dirty="0"/>
              <a:t>)</a:t>
            </a:r>
          </a:p>
        </p:txBody>
      </p:sp>
      <p:sp>
        <p:nvSpPr>
          <p:cNvPr id="2" name="Rectangle 1"/>
          <p:cNvSpPr/>
          <p:nvPr/>
        </p:nvSpPr>
        <p:spPr>
          <a:xfrm>
            <a:off x="175466" y="3657600"/>
            <a:ext cx="8839200" cy="1015663"/>
          </a:xfrm>
          <a:prstGeom prst="rect">
            <a:avLst/>
          </a:prstGeom>
        </p:spPr>
        <p:txBody>
          <a:bodyPr wrap="square">
            <a:spAutoFit/>
          </a:bodyPr>
          <a:lstStyle/>
          <a:p>
            <a:pPr algn="just"/>
            <a:r>
              <a:rPr lang="en-US" sz="2000" dirty="0">
                <a:solidFill>
                  <a:srgbClr val="000000"/>
                </a:solidFill>
              </a:rPr>
              <a:t>It is observed at this point that the only difference between the </a:t>
            </a:r>
            <a:r>
              <a:rPr lang="en-US" sz="2000" i="1" dirty="0">
                <a:solidFill>
                  <a:srgbClr val="000000"/>
                </a:solidFill>
              </a:rPr>
              <a:t>a</a:t>
            </a:r>
            <a:r>
              <a:rPr lang="en-US" sz="2000" dirty="0">
                <a:solidFill>
                  <a:srgbClr val="000000"/>
                </a:solidFill>
              </a:rPr>
              <a:t> and </a:t>
            </a:r>
            <a:r>
              <a:rPr lang="en-US" sz="2000" i="1" dirty="0">
                <a:solidFill>
                  <a:srgbClr val="000000"/>
                </a:solidFill>
              </a:rPr>
              <a:t>b</a:t>
            </a:r>
            <a:r>
              <a:rPr lang="en-US" sz="2000" dirty="0">
                <a:solidFill>
                  <a:srgbClr val="000000"/>
                </a:solidFill>
              </a:rPr>
              <a:t> constants of Equations (23) and (24) for the step-up connection and Equations (33) and (44) for the step-down connection is the sign in front of the turns ratio (</a:t>
            </a:r>
            <a:r>
              <a:rPr lang="en-US" sz="2000" i="1" dirty="0" err="1">
                <a:solidFill>
                  <a:srgbClr val="000000"/>
                </a:solidFill>
              </a:rPr>
              <a:t>n</a:t>
            </a:r>
            <a:r>
              <a:rPr lang="en-US" sz="2000" i="1" baseline="-25000" dirty="0" err="1">
                <a:solidFill>
                  <a:srgbClr val="000000"/>
                </a:solidFill>
              </a:rPr>
              <a:t>t</a:t>
            </a:r>
            <a:r>
              <a:rPr lang="en-US" sz="2000" dirty="0">
                <a:solidFill>
                  <a:srgbClr val="000000"/>
                </a:solidFill>
              </a:rPr>
              <a: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5" name="TextBox 24"/>
              <p:cNvSpPr txBox="1"/>
              <p:nvPr/>
            </p:nvSpPr>
            <p:spPr>
              <a:xfrm>
                <a:off x="4159468" y="4782015"/>
                <a:ext cx="1241815"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159468" y="4782015"/>
                <a:ext cx="1241815" cy="630173"/>
              </a:xfrm>
              <a:prstGeom prst="rect">
                <a:avLst/>
              </a:prstGeom>
              <a:blipFill>
                <a:blip r:embed="rId6"/>
                <a:stretch>
                  <a:fillRect/>
                </a:stretch>
              </a:blipFill>
            </p:spPr>
            <p:txBody>
              <a:bodyPr/>
              <a:lstStyle/>
              <a:p>
                <a:r>
                  <a:rPr lang="en-US">
                    <a:noFill/>
                  </a:rPr>
                  <a:t> </a:t>
                </a:r>
              </a:p>
            </p:txBody>
          </p:sp>
        </mc:Fallback>
      </mc:AlternateContent>
      <p:sp>
        <p:nvSpPr>
          <p:cNvPr id="26" name="TextBox 25"/>
          <p:cNvSpPr txBox="1"/>
          <p:nvPr/>
        </p:nvSpPr>
        <p:spPr>
          <a:xfrm>
            <a:off x="8297914" y="4953000"/>
            <a:ext cx="611065" cy="400110"/>
          </a:xfrm>
          <a:prstGeom prst="rect">
            <a:avLst/>
          </a:prstGeom>
          <a:noFill/>
        </p:spPr>
        <p:txBody>
          <a:bodyPr wrap="none" rtlCol="0">
            <a:spAutoFit/>
          </a:bodyPr>
          <a:lstStyle/>
          <a:p>
            <a:r>
              <a:rPr lang="en-US" sz="2000" dirty="0"/>
              <a:t>(</a:t>
            </a:r>
            <a:r>
              <a:rPr lang="en-US" altLang="zh-CN" sz="2000" dirty="0"/>
              <a:t>23</a:t>
            </a:r>
            <a:r>
              <a:rPr lang="en-US" sz="2000" dirty="0"/>
              <a:t>)</a:t>
            </a:r>
          </a:p>
        </p:txBody>
      </p:sp>
      <mc:AlternateContent xmlns:mc="http://schemas.openxmlformats.org/markup-compatibility/2006" xmlns:a14="http://schemas.microsoft.com/office/drawing/2010/main">
        <mc:Choice Requires="a14">
          <p:sp>
            <p:nvSpPr>
              <p:cNvPr id="27" name="TextBox 26"/>
              <p:cNvSpPr txBox="1"/>
              <p:nvPr/>
            </p:nvSpPr>
            <p:spPr>
              <a:xfrm>
                <a:off x="4223525" y="5391615"/>
                <a:ext cx="1236364"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𝑏</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223525" y="5391615"/>
                <a:ext cx="1236364" cy="628185"/>
              </a:xfrm>
              <a:prstGeom prst="rect">
                <a:avLst/>
              </a:prstGeom>
              <a:blipFill>
                <a:blip r:embed="rId7"/>
                <a:stretch>
                  <a:fillRect/>
                </a:stretch>
              </a:blipFill>
            </p:spPr>
            <p:txBody>
              <a:bodyPr/>
              <a:lstStyle/>
              <a:p>
                <a:r>
                  <a:rPr lang="en-US">
                    <a:noFill/>
                  </a:rPr>
                  <a:t> </a:t>
                </a:r>
              </a:p>
            </p:txBody>
          </p:sp>
        </mc:Fallback>
      </mc:AlternateContent>
      <p:sp>
        <p:nvSpPr>
          <p:cNvPr id="28" name="TextBox 27"/>
          <p:cNvSpPr txBox="1"/>
          <p:nvPr/>
        </p:nvSpPr>
        <p:spPr>
          <a:xfrm>
            <a:off x="8297915" y="5537776"/>
            <a:ext cx="611065" cy="400110"/>
          </a:xfrm>
          <a:prstGeom prst="rect">
            <a:avLst/>
          </a:prstGeom>
          <a:noFill/>
        </p:spPr>
        <p:txBody>
          <a:bodyPr wrap="none" rtlCol="0">
            <a:spAutoFit/>
          </a:bodyPr>
          <a:lstStyle/>
          <a:p>
            <a:r>
              <a:rPr lang="en-US" sz="2000" dirty="0"/>
              <a:t>(</a:t>
            </a:r>
            <a:r>
              <a:rPr lang="en-US" altLang="zh-CN" sz="2000" dirty="0"/>
              <a:t>24</a:t>
            </a:r>
            <a:r>
              <a:rPr lang="en-US" sz="2000" dirty="0"/>
              <a:t>)</a:t>
            </a:r>
          </a:p>
        </p:txBody>
      </p:sp>
      <p:sp>
        <p:nvSpPr>
          <p:cNvPr id="29"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572325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581593" cy="584775"/>
          </a:xfrm>
          <a:prstGeom prst="rect">
            <a:avLst/>
          </a:prstGeom>
        </p:spPr>
        <p:txBody>
          <a:bodyPr wrap="none">
            <a:spAutoFit/>
          </a:bodyPr>
          <a:lstStyle/>
          <a:p>
            <a:r>
              <a:rPr lang="en-US" sz="3200" dirty="0">
                <a:solidFill>
                  <a:srgbClr val="C8102E"/>
                </a:solidFill>
                <a:latin typeface="+mj-lt"/>
                <a:ea typeface="+mj-ea"/>
                <a:cs typeface="+mj-cs"/>
              </a:rPr>
              <a:t>Two-Winding Autotransformer</a:t>
            </a:r>
          </a:p>
        </p:txBody>
      </p:sp>
      <p:sp>
        <p:nvSpPr>
          <p:cNvPr id="4" name="Slide Number Placeholder 3"/>
          <p:cNvSpPr>
            <a:spLocks noGrp="1"/>
          </p:cNvSpPr>
          <p:nvPr>
            <p:ph type="sldNum" sz="quarter" idx="12"/>
          </p:nvPr>
        </p:nvSpPr>
        <p:spPr/>
        <p:txBody>
          <a:bodyPr/>
          <a:lstStyle/>
          <a:p>
            <a:fld id="{5B7A2384-8C5D-49F6-8259-B9A64ECD4852}" type="slidenum">
              <a:rPr lang="en-US" smtClean="0"/>
              <a:t>27</a:t>
            </a:fld>
            <a:endParaRPr lang="en-US" dirty="0"/>
          </a:p>
        </p:txBody>
      </p:sp>
      <p:sp>
        <p:nvSpPr>
          <p:cNvPr id="15" name="Rectangle 14"/>
          <p:cNvSpPr/>
          <p:nvPr/>
        </p:nvSpPr>
        <p:spPr>
          <a:xfrm>
            <a:off x="152400" y="721871"/>
            <a:ext cx="8991600" cy="707886"/>
          </a:xfrm>
          <a:prstGeom prst="rect">
            <a:avLst/>
          </a:prstGeom>
        </p:spPr>
        <p:txBody>
          <a:bodyPr wrap="square">
            <a:spAutoFit/>
          </a:bodyPr>
          <a:lstStyle/>
          <a:p>
            <a:pPr algn="just"/>
            <a:r>
              <a:rPr lang="en-US" sz="2000" dirty="0"/>
              <a:t>This will also be the case for the </a:t>
            </a:r>
            <a:r>
              <a:rPr lang="en-US" sz="2000" i="1" dirty="0"/>
              <a:t>c</a:t>
            </a:r>
            <a:r>
              <a:rPr lang="en-US" sz="2000" dirty="0"/>
              <a:t> and </a:t>
            </a:r>
            <a:r>
              <a:rPr lang="en-US" sz="2000" i="1" dirty="0"/>
              <a:t>d</a:t>
            </a:r>
            <a:r>
              <a:rPr lang="en-US" sz="2000" dirty="0"/>
              <a:t> constants. Therefore, for the step-down connection, the </a:t>
            </a:r>
            <a:r>
              <a:rPr lang="en-US" sz="2000" i="1" dirty="0"/>
              <a:t>c</a:t>
            </a:r>
            <a:r>
              <a:rPr lang="en-US" sz="2000" dirty="0"/>
              <a:t> and </a:t>
            </a:r>
            <a:r>
              <a:rPr lang="en-US" sz="2000" i="1" dirty="0"/>
              <a:t>d</a:t>
            </a:r>
            <a:r>
              <a:rPr lang="en-US" sz="2000" dirty="0"/>
              <a:t> constants are defined by</a:t>
            </a:r>
          </a:p>
        </p:txBody>
      </p:sp>
      <mc:AlternateContent xmlns:mc="http://schemas.openxmlformats.org/markup-compatibility/2006" xmlns:a14="http://schemas.microsoft.com/office/drawing/2010/main">
        <mc:Choice Requires="a14">
          <p:sp>
            <p:nvSpPr>
              <p:cNvPr id="29" name="TextBox 28"/>
              <p:cNvSpPr txBox="1"/>
              <p:nvPr/>
            </p:nvSpPr>
            <p:spPr>
              <a:xfrm>
                <a:off x="3962400" y="1416619"/>
                <a:ext cx="1219629"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b="0" i="1" smtClean="0">
                                  <a:latin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962400" y="1416619"/>
                <a:ext cx="1219629" cy="628185"/>
              </a:xfrm>
              <a:prstGeom prst="rect">
                <a:avLst/>
              </a:prstGeom>
              <a:blipFill>
                <a:blip r:embed="rId2"/>
                <a:stretch>
                  <a:fillRect/>
                </a:stretch>
              </a:blipFill>
            </p:spPr>
            <p:txBody>
              <a:bodyPr/>
              <a:lstStyle/>
              <a:p>
                <a:r>
                  <a:rPr lang="en-US">
                    <a:noFill/>
                  </a:rPr>
                  <a:t> </a:t>
                </a:r>
              </a:p>
            </p:txBody>
          </p:sp>
        </mc:Fallback>
      </mc:AlternateContent>
      <p:sp>
        <p:nvSpPr>
          <p:cNvPr id="30" name="TextBox 29"/>
          <p:cNvSpPr txBox="1"/>
          <p:nvPr/>
        </p:nvSpPr>
        <p:spPr>
          <a:xfrm>
            <a:off x="7853555" y="1567640"/>
            <a:ext cx="611065" cy="400110"/>
          </a:xfrm>
          <a:prstGeom prst="rect">
            <a:avLst/>
          </a:prstGeom>
          <a:noFill/>
        </p:spPr>
        <p:txBody>
          <a:bodyPr wrap="none" rtlCol="0">
            <a:spAutoFit/>
          </a:bodyPr>
          <a:lstStyle/>
          <a:p>
            <a:r>
              <a:rPr lang="en-US" sz="2000" dirty="0"/>
              <a:t>(</a:t>
            </a:r>
            <a:r>
              <a:rPr lang="en-US" altLang="zh-CN" sz="2000" dirty="0"/>
              <a:t>35</a:t>
            </a:r>
            <a:r>
              <a:rPr lang="en-US" sz="2000" dirty="0"/>
              <a:t>)</a:t>
            </a:r>
          </a:p>
        </p:txBody>
      </p:sp>
      <mc:AlternateContent xmlns:mc="http://schemas.openxmlformats.org/markup-compatibility/2006" xmlns:a14="http://schemas.microsoft.com/office/drawing/2010/main">
        <mc:Choice Requires="a14">
          <p:sp>
            <p:nvSpPr>
              <p:cNvPr id="31" name="TextBox 30"/>
              <p:cNvSpPr txBox="1"/>
              <p:nvPr/>
            </p:nvSpPr>
            <p:spPr>
              <a:xfrm>
                <a:off x="3648499" y="2160753"/>
                <a:ext cx="2341282"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b="0" i="1" smtClean="0">
                                  <a:latin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altLang="zh-CN" sz="2000" i="1">
                          <a:latin typeface="Cambria Math" panose="02040503050406030204" pitchFamily="18" charset="0"/>
                        </a:rPr>
                        <m:t>+1</m:t>
                      </m:r>
                      <m:r>
                        <a:rPr lang="en-US" altLang="zh-CN" sz="2000" b="0" i="1" smtClean="0">
                          <a:latin typeface="Cambria Math" panose="02040503050406030204" pitchFamily="18" charset="0"/>
                        </a:rPr>
                        <m:t>−</m:t>
                      </m:r>
                      <m:r>
                        <a:rPr lang="en-US" altLang="zh-CN"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𝑡</m:t>
                          </m:r>
                        </m:sub>
                      </m:sSub>
                    </m:oMath>
                  </m:oMathPara>
                </a14:m>
                <a:endParaRPr lang="en-US" sz="2000" dirty="0"/>
              </a:p>
            </p:txBody>
          </p:sp>
        </mc:Choice>
        <mc:Fallback xmlns="">
          <p:sp>
            <p:nvSpPr>
              <p:cNvPr id="31" name="TextBox 30"/>
              <p:cNvSpPr txBox="1">
                <a:spLocks noRot="1" noChangeAspect="1" noMove="1" noResize="1" noEditPoints="1" noAdjustHandles="1" noChangeArrowheads="1" noChangeShapeType="1" noTextEdit="1"/>
              </p:cNvSpPr>
              <p:nvPr/>
            </p:nvSpPr>
            <p:spPr>
              <a:xfrm>
                <a:off x="3648499" y="2160753"/>
                <a:ext cx="2341282" cy="628185"/>
              </a:xfrm>
              <a:prstGeom prst="rect">
                <a:avLst/>
              </a:prstGeom>
              <a:blipFill>
                <a:blip r:embed="rId3"/>
                <a:stretch>
                  <a:fillRect/>
                </a:stretch>
              </a:blipFill>
            </p:spPr>
            <p:txBody>
              <a:bodyPr/>
              <a:lstStyle/>
              <a:p>
                <a:r>
                  <a:rPr lang="en-US">
                    <a:noFill/>
                  </a:rPr>
                  <a:t> </a:t>
                </a:r>
              </a:p>
            </p:txBody>
          </p:sp>
        </mc:Fallback>
      </mc:AlternateContent>
      <p:sp>
        <p:nvSpPr>
          <p:cNvPr id="32" name="TextBox 31"/>
          <p:cNvSpPr txBox="1"/>
          <p:nvPr/>
        </p:nvSpPr>
        <p:spPr>
          <a:xfrm>
            <a:off x="7853554" y="2258761"/>
            <a:ext cx="611065" cy="400110"/>
          </a:xfrm>
          <a:prstGeom prst="rect">
            <a:avLst/>
          </a:prstGeom>
          <a:noFill/>
        </p:spPr>
        <p:txBody>
          <a:bodyPr wrap="none" rtlCol="0">
            <a:spAutoFit/>
          </a:bodyPr>
          <a:lstStyle/>
          <a:p>
            <a:r>
              <a:rPr lang="en-US" sz="2000" dirty="0"/>
              <a:t>(</a:t>
            </a:r>
            <a:r>
              <a:rPr lang="en-US" altLang="zh-CN" sz="2000" dirty="0"/>
              <a:t>36</a:t>
            </a:r>
            <a:r>
              <a:rPr lang="en-US" sz="2000" dirty="0"/>
              <a:t>)</a:t>
            </a:r>
          </a:p>
        </p:txBody>
      </p:sp>
      <p:sp>
        <p:nvSpPr>
          <p:cNvPr id="5" name="Rectangle 4"/>
          <p:cNvSpPr/>
          <p:nvPr/>
        </p:nvSpPr>
        <p:spPr>
          <a:xfrm>
            <a:off x="162228" y="2971800"/>
            <a:ext cx="8981772" cy="707886"/>
          </a:xfrm>
          <a:prstGeom prst="rect">
            <a:avLst/>
          </a:prstGeom>
        </p:spPr>
        <p:txBody>
          <a:bodyPr wrap="square">
            <a:spAutoFit/>
          </a:bodyPr>
          <a:lstStyle/>
          <a:p>
            <a:r>
              <a:rPr lang="en-US" sz="2000" dirty="0">
                <a:solidFill>
                  <a:srgbClr val="000000"/>
                </a:solidFill>
              </a:rPr>
              <a:t>The only difference between the definitions of the generalized constants is the sign of the turns ratio </a:t>
            </a:r>
            <a:r>
              <a:rPr lang="en-US" sz="2000" i="1" dirty="0">
                <a:solidFill>
                  <a:srgbClr val="000000"/>
                </a:solidFill>
              </a:rPr>
              <a:t>n</a:t>
            </a:r>
            <a:r>
              <a:rPr lang="en-US" sz="2000" i="1" baseline="-25000" dirty="0">
                <a:solidFill>
                  <a:srgbClr val="000000"/>
                </a:solidFill>
              </a:rPr>
              <a:t>t</a:t>
            </a:r>
            <a:r>
              <a:rPr lang="en-US" sz="2000" dirty="0">
                <a:solidFill>
                  <a:srgbClr val="000000"/>
                </a:solidFill>
              </a:rPr>
              <a:t>. In general, then, the generalized constants can be defined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33" name="TextBox 32"/>
              <p:cNvSpPr txBox="1"/>
              <p:nvPr/>
            </p:nvSpPr>
            <p:spPr>
              <a:xfrm>
                <a:off x="838200" y="3938470"/>
                <a:ext cx="1241815"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smtClean="0">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838200" y="3938470"/>
                <a:ext cx="1241815" cy="630173"/>
              </a:xfrm>
              <a:prstGeom prst="rect">
                <a:avLst/>
              </a:prstGeom>
              <a:blipFill>
                <a:blip r:embed="rId4"/>
                <a:stretch>
                  <a:fillRect b="-971"/>
                </a:stretch>
              </a:blipFill>
            </p:spPr>
            <p:txBody>
              <a:bodyPr/>
              <a:lstStyle/>
              <a:p>
                <a:r>
                  <a:rPr lang="en-US">
                    <a:noFill/>
                  </a:rPr>
                  <a:t> </a:t>
                </a:r>
              </a:p>
            </p:txBody>
          </p:sp>
        </mc:Fallback>
      </mc:AlternateContent>
      <p:sp>
        <p:nvSpPr>
          <p:cNvPr id="34" name="TextBox 33"/>
          <p:cNvSpPr txBox="1"/>
          <p:nvPr/>
        </p:nvSpPr>
        <p:spPr>
          <a:xfrm>
            <a:off x="2510977" y="4036043"/>
            <a:ext cx="559769" cy="369332"/>
          </a:xfrm>
          <a:prstGeom prst="rect">
            <a:avLst/>
          </a:prstGeom>
          <a:noFill/>
        </p:spPr>
        <p:txBody>
          <a:bodyPr wrap="none" rtlCol="0">
            <a:spAutoFit/>
          </a:bodyPr>
          <a:lstStyle/>
          <a:p>
            <a:r>
              <a:rPr lang="en-US" dirty="0"/>
              <a:t>(</a:t>
            </a:r>
            <a:r>
              <a:rPr lang="en-US" altLang="zh-CN" dirty="0"/>
              <a:t>37</a:t>
            </a:r>
            <a:r>
              <a:rPr lang="en-US" dirty="0"/>
              <a:t>)</a:t>
            </a:r>
          </a:p>
        </p:txBody>
      </p:sp>
      <mc:AlternateContent xmlns:mc="http://schemas.openxmlformats.org/markup-compatibility/2006" xmlns:a14="http://schemas.microsoft.com/office/drawing/2010/main">
        <mc:Choice Requires="a14">
          <p:sp>
            <p:nvSpPr>
              <p:cNvPr id="35" name="TextBox 34"/>
              <p:cNvSpPr txBox="1"/>
              <p:nvPr/>
            </p:nvSpPr>
            <p:spPr>
              <a:xfrm>
                <a:off x="902257" y="4619213"/>
                <a:ext cx="1236364"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𝑏</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902257" y="4619213"/>
                <a:ext cx="1236364" cy="628185"/>
              </a:xfrm>
              <a:prstGeom prst="rect">
                <a:avLst/>
              </a:prstGeom>
              <a:blipFill>
                <a:blip r:embed="rId5"/>
                <a:stretch>
                  <a:fillRect/>
                </a:stretch>
              </a:blipFill>
            </p:spPr>
            <p:txBody>
              <a:bodyPr/>
              <a:lstStyle/>
              <a:p>
                <a:r>
                  <a:rPr lang="en-US">
                    <a:noFill/>
                  </a:rPr>
                  <a:t> </a:t>
                </a:r>
              </a:p>
            </p:txBody>
          </p:sp>
        </mc:Fallback>
      </mc:AlternateContent>
      <p:sp>
        <p:nvSpPr>
          <p:cNvPr id="36" name="TextBox 35"/>
          <p:cNvSpPr txBox="1"/>
          <p:nvPr/>
        </p:nvSpPr>
        <p:spPr>
          <a:xfrm>
            <a:off x="2510976" y="4721139"/>
            <a:ext cx="559769" cy="369332"/>
          </a:xfrm>
          <a:prstGeom prst="rect">
            <a:avLst/>
          </a:prstGeom>
          <a:noFill/>
        </p:spPr>
        <p:txBody>
          <a:bodyPr wrap="none" rtlCol="0">
            <a:spAutoFit/>
          </a:bodyPr>
          <a:lstStyle/>
          <a:p>
            <a:r>
              <a:rPr lang="en-US" dirty="0"/>
              <a:t>(</a:t>
            </a:r>
            <a:r>
              <a:rPr lang="en-US" altLang="zh-CN" dirty="0"/>
              <a:t>38</a:t>
            </a:r>
            <a:r>
              <a:rPr lang="en-US" dirty="0"/>
              <a:t>)</a:t>
            </a:r>
          </a:p>
        </p:txBody>
      </p:sp>
      <mc:AlternateContent xmlns:mc="http://schemas.openxmlformats.org/markup-compatibility/2006" xmlns:a14="http://schemas.microsoft.com/office/drawing/2010/main">
        <mc:Choice Requires="a14">
          <p:sp>
            <p:nvSpPr>
              <p:cNvPr id="37" name="TextBox 36"/>
              <p:cNvSpPr txBox="1"/>
              <p:nvPr/>
            </p:nvSpPr>
            <p:spPr>
              <a:xfrm>
                <a:off x="4925674" y="3899595"/>
                <a:ext cx="1219629"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den>
                      </m:f>
                    </m:oMath>
                  </m:oMathPara>
                </a14:m>
                <a:endParaRPr lang="en-US" sz="20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925674" y="3899595"/>
                <a:ext cx="1219629" cy="628185"/>
              </a:xfrm>
              <a:prstGeom prst="rect">
                <a:avLst/>
              </a:prstGeom>
              <a:blipFill>
                <a:blip r:embed="rId6"/>
                <a:stretch>
                  <a:fillRect/>
                </a:stretch>
              </a:blipFill>
            </p:spPr>
            <p:txBody>
              <a:bodyPr/>
              <a:lstStyle/>
              <a:p>
                <a:r>
                  <a:rPr lang="en-US">
                    <a:noFill/>
                  </a:rPr>
                  <a:t> </a:t>
                </a:r>
              </a:p>
            </p:txBody>
          </p:sp>
        </mc:Fallback>
      </mc:AlternateContent>
      <p:sp>
        <p:nvSpPr>
          <p:cNvPr id="38" name="TextBox 37"/>
          <p:cNvSpPr txBox="1"/>
          <p:nvPr/>
        </p:nvSpPr>
        <p:spPr>
          <a:xfrm>
            <a:off x="7853554" y="4095611"/>
            <a:ext cx="611065" cy="400110"/>
          </a:xfrm>
          <a:prstGeom prst="rect">
            <a:avLst/>
          </a:prstGeom>
          <a:noFill/>
        </p:spPr>
        <p:txBody>
          <a:bodyPr wrap="none" rtlCol="0">
            <a:spAutoFit/>
          </a:bodyPr>
          <a:lstStyle/>
          <a:p>
            <a:r>
              <a:rPr lang="en-US" sz="2000" dirty="0"/>
              <a:t>(</a:t>
            </a:r>
            <a:r>
              <a:rPr lang="en-US" altLang="zh-CN" sz="2000" dirty="0"/>
              <a:t>39</a:t>
            </a:r>
            <a:r>
              <a:rPr lang="en-US" sz="2000" dirty="0"/>
              <a:t>)</a:t>
            </a:r>
          </a:p>
        </p:txBody>
      </p:sp>
      <mc:AlternateContent xmlns:mc="http://schemas.openxmlformats.org/markup-compatibility/2006" xmlns:a14="http://schemas.microsoft.com/office/drawing/2010/main">
        <mc:Choice Requires="a14">
          <p:sp>
            <p:nvSpPr>
              <p:cNvPr id="39" name="TextBox 38"/>
              <p:cNvSpPr txBox="1"/>
              <p:nvPr/>
            </p:nvSpPr>
            <p:spPr>
              <a:xfrm>
                <a:off x="4611773" y="4643729"/>
                <a:ext cx="2285177"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altLang="zh-CN" sz="2000" i="1">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𝑡</m:t>
                          </m:r>
                        </m:sub>
                      </m:sSub>
                    </m:oMath>
                  </m:oMathPara>
                </a14:m>
                <a:endParaRPr lang="en-US" sz="2000" dirty="0"/>
              </a:p>
            </p:txBody>
          </p:sp>
        </mc:Choice>
        <mc:Fallback xmlns="">
          <p:sp>
            <p:nvSpPr>
              <p:cNvPr id="39" name="TextBox 38"/>
              <p:cNvSpPr txBox="1">
                <a:spLocks noRot="1" noChangeAspect="1" noMove="1" noResize="1" noEditPoints="1" noAdjustHandles="1" noChangeArrowheads="1" noChangeShapeType="1" noTextEdit="1"/>
              </p:cNvSpPr>
              <p:nvPr/>
            </p:nvSpPr>
            <p:spPr>
              <a:xfrm>
                <a:off x="4611773" y="4643729"/>
                <a:ext cx="2285177" cy="628185"/>
              </a:xfrm>
              <a:prstGeom prst="rect">
                <a:avLst/>
              </a:prstGeom>
              <a:blipFill>
                <a:blip r:embed="rId7"/>
                <a:stretch>
                  <a:fillRect/>
                </a:stretch>
              </a:blipFill>
            </p:spPr>
            <p:txBody>
              <a:bodyPr/>
              <a:lstStyle/>
              <a:p>
                <a:r>
                  <a:rPr lang="en-US">
                    <a:noFill/>
                  </a:rPr>
                  <a:t> </a:t>
                </a:r>
              </a:p>
            </p:txBody>
          </p:sp>
        </mc:Fallback>
      </mc:AlternateContent>
      <p:sp>
        <p:nvSpPr>
          <p:cNvPr id="40" name="TextBox 39"/>
          <p:cNvSpPr txBox="1"/>
          <p:nvPr/>
        </p:nvSpPr>
        <p:spPr>
          <a:xfrm>
            <a:off x="7853553" y="4786732"/>
            <a:ext cx="611065" cy="400110"/>
          </a:xfrm>
          <a:prstGeom prst="rect">
            <a:avLst/>
          </a:prstGeom>
          <a:noFill/>
        </p:spPr>
        <p:txBody>
          <a:bodyPr wrap="none" rtlCol="0">
            <a:spAutoFit/>
          </a:bodyPr>
          <a:lstStyle/>
          <a:p>
            <a:r>
              <a:rPr lang="en-US" sz="2000" dirty="0"/>
              <a:t>(</a:t>
            </a:r>
            <a:r>
              <a:rPr lang="en-US" altLang="zh-CN" sz="2000" dirty="0"/>
              <a:t>40</a:t>
            </a:r>
            <a:r>
              <a:rPr lang="en-US" sz="2000" dirty="0"/>
              <a:t>)</a:t>
            </a:r>
          </a:p>
        </p:txBody>
      </p:sp>
      <p:sp>
        <p:nvSpPr>
          <p:cNvPr id="6" name="Rectangle 5"/>
          <p:cNvSpPr/>
          <p:nvPr/>
        </p:nvSpPr>
        <p:spPr>
          <a:xfrm>
            <a:off x="152400" y="5387863"/>
            <a:ext cx="8978891" cy="707886"/>
          </a:xfrm>
          <a:prstGeom prst="rect">
            <a:avLst/>
          </a:prstGeom>
        </p:spPr>
        <p:txBody>
          <a:bodyPr wrap="square">
            <a:spAutoFit/>
          </a:bodyPr>
          <a:lstStyle/>
          <a:p>
            <a:pPr algn="just"/>
            <a:r>
              <a:rPr lang="en-US" sz="2000" dirty="0">
                <a:solidFill>
                  <a:srgbClr val="000000"/>
                </a:solidFill>
              </a:rPr>
              <a:t>In Equations (37) through (40), the sign of </a:t>
            </a:r>
            <a:r>
              <a:rPr lang="en-US" sz="2000" i="1" dirty="0" err="1">
                <a:solidFill>
                  <a:srgbClr val="000000"/>
                </a:solidFill>
              </a:rPr>
              <a:t>n</a:t>
            </a:r>
            <a:r>
              <a:rPr lang="en-US" sz="2000" i="1" baseline="-25000" dirty="0" err="1">
                <a:solidFill>
                  <a:srgbClr val="000000"/>
                </a:solidFill>
              </a:rPr>
              <a:t>t</a:t>
            </a:r>
            <a:r>
              <a:rPr lang="en-US" sz="2000" dirty="0">
                <a:solidFill>
                  <a:srgbClr val="000000"/>
                </a:solidFill>
              </a:rPr>
              <a:t> will be positive for the step-up connection and negative for the step-down connection.</a:t>
            </a:r>
            <a:endParaRPr lang="en-US" sz="2000" dirty="0">
              <a:solidFill>
                <a:srgbClr val="000000"/>
              </a:solidFill>
              <a:effectLst/>
            </a:endParaRPr>
          </a:p>
        </p:txBody>
      </p:sp>
      <p:sp>
        <p:nvSpPr>
          <p:cNvPr id="19"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732022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581593" cy="584775"/>
          </a:xfrm>
          <a:prstGeom prst="rect">
            <a:avLst/>
          </a:prstGeom>
        </p:spPr>
        <p:txBody>
          <a:bodyPr wrap="none">
            <a:spAutoFit/>
          </a:bodyPr>
          <a:lstStyle/>
          <a:p>
            <a:r>
              <a:rPr lang="en-US" sz="3200" dirty="0">
                <a:solidFill>
                  <a:srgbClr val="C8102E"/>
                </a:solidFill>
                <a:latin typeface="+mj-lt"/>
                <a:ea typeface="+mj-ea"/>
                <a:cs typeface="+mj-cs"/>
              </a:rPr>
              <a:t>Two-Winding Autotransformer</a:t>
            </a:r>
          </a:p>
        </p:txBody>
      </p:sp>
      <p:sp>
        <p:nvSpPr>
          <p:cNvPr id="4" name="Slide Number Placeholder 3"/>
          <p:cNvSpPr>
            <a:spLocks noGrp="1"/>
          </p:cNvSpPr>
          <p:nvPr>
            <p:ph type="sldNum" sz="quarter" idx="12"/>
          </p:nvPr>
        </p:nvSpPr>
        <p:spPr/>
        <p:txBody>
          <a:bodyPr/>
          <a:lstStyle/>
          <a:p>
            <a:fld id="{5B7A2384-8C5D-49F6-8259-B9A64ECD4852}" type="slidenum">
              <a:rPr lang="en-US" smtClean="0"/>
              <a:t>28</a:t>
            </a:fld>
            <a:endParaRPr lang="en-US" dirty="0"/>
          </a:p>
        </p:txBody>
      </p:sp>
      <p:sp>
        <p:nvSpPr>
          <p:cNvPr id="2" name="Rectangle 1"/>
          <p:cNvSpPr/>
          <p:nvPr/>
        </p:nvSpPr>
        <p:spPr>
          <a:xfrm>
            <a:off x="76200" y="1066800"/>
            <a:ext cx="9067800" cy="1015663"/>
          </a:xfrm>
          <a:prstGeom prst="rect">
            <a:avLst/>
          </a:prstGeom>
        </p:spPr>
        <p:txBody>
          <a:bodyPr wrap="square">
            <a:spAutoFit/>
          </a:bodyPr>
          <a:lstStyle/>
          <a:p>
            <a:pPr algn="just"/>
            <a:r>
              <a:rPr lang="en-US" sz="2000" dirty="0">
                <a:solidFill>
                  <a:srgbClr val="000000"/>
                </a:solidFill>
              </a:rPr>
              <a:t>As with the two-winding transformer, it is sometimes necessary to relate the output voltage as a function of the source voltage and the output current. Solving Equation (32) for the output voltage: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0" name="TextBox 19"/>
              <p:cNvSpPr txBox="1"/>
              <p:nvPr/>
            </p:nvSpPr>
            <p:spPr>
              <a:xfrm>
                <a:off x="3578680" y="765201"/>
                <a:ext cx="202305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𝑠</m:t>
                          </m:r>
                        </m:sub>
                      </m:sSub>
                      <m:r>
                        <a:rPr lang="en-US" sz="2000">
                          <a:latin typeface="Cambria Math" panose="02040503050406030204" pitchFamily="18" charset="0"/>
                        </a:rPr>
                        <m:t>=</m:t>
                      </m:r>
                      <m:r>
                        <a:rPr lang="en-US" sz="2000" i="1" smtClean="0">
                          <a:latin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altLang="zh-CN" sz="2000" i="1">
                              <a:latin typeface="Cambria Math" panose="02040503050406030204" pitchFamily="18" charset="0"/>
                            </a:rPr>
                            <m:t>𝐿</m:t>
                          </m:r>
                        </m:sub>
                      </m:sSub>
                      <m:r>
                        <a:rPr lang="en-US" altLang="zh-CN" sz="2000" i="1">
                          <a:latin typeface="Cambria Math" panose="02040503050406030204" pitchFamily="18" charset="0"/>
                        </a:rPr>
                        <m:t>+</m:t>
                      </m:r>
                      <m:r>
                        <a:rPr lang="en-US" sz="2000" i="1" smtClean="0">
                          <a:latin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578680" y="765201"/>
                <a:ext cx="2023053" cy="307777"/>
              </a:xfrm>
              <a:prstGeom prst="rect">
                <a:avLst/>
              </a:prstGeom>
              <a:blipFill>
                <a:blip r:embed="rId2"/>
                <a:stretch>
                  <a:fillRect l="-2108" r="-904" b="-18000"/>
                </a:stretch>
              </a:blipFill>
            </p:spPr>
            <p:txBody>
              <a:bodyPr/>
              <a:lstStyle/>
              <a:p>
                <a:r>
                  <a:rPr lang="en-US">
                    <a:noFill/>
                  </a:rPr>
                  <a:t> </a:t>
                </a:r>
              </a:p>
            </p:txBody>
          </p:sp>
        </mc:Fallback>
      </mc:AlternateContent>
      <p:sp>
        <p:nvSpPr>
          <p:cNvPr id="21" name="TextBox 20"/>
          <p:cNvSpPr txBox="1"/>
          <p:nvPr/>
        </p:nvSpPr>
        <p:spPr>
          <a:xfrm>
            <a:off x="8132286" y="719034"/>
            <a:ext cx="611065" cy="400110"/>
          </a:xfrm>
          <a:prstGeom prst="rect">
            <a:avLst/>
          </a:prstGeom>
          <a:noFill/>
        </p:spPr>
        <p:txBody>
          <a:bodyPr wrap="none" rtlCol="0">
            <a:spAutoFit/>
          </a:bodyPr>
          <a:lstStyle/>
          <a:p>
            <a:r>
              <a:rPr lang="en-US" sz="2000" dirty="0"/>
              <a:t>(32)</a:t>
            </a:r>
          </a:p>
        </p:txBody>
      </p:sp>
      <mc:AlternateContent xmlns:mc="http://schemas.openxmlformats.org/markup-compatibility/2006" xmlns:a14="http://schemas.microsoft.com/office/drawing/2010/main">
        <mc:Choice Requires="a14">
          <p:sp>
            <p:nvSpPr>
              <p:cNvPr id="22" name="TextBox 21"/>
              <p:cNvSpPr txBox="1"/>
              <p:nvPr/>
            </p:nvSpPr>
            <p:spPr>
              <a:xfrm>
                <a:off x="3677078" y="2197163"/>
                <a:ext cx="2330831" cy="443263"/>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sz="2000">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𝑎</m:t>
                        </m:r>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𝑠</m:t>
                        </m:r>
                      </m:sub>
                    </m:sSub>
                  </m:oMath>
                </a14:m>
                <a:r>
                  <a:rPr lang="en-US" altLang="zh-CN" sz="2000" dirty="0"/>
                  <a:t> </a:t>
                </a:r>
                <a14:m>
                  <m:oMath xmlns:m="http://schemas.openxmlformats.org/officeDocument/2006/math">
                    <m:r>
                      <a:rPr lang="en-US" altLang="zh-CN"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𝑏</m:t>
                        </m:r>
                      </m:num>
                      <m:den>
                        <m:r>
                          <a:rPr lang="en-US" sz="2000" i="1">
                            <a:latin typeface="Cambria Math" panose="02040503050406030204" pitchFamily="18" charset="0"/>
                          </a:rPr>
                          <m:t>𝑎</m:t>
                        </m:r>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altLang="zh-CN" sz="2000" b="0" i="1" smtClean="0">
                            <a:latin typeface="Cambria Math" panose="02040503050406030204" pitchFamily="18" charset="0"/>
                          </a:rPr>
                          <m:t>𝑡</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3677078" y="2197163"/>
                <a:ext cx="2330831" cy="443263"/>
              </a:xfrm>
              <a:prstGeom prst="rect">
                <a:avLst/>
              </a:prstGeom>
              <a:blipFill>
                <a:blip r:embed="rId3"/>
                <a:stretch>
                  <a:fillRect/>
                </a:stretch>
              </a:blipFill>
            </p:spPr>
            <p:txBody>
              <a:bodyPr/>
              <a:lstStyle/>
              <a:p>
                <a:r>
                  <a:rPr lang="en-US">
                    <a:noFill/>
                  </a:rPr>
                  <a:t> </a:t>
                </a:r>
              </a:p>
            </p:txBody>
          </p:sp>
        </mc:Fallback>
      </mc:AlternateContent>
      <p:sp>
        <p:nvSpPr>
          <p:cNvPr id="23" name="TextBox 22"/>
          <p:cNvSpPr txBox="1"/>
          <p:nvPr/>
        </p:nvSpPr>
        <p:spPr>
          <a:xfrm>
            <a:off x="8098127" y="2197163"/>
            <a:ext cx="611065" cy="400110"/>
          </a:xfrm>
          <a:prstGeom prst="rect">
            <a:avLst/>
          </a:prstGeom>
          <a:noFill/>
        </p:spPr>
        <p:txBody>
          <a:bodyPr wrap="none" rtlCol="0">
            <a:spAutoFit/>
          </a:bodyPr>
          <a:lstStyle/>
          <a:p>
            <a:r>
              <a:rPr lang="en-US" sz="2000" dirty="0"/>
              <a:t>(</a:t>
            </a:r>
            <a:r>
              <a:rPr lang="en-US" altLang="zh-CN" sz="2000" dirty="0"/>
              <a:t>41</a:t>
            </a:r>
            <a:r>
              <a:rPr lang="en-US" sz="2000" dirty="0"/>
              <a:t>)</a:t>
            </a:r>
          </a:p>
        </p:txBody>
      </p:sp>
      <p:sp>
        <p:nvSpPr>
          <p:cNvPr id="24" name="Rectangle 23"/>
          <p:cNvSpPr/>
          <p:nvPr/>
        </p:nvSpPr>
        <p:spPr>
          <a:xfrm>
            <a:off x="139262" y="3333630"/>
            <a:ext cx="8991600" cy="400110"/>
          </a:xfrm>
          <a:prstGeom prst="rect">
            <a:avLst/>
          </a:prstGeom>
        </p:spPr>
        <p:txBody>
          <a:bodyPr wrap="square">
            <a:spAutoFit/>
          </a:bodyPr>
          <a:lstStyle/>
          <a:p>
            <a:r>
              <a:rPr lang="en-US" sz="2000" dirty="0"/>
              <a:t>where</a:t>
            </a:r>
          </a:p>
        </p:txBody>
      </p:sp>
      <mc:AlternateContent xmlns:mc="http://schemas.openxmlformats.org/markup-compatibility/2006" xmlns:a14="http://schemas.microsoft.com/office/drawing/2010/main">
        <mc:Choice Requires="a14">
          <p:sp>
            <p:nvSpPr>
              <p:cNvPr id="25" name="TextBox 24"/>
              <p:cNvSpPr txBox="1"/>
              <p:nvPr/>
            </p:nvSpPr>
            <p:spPr>
              <a:xfrm>
                <a:off x="3986092" y="3297262"/>
                <a:ext cx="1741054"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𝐴</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𝑎</m:t>
                              </m:r>
                            </m:den>
                          </m:f>
                          <m:r>
                            <a:rPr lang="en-US" sz="2000" b="0" i="1" smtClean="0">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986092" y="3297262"/>
                <a:ext cx="1741054" cy="578235"/>
              </a:xfrm>
              <a:prstGeom prst="rect">
                <a:avLst/>
              </a:prstGeom>
              <a:blipFill>
                <a:blip r:embed="rId4"/>
                <a:stretch>
                  <a:fillRect/>
                </a:stretch>
              </a:blipFill>
            </p:spPr>
            <p:txBody>
              <a:bodyPr/>
              <a:lstStyle/>
              <a:p>
                <a:r>
                  <a:rPr lang="en-US">
                    <a:noFill/>
                  </a:rPr>
                  <a:t> </a:t>
                </a:r>
              </a:p>
            </p:txBody>
          </p:sp>
        </mc:Fallback>
      </mc:AlternateContent>
      <p:sp>
        <p:nvSpPr>
          <p:cNvPr id="26" name="TextBox 25"/>
          <p:cNvSpPr txBox="1"/>
          <p:nvPr/>
        </p:nvSpPr>
        <p:spPr>
          <a:xfrm>
            <a:off x="8100755" y="3297262"/>
            <a:ext cx="611065" cy="400110"/>
          </a:xfrm>
          <a:prstGeom prst="rect">
            <a:avLst/>
          </a:prstGeom>
          <a:noFill/>
        </p:spPr>
        <p:txBody>
          <a:bodyPr wrap="none" rtlCol="0">
            <a:spAutoFit/>
          </a:bodyPr>
          <a:lstStyle/>
          <a:p>
            <a:r>
              <a:rPr lang="en-US" sz="2000" dirty="0"/>
              <a:t>(</a:t>
            </a:r>
            <a:r>
              <a:rPr lang="en-US" altLang="zh-CN" sz="2000" dirty="0"/>
              <a:t>43</a:t>
            </a:r>
            <a:r>
              <a:rPr lang="en-US" sz="2000" dirty="0"/>
              <a:t>)</a:t>
            </a:r>
          </a:p>
        </p:txBody>
      </p:sp>
      <mc:AlternateContent xmlns:mc="http://schemas.openxmlformats.org/markup-compatibility/2006" xmlns:a14="http://schemas.microsoft.com/office/drawing/2010/main">
        <mc:Choice Requires="a14">
          <p:sp>
            <p:nvSpPr>
              <p:cNvPr id="27" name="TextBox 26"/>
              <p:cNvSpPr txBox="1"/>
              <p:nvPr/>
            </p:nvSpPr>
            <p:spPr>
              <a:xfrm>
                <a:off x="4114800" y="3950572"/>
                <a:ext cx="1337739" cy="8921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𝐵</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𝑏</m:t>
                          </m:r>
                        </m:num>
                        <m:den>
                          <m:r>
                            <a:rPr lang="en-US" sz="2000" i="1">
                              <a:latin typeface="Cambria Math" panose="02040503050406030204" pitchFamily="18" charset="0"/>
                            </a:rPr>
                            <m:t>𝑎</m:t>
                          </m:r>
                        </m:den>
                      </m:f>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oMath>
                  </m:oMathPara>
                </a14:m>
                <a:endParaRPr lang="en-US" sz="2000" dirty="0"/>
              </a:p>
              <a:p>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114800" y="3950572"/>
                <a:ext cx="1337739" cy="892167"/>
              </a:xfrm>
              <a:prstGeom prst="rect">
                <a:avLst/>
              </a:prstGeom>
              <a:blipFill>
                <a:blip r:embed="rId5"/>
                <a:stretch>
                  <a:fillRect/>
                </a:stretch>
              </a:blipFill>
            </p:spPr>
            <p:txBody>
              <a:bodyPr/>
              <a:lstStyle/>
              <a:p>
                <a:r>
                  <a:rPr lang="en-US">
                    <a:noFill/>
                  </a:rPr>
                  <a:t> </a:t>
                </a:r>
              </a:p>
            </p:txBody>
          </p:sp>
        </mc:Fallback>
      </mc:AlternateContent>
      <p:sp>
        <p:nvSpPr>
          <p:cNvPr id="28" name="TextBox 27"/>
          <p:cNvSpPr txBox="1"/>
          <p:nvPr/>
        </p:nvSpPr>
        <p:spPr>
          <a:xfrm>
            <a:off x="8134914" y="3760535"/>
            <a:ext cx="611065" cy="400110"/>
          </a:xfrm>
          <a:prstGeom prst="rect">
            <a:avLst/>
          </a:prstGeom>
          <a:noFill/>
        </p:spPr>
        <p:txBody>
          <a:bodyPr wrap="none" rtlCol="0">
            <a:spAutoFit/>
          </a:bodyPr>
          <a:lstStyle/>
          <a:p>
            <a:r>
              <a:rPr lang="en-US" sz="2000" dirty="0"/>
              <a:t>(</a:t>
            </a:r>
            <a:r>
              <a:rPr lang="en-US" altLang="zh-CN" sz="2000" dirty="0"/>
              <a:t>44</a:t>
            </a:r>
            <a:r>
              <a:rPr lang="en-US" sz="2000" dirty="0"/>
              <a:t>)</a:t>
            </a:r>
          </a:p>
        </p:txBody>
      </p:sp>
      <mc:AlternateContent xmlns:mc="http://schemas.openxmlformats.org/markup-compatibility/2006" xmlns:a14="http://schemas.microsoft.com/office/drawing/2010/main">
        <mc:Choice Requires="a14">
          <p:sp>
            <p:nvSpPr>
              <p:cNvPr id="41" name="TextBox 40"/>
              <p:cNvSpPr txBox="1"/>
              <p:nvPr/>
            </p:nvSpPr>
            <p:spPr>
              <a:xfrm>
                <a:off x="3700086" y="2765396"/>
                <a:ext cx="2330831" cy="443263"/>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𝐿</m:t>
                        </m:r>
                      </m:sub>
                    </m:sSub>
                    <m:r>
                      <a:rPr lang="en-US" sz="2000">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𝑎</m:t>
                        </m:r>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𝑠</m:t>
                        </m:r>
                      </m:sub>
                    </m:sSub>
                  </m:oMath>
                </a14:m>
                <a:r>
                  <a:rPr lang="en-US" altLang="zh-CN" sz="2000" dirty="0"/>
                  <a:t> </a:t>
                </a:r>
                <a14:m>
                  <m:oMath xmlns:m="http://schemas.openxmlformats.org/officeDocument/2006/math">
                    <m:r>
                      <a:rPr lang="en-US" altLang="zh-CN"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𝑏</m:t>
                        </m:r>
                      </m:num>
                      <m:den>
                        <m:r>
                          <a:rPr lang="en-US" sz="2000" i="1">
                            <a:latin typeface="Cambria Math" panose="02040503050406030204" pitchFamily="18" charset="0"/>
                          </a:rPr>
                          <m:t>𝑎</m:t>
                        </m:r>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altLang="zh-CN" sz="2000" b="0" i="1" smtClean="0">
                            <a:latin typeface="Cambria Math" panose="02040503050406030204" pitchFamily="18" charset="0"/>
                          </a:rPr>
                          <m:t>𝑡</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a14:m>
                <a:endParaRPr lang="en-US" sz="2000" dirty="0"/>
              </a:p>
            </p:txBody>
          </p:sp>
        </mc:Choice>
        <mc:Fallback xmlns="">
          <p:sp>
            <p:nvSpPr>
              <p:cNvPr id="41" name="TextBox 40"/>
              <p:cNvSpPr txBox="1">
                <a:spLocks noRot="1" noChangeAspect="1" noMove="1" noResize="1" noEditPoints="1" noAdjustHandles="1" noChangeArrowheads="1" noChangeShapeType="1" noTextEdit="1"/>
              </p:cNvSpPr>
              <p:nvPr/>
            </p:nvSpPr>
            <p:spPr>
              <a:xfrm>
                <a:off x="3700086" y="2765396"/>
                <a:ext cx="2330831" cy="443263"/>
              </a:xfrm>
              <a:prstGeom prst="rect">
                <a:avLst/>
              </a:prstGeom>
              <a:blipFill>
                <a:blip r:embed="rId6"/>
                <a:stretch>
                  <a:fillRect/>
                </a:stretch>
              </a:blipFill>
            </p:spPr>
            <p:txBody>
              <a:bodyPr/>
              <a:lstStyle/>
              <a:p>
                <a:r>
                  <a:rPr lang="en-US">
                    <a:noFill/>
                  </a:rPr>
                  <a:t> </a:t>
                </a:r>
              </a:p>
            </p:txBody>
          </p:sp>
        </mc:Fallback>
      </mc:AlternateContent>
      <p:sp>
        <p:nvSpPr>
          <p:cNvPr id="42" name="TextBox 41"/>
          <p:cNvSpPr txBox="1"/>
          <p:nvPr/>
        </p:nvSpPr>
        <p:spPr>
          <a:xfrm>
            <a:off x="8121135" y="2765396"/>
            <a:ext cx="611065" cy="400110"/>
          </a:xfrm>
          <a:prstGeom prst="rect">
            <a:avLst/>
          </a:prstGeom>
          <a:noFill/>
        </p:spPr>
        <p:txBody>
          <a:bodyPr wrap="none" rtlCol="0">
            <a:spAutoFit/>
          </a:bodyPr>
          <a:lstStyle/>
          <a:p>
            <a:r>
              <a:rPr lang="en-US" sz="2000" dirty="0"/>
              <a:t>(</a:t>
            </a:r>
            <a:r>
              <a:rPr lang="en-US" altLang="zh-CN" sz="2000" dirty="0"/>
              <a:t>42</a:t>
            </a:r>
            <a:r>
              <a:rPr lang="en-US" sz="2000" dirty="0"/>
              <a:t>)</a:t>
            </a:r>
          </a:p>
        </p:txBody>
      </p:sp>
      <p:sp>
        <p:nvSpPr>
          <p:cNvPr id="7" name="Rectangle 6"/>
          <p:cNvSpPr/>
          <p:nvPr/>
        </p:nvSpPr>
        <p:spPr>
          <a:xfrm>
            <a:off x="123496" y="4514013"/>
            <a:ext cx="8951328" cy="1631216"/>
          </a:xfrm>
          <a:prstGeom prst="rect">
            <a:avLst/>
          </a:prstGeom>
        </p:spPr>
        <p:txBody>
          <a:bodyPr wrap="square">
            <a:spAutoFit/>
          </a:bodyPr>
          <a:lstStyle/>
          <a:p>
            <a:pPr algn="just"/>
            <a:r>
              <a:rPr lang="en-US" sz="2000" dirty="0">
                <a:solidFill>
                  <a:srgbClr val="000000"/>
                </a:solidFill>
              </a:rPr>
              <a:t>The generalized equations for the step-up and step-down autotransformers have been developed. They are of exactly the same form as was derived for the two-winding transformer and for the line segment in Chapter 6. For the single-phase autotransformer, the generalized constants are single values but will be expanded later to 3 × 3 matrices for three-phase autotransformers.</a:t>
            </a:r>
            <a:endParaRPr lang="en-US" sz="2000" dirty="0">
              <a:solidFill>
                <a:srgbClr val="000000"/>
              </a:solidFill>
              <a:effectLst/>
            </a:endParaRPr>
          </a:p>
        </p:txBody>
      </p:sp>
      <p:sp>
        <p:nvSpPr>
          <p:cNvPr id="1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965454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624984" cy="584775"/>
          </a:xfrm>
          <a:prstGeom prst="rect">
            <a:avLst/>
          </a:prstGeom>
        </p:spPr>
        <p:txBody>
          <a:bodyPr wrap="none">
            <a:spAutoFit/>
          </a:bodyPr>
          <a:lstStyle/>
          <a:p>
            <a:r>
              <a:rPr lang="en-US" sz="3200" dirty="0">
                <a:solidFill>
                  <a:srgbClr val="C8102E"/>
                </a:solidFill>
                <a:latin typeface="+mj-lt"/>
                <a:ea typeface="+mj-ea"/>
                <a:cs typeface="+mj-cs"/>
              </a:rPr>
              <a:t>Autotransformer Ratings</a:t>
            </a:r>
          </a:p>
        </p:txBody>
      </p:sp>
      <p:sp>
        <p:nvSpPr>
          <p:cNvPr id="4" name="Slide Number Placeholder 3"/>
          <p:cNvSpPr>
            <a:spLocks noGrp="1"/>
          </p:cNvSpPr>
          <p:nvPr>
            <p:ph type="sldNum" sz="quarter" idx="12"/>
          </p:nvPr>
        </p:nvSpPr>
        <p:spPr/>
        <p:txBody>
          <a:bodyPr/>
          <a:lstStyle/>
          <a:p>
            <a:fld id="{5B7A2384-8C5D-49F6-8259-B9A64ECD4852}" type="slidenum">
              <a:rPr lang="en-US" smtClean="0"/>
              <a:t>29</a:t>
            </a:fld>
            <a:endParaRPr lang="en-US" dirty="0"/>
          </a:p>
        </p:txBody>
      </p:sp>
      <p:sp>
        <p:nvSpPr>
          <p:cNvPr id="5" name="Rectangle 4"/>
          <p:cNvSpPr/>
          <p:nvPr/>
        </p:nvSpPr>
        <p:spPr>
          <a:xfrm>
            <a:off x="304800" y="1600200"/>
            <a:ext cx="8686800" cy="3477875"/>
          </a:xfrm>
          <a:prstGeom prst="rect">
            <a:avLst/>
          </a:prstGeom>
        </p:spPr>
        <p:txBody>
          <a:bodyPr wrap="square">
            <a:spAutoFit/>
          </a:bodyPr>
          <a:lstStyle/>
          <a:p>
            <a:r>
              <a:rPr lang="en-US" sz="2000" dirty="0">
                <a:solidFill>
                  <a:srgbClr val="000000"/>
                </a:solidFill>
              </a:rPr>
              <a:t>The kVA rating of the autotransformer is the product of the rated input voltage </a:t>
            </a:r>
            <a:r>
              <a:rPr lang="en-US" sz="2000" i="1" dirty="0">
                <a:solidFill>
                  <a:srgbClr val="000000"/>
                </a:solidFill>
              </a:rPr>
              <a:t>V</a:t>
            </a:r>
            <a:r>
              <a:rPr lang="en-US" sz="2000" i="1" baseline="-25000" dirty="0">
                <a:solidFill>
                  <a:srgbClr val="000000"/>
                </a:solidFill>
              </a:rPr>
              <a:t>S</a:t>
            </a:r>
            <a:r>
              <a:rPr lang="en-US" sz="2000" dirty="0">
                <a:solidFill>
                  <a:srgbClr val="000000"/>
                </a:solidFill>
              </a:rPr>
              <a:t> times the rated input current </a:t>
            </a:r>
            <a:r>
              <a:rPr lang="en-US" sz="2000" i="1" dirty="0">
                <a:solidFill>
                  <a:srgbClr val="000000"/>
                </a:solidFill>
              </a:rPr>
              <a:t>I</a:t>
            </a:r>
            <a:r>
              <a:rPr lang="en-US" sz="2000" i="1" baseline="-25000" dirty="0">
                <a:solidFill>
                  <a:srgbClr val="000000"/>
                </a:solidFill>
              </a:rPr>
              <a:t>S</a:t>
            </a:r>
            <a:r>
              <a:rPr lang="en-US" sz="2000" dirty="0">
                <a:solidFill>
                  <a:srgbClr val="000000"/>
                </a:solidFill>
              </a:rPr>
              <a:t> or the rated load voltage </a:t>
            </a:r>
            <a:r>
              <a:rPr lang="en-US" sz="2000" i="1" dirty="0">
                <a:solidFill>
                  <a:srgbClr val="000000"/>
                </a:solidFill>
              </a:rPr>
              <a:t>V</a:t>
            </a:r>
            <a:r>
              <a:rPr lang="en-US" sz="2000" i="1" baseline="-25000" dirty="0">
                <a:solidFill>
                  <a:srgbClr val="000000"/>
                </a:solidFill>
              </a:rPr>
              <a:t>L</a:t>
            </a:r>
            <a:r>
              <a:rPr lang="en-US" sz="2000" dirty="0">
                <a:solidFill>
                  <a:srgbClr val="000000"/>
                </a:solidFill>
              </a:rPr>
              <a:t> times the rated load current </a:t>
            </a:r>
            <a:r>
              <a:rPr lang="en-US" sz="2000" i="1" dirty="0">
                <a:solidFill>
                  <a:srgbClr val="000000"/>
                </a:solidFill>
              </a:rPr>
              <a:t>I</a:t>
            </a:r>
            <a:r>
              <a:rPr lang="en-US" sz="2000" i="1" baseline="-25000" dirty="0">
                <a:solidFill>
                  <a:srgbClr val="000000"/>
                </a:solidFill>
              </a:rPr>
              <a:t>L</a:t>
            </a:r>
            <a:r>
              <a:rPr lang="en-US" sz="2000" dirty="0">
                <a:solidFill>
                  <a:srgbClr val="000000"/>
                </a:solidFill>
              </a:rPr>
              <a:t>. Define the rated kVA and rated voltages of the two-winding transformer and autotransformer as follows:</a:t>
            </a:r>
          </a:p>
          <a:p>
            <a:endParaRPr lang="en-US" sz="2000" dirty="0">
              <a:solidFill>
                <a:srgbClr val="000000"/>
              </a:solidFill>
            </a:endParaRPr>
          </a:p>
          <a:p>
            <a:pPr marL="285750" indent="-285750">
              <a:buFont typeface="Courier New" panose="02070309020205020404" pitchFamily="49" charset="0"/>
              <a:buChar char="o"/>
            </a:pPr>
            <a:r>
              <a:rPr lang="en-US" sz="2000" i="1" dirty="0" err="1">
                <a:solidFill>
                  <a:srgbClr val="000000"/>
                </a:solidFill>
              </a:rPr>
              <a:t>kVA</a:t>
            </a:r>
            <a:r>
              <a:rPr lang="en-US" sz="2000" i="1" baseline="-25000" dirty="0" err="1">
                <a:solidFill>
                  <a:srgbClr val="000000"/>
                </a:solidFill>
              </a:rPr>
              <a:t>xfm</a:t>
            </a:r>
            <a:r>
              <a:rPr lang="en-US" sz="2000" dirty="0">
                <a:solidFill>
                  <a:srgbClr val="000000"/>
                </a:solidFill>
              </a:rPr>
              <a:t> represents the kVA rating of the two-winding transformer.</a:t>
            </a:r>
          </a:p>
          <a:p>
            <a:pPr marL="285750" indent="-285750">
              <a:buFont typeface="Courier New" panose="02070309020205020404" pitchFamily="49" charset="0"/>
              <a:buChar char="o"/>
            </a:pPr>
            <a:r>
              <a:rPr lang="en-US" sz="2000" i="1" dirty="0" err="1">
                <a:solidFill>
                  <a:srgbClr val="000000"/>
                </a:solidFill>
              </a:rPr>
              <a:t>kVA</a:t>
            </a:r>
            <a:r>
              <a:rPr lang="en-US" sz="2000" i="1" baseline="-25000" dirty="0" err="1">
                <a:solidFill>
                  <a:srgbClr val="000000"/>
                </a:solidFill>
              </a:rPr>
              <a:t>auto</a:t>
            </a:r>
            <a:r>
              <a:rPr lang="en-US" sz="2000" dirty="0">
                <a:solidFill>
                  <a:srgbClr val="000000"/>
                </a:solidFill>
              </a:rPr>
              <a:t> represents the kVA rating of the autotransformer.</a:t>
            </a:r>
          </a:p>
          <a:p>
            <a:pPr marL="285750" indent="-285750">
              <a:buFont typeface="Courier New" panose="02070309020205020404" pitchFamily="49" charset="0"/>
              <a:buChar char="o"/>
            </a:pPr>
            <a:r>
              <a:rPr lang="en-US" sz="2000" i="1" dirty="0">
                <a:solidFill>
                  <a:srgbClr val="000000"/>
                </a:solidFill>
              </a:rPr>
              <a:t>V</a:t>
            </a:r>
            <a:r>
              <a:rPr lang="en-US" sz="2000" i="1" baseline="-25000" dirty="0">
                <a:solidFill>
                  <a:srgbClr val="000000"/>
                </a:solidFill>
              </a:rPr>
              <a:t>rated</a:t>
            </a:r>
            <a:r>
              <a:rPr lang="en-US" sz="2000" baseline="-25000" dirty="0">
                <a:solidFill>
                  <a:srgbClr val="000000"/>
                </a:solidFill>
              </a:rPr>
              <a:t>_1</a:t>
            </a:r>
            <a:r>
              <a:rPr lang="en-US" sz="2000" dirty="0">
                <a:solidFill>
                  <a:srgbClr val="000000"/>
                </a:solidFill>
              </a:rPr>
              <a:t> = </a:t>
            </a:r>
            <a:r>
              <a:rPr lang="en-US" sz="2000" i="1" dirty="0">
                <a:solidFill>
                  <a:srgbClr val="000000"/>
                </a:solidFill>
              </a:rPr>
              <a:t>E</a:t>
            </a:r>
            <a:r>
              <a:rPr lang="en-US" sz="2000" baseline="-25000" dirty="0">
                <a:solidFill>
                  <a:srgbClr val="000000"/>
                </a:solidFill>
              </a:rPr>
              <a:t>1</a:t>
            </a:r>
            <a:r>
              <a:rPr lang="en-US" sz="2000" dirty="0">
                <a:solidFill>
                  <a:srgbClr val="000000"/>
                </a:solidFill>
              </a:rPr>
              <a:t> represents rated source voltage of the two-winding transformer.</a:t>
            </a:r>
          </a:p>
          <a:p>
            <a:pPr marL="285750" indent="-285750">
              <a:buFont typeface="Courier New" panose="02070309020205020404" pitchFamily="49" charset="0"/>
              <a:buChar char="o"/>
            </a:pPr>
            <a:r>
              <a:rPr lang="en-US" sz="2000" i="1" dirty="0">
                <a:solidFill>
                  <a:srgbClr val="000000"/>
                </a:solidFill>
              </a:rPr>
              <a:t>V</a:t>
            </a:r>
            <a:r>
              <a:rPr lang="en-US" sz="2000" i="1" baseline="-25000" dirty="0">
                <a:solidFill>
                  <a:srgbClr val="000000"/>
                </a:solidFill>
              </a:rPr>
              <a:t>rated</a:t>
            </a:r>
            <a:r>
              <a:rPr lang="en-US" sz="2000" baseline="-25000" dirty="0">
                <a:solidFill>
                  <a:srgbClr val="000000"/>
                </a:solidFill>
              </a:rPr>
              <a:t>_2</a:t>
            </a:r>
            <a:r>
              <a:rPr lang="en-US" sz="2000" dirty="0">
                <a:solidFill>
                  <a:srgbClr val="000000"/>
                </a:solidFill>
              </a:rPr>
              <a:t> = </a:t>
            </a:r>
            <a:r>
              <a:rPr lang="en-US" sz="2000" i="1" dirty="0">
                <a:solidFill>
                  <a:srgbClr val="000000"/>
                </a:solidFill>
              </a:rPr>
              <a:t>E</a:t>
            </a:r>
            <a:r>
              <a:rPr lang="en-US" sz="2000" baseline="-25000" dirty="0">
                <a:solidFill>
                  <a:srgbClr val="000000"/>
                </a:solidFill>
              </a:rPr>
              <a:t>2</a:t>
            </a:r>
            <a:r>
              <a:rPr lang="en-US" sz="2000" dirty="0">
                <a:solidFill>
                  <a:srgbClr val="000000"/>
                </a:solidFill>
              </a:rPr>
              <a:t> represents rated load voltage of the two-winding transformer.</a:t>
            </a:r>
          </a:p>
          <a:p>
            <a:pPr marL="285750" indent="-285750">
              <a:buFont typeface="Courier New" panose="02070309020205020404" pitchFamily="49" charset="0"/>
              <a:buChar char="o"/>
            </a:pPr>
            <a:r>
              <a:rPr lang="en-US" sz="2000" i="1" dirty="0" err="1">
                <a:solidFill>
                  <a:srgbClr val="000000"/>
                </a:solidFill>
              </a:rPr>
              <a:t>V</a:t>
            </a:r>
            <a:r>
              <a:rPr lang="en-US" sz="2000" i="1" baseline="-25000" dirty="0" err="1">
                <a:solidFill>
                  <a:srgbClr val="000000"/>
                </a:solidFill>
              </a:rPr>
              <a:t>auto_S</a:t>
            </a:r>
            <a:r>
              <a:rPr lang="en-US" sz="2000" dirty="0">
                <a:solidFill>
                  <a:srgbClr val="000000"/>
                </a:solidFill>
              </a:rPr>
              <a:t> represents rated source voltage of the autotransformer.</a:t>
            </a:r>
          </a:p>
          <a:p>
            <a:pPr marL="285750" indent="-285750">
              <a:buFont typeface="Courier New" panose="02070309020205020404" pitchFamily="49" charset="0"/>
              <a:buChar char="o"/>
            </a:pPr>
            <a:r>
              <a:rPr lang="en-US" sz="2000" i="1" dirty="0" err="1">
                <a:solidFill>
                  <a:srgbClr val="000000"/>
                </a:solidFill>
              </a:rPr>
              <a:t>V</a:t>
            </a:r>
            <a:r>
              <a:rPr lang="en-US" sz="2000" i="1" baseline="-25000" dirty="0" err="1">
                <a:solidFill>
                  <a:srgbClr val="000000"/>
                </a:solidFill>
              </a:rPr>
              <a:t>auto_L</a:t>
            </a:r>
            <a:r>
              <a:rPr lang="en-US" sz="2000" dirty="0">
                <a:solidFill>
                  <a:srgbClr val="000000"/>
                </a:solidFill>
              </a:rPr>
              <a:t> represents rated load voltage of the autotransformer.</a:t>
            </a:r>
          </a:p>
        </p:txBody>
      </p:sp>
      <p:sp>
        <p:nvSpPr>
          <p:cNvPr id="6"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622171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3624518" cy="584775"/>
          </a:xfrm>
          <a:prstGeom prst="rect">
            <a:avLst/>
          </a:prstGeom>
        </p:spPr>
        <p:txBody>
          <a:bodyPr wrap="none">
            <a:spAutoFit/>
          </a:bodyPr>
          <a:lstStyle/>
          <a:p>
            <a:r>
              <a:rPr lang="en-US" sz="3200" dirty="0">
                <a:solidFill>
                  <a:srgbClr val="C8102E"/>
                </a:solidFill>
                <a:latin typeface="+mj-lt"/>
                <a:ea typeface="+mj-ea"/>
                <a:cs typeface="+mj-cs"/>
              </a:rPr>
              <a:t>Voltage Regulation</a:t>
            </a:r>
          </a:p>
        </p:txBody>
      </p:sp>
      <p:sp>
        <p:nvSpPr>
          <p:cNvPr id="2" name="Rectangle 1"/>
          <p:cNvSpPr/>
          <p:nvPr/>
        </p:nvSpPr>
        <p:spPr>
          <a:xfrm>
            <a:off x="457200" y="1066800"/>
            <a:ext cx="8229600" cy="4939814"/>
          </a:xfrm>
          <a:prstGeom prst="rect">
            <a:avLst/>
          </a:prstGeom>
        </p:spPr>
        <p:txBody>
          <a:bodyPr wrap="square">
            <a:spAutoFit/>
          </a:bodyPr>
          <a:lstStyle/>
          <a:p>
            <a:pPr marL="342900" indent="-342900" algn="just">
              <a:buFont typeface="Arial" panose="020B0604020202020204" pitchFamily="34" charset="0"/>
              <a:buChar char="•"/>
            </a:pPr>
            <a:r>
              <a:rPr lang="en-US" sz="2100" dirty="0"/>
              <a:t>The regulation of voltages is an important function on a distribution feeder. </a:t>
            </a:r>
          </a:p>
          <a:p>
            <a:pPr marL="342900" indent="-342900" algn="just">
              <a:buFont typeface="Arial" panose="020B0604020202020204" pitchFamily="34" charset="0"/>
              <a:buChar char="•"/>
            </a:pPr>
            <a:r>
              <a:rPr lang="en-US" sz="2100" dirty="0"/>
              <a:t>As the loads on the feeders vary, there must be some means of regulating the voltage so that every customer's voltage remains within an acceptable level. </a:t>
            </a:r>
          </a:p>
          <a:p>
            <a:pPr marL="342900" indent="-342900" algn="just">
              <a:buFont typeface="Arial" panose="020B0604020202020204" pitchFamily="34" charset="0"/>
              <a:buChar char="•"/>
            </a:pPr>
            <a:r>
              <a:rPr lang="en-US" sz="2100" dirty="0"/>
              <a:t>Common methods of regulating the voltage are the application of step-type voltage regulators, load tap changing (LTC) transformers, and shunt capacitors.</a:t>
            </a:r>
          </a:p>
          <a:p>
            <a:pPr marL="342900" indent="-342900" algn="just">
              <a:buFont typeface="Arial" panose="020B0604020202020204" pitchFamily="34" charset="0"/>
              <a:buChar char="•"/>
            </a:pPr>
            <a:r>
              <a:rPr lang="en-US" sz="2100" dirty="0"/>
              <a:t>A step-voltage regulator is basically an autotransformer with a LTC mechanism on the “series” winding. The voltage change is obtained by changing the number of turns (tap changes) of the series winding of the autotransformer.</a:t>
            </a:r>
          </a:p>
          <a:p>
            <a:pPr marL="342900" indent="-342900" algn="just">
              <a:buFont typeface="Arial" panose="020B0604020202020204" pitchFamily="34" charset="0"/>
              <a:buChar char="•"/>
            </a:pPr>
            <a:r>
              <a:rPr lang="en-US" sz="2100" dirty="0"/>
              <a:t>An autotransformer can be visualized as a two-winding transformer with a solid connection between a terminal on the primary side of the transformer and a terminal on the secondary.</a:t>
            </a:r>
          </a:p>
        </p:txBody>
      </p:sp>
      <p:sp>
        <p:nvSpPr>
          <p:cNvPr id="4" name="Slide Number Placeholder 3"/>
          <p:cNvSpPr>
            <a:spLocks noGrp="1"/>
          </p:cNvSpPr>
          <p:nvPr>
            <p:ph type="sldNum" sz="quarter" idx="12"/>
          </p:nvPr>
        </p:nvSpPr>
        <p:spPr/>
        <p:txBody>
          <a:bodyPr/>
          <a:lstStyle/>
          <a:p>
            <a:fld id="{5B7A2384-8C5D-49F6-8259-B9A64ECD4852}" type="slidenum">
              <a:rPr lang="en-US" smtClean="0"/>
              <a:t>3</a:t>
            </a:fld>
            <a:endParaRPr lang="en-US" dirty="0"/>
          </a:p>
        </p:txBody>
      </p:sp>
      <p:sp>
        <p:nvSpPr>
          <p:cNvPr id="5"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832756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624984" cy="584775"/>
          </a:xfrm>
          <a:prstGeom prst="rect">
            <a:avLst/>
          </a:prstGeom>
        </p:spPr>
        <p:txBody>
          <a:bodyPr wrap="none">
            <a:spAutoFit/>
          </a:bodyPr>
          <a:lstStyle/>
          <a:p>
            <a:r>
              <a:rPr lang="en-US" sz="3200" dirty="0">
                <a:solidFill>
                  <a:srgbClr val="C8102E"/>
                </a:solidFill>
                <a:latin typeface="+mj-lt"/>
                <a:ea typeface="+mj-ea"/>
                <a:cs typeface="+mj-cs"/>
              </a:rPr>
              <a:t>Autotransformer Ratings</a:t>
            </a:r>
          </a:p>
        </p:txBody>
      </p:sp>
      <p:sp>
        <p:nvSpPr>
          <p:cNvPr id="4" name="Slide Number Placeholder 3"/>
          <p:cNvSpPr>
            <a:spLocks noGrp="1"/>
          </p:cNvSpPr>
          <p:nvPr>
            <p:ph type="sldNum" sz="quarter" idx="12"/>
          </p:nvPr>
        </p:nvSpPr>
        <p:spPr/>
        <p:txBody>
          <a:bodyPr/>
          <a:lstStyle/>
          <a:p>
            <a:fld id="{5B7A2384-8C5D-49F6-8259-B9A64ECD4852}" type="slidenum">
              <a:rPr lang="en-US" smtClean="0"/>
              <a:t>30</a:t>
            </a:fld>
            <a:endParaRPr lang="en-US" dirty="0"/>
          </a:p>
        </p:txBody>
      </p:sp>
      <p:sp>
        <p:nvSpPr>
          <p:cNvPr id="2" name="Rectangle 1"/>
          <p:cNvSpPr/>
          <p:nvPr/>
        </p:nvSpPr>
        <p:spPr>
          <a:xfrm>
            <a:off x="139262" y="762000"/>
            <a:ext cx="8991600" cy="707886"/>
          </a:xfrm>
          <a:prstGeom prst="rect">
            <a:avLst/>
          </a:prstGeom>
        </p:spPr>
        <p:txBody>
          <a:bodyPr wrap="square">
            <a:spAutoFit/>
          </a:bodyPr>
          <a:lstStyle/>
          <a:p>
            <a:r>
              <a:rPr lang="en-US" sz="2000" dirty="0">
                <a:solidFill>
                  <a:srgbClr val="000000"/>
                </a:solidFill>
              </a:rPr>
              <a:t>For the following derivation, neglect the voltage drop through the series winding impedance: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6" name="TextBox 5"/>
              <p:cNvSpPr txBox="1"/>
              <p:nvPr/>
            </p:nvSpPr>
            <p:spPr>
              <a:xfrm>
                <a:off x="3124200" y="1477769"/>
                <a:ext cx="3668377" cy="317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𝑎𝑢𝑡𝑜</m:t>
                          </m:r>
                          <m:r>
                            <a:rPr lang="en-US" sz="2000" b="0" i="1" smtClean="0">
                              <a:latin typeface="Cambria Math" panose="02040503050406030204" pitchFamily="18" charset="0"/>
                            </a:rPr>
                            <m:t>_</m:t>
                          </m:r>
                          <m:r>
                            <a:rPr lang="en-US" sz="2000" b="0" i="1" smtClean="0">
                              <a:latin typeface="Cambria Math" panose="02040503050406030204" pitchFamily="18" charset="0"/>
                            </a:rPr>
                            <m:t>𝐿</m:t>
                          </m:r>
                        </m:sub>
                      </m:sSub>
                      <m:r>
                        <a:rPr lang="en-US" sz="200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2</m:t>
                          </m:r>
                        </m:sub>
                      </m:sSub>
                      <m:r>
                        <a:rPr lang="en-US" sz="2000" b="0" i="0"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𝑡</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𝐸</m:t>
                          </m:r>
                        </m:e>
                        <m:sub>
                          <m:r>
                            <a:rPr lang="en-US" altLang="zh-CN" sz="2000" b="0" i="1" smtClean="0">
                              <a:latin typeface="Cambria Math" panose="02040503050406030204" pitchFamily="18" charset="0"/>
                            </a:rPr>
                            <m:t>1</m:t>
                          </m:r>
                        </m:sub>
                      </m:sSub>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3124200" y="1477769"/>
                <a:ext cx="3668377" cy="317972"/>
              </a:xfrm>
              <a:prstGeom prst="rect">
                <a:avLst/>
              </a:prstGeom>
              <a:blipFill>
                <a:blip r:embed="rId2"/>
                <a:stretch>
                  <a:fillRect l="-1165" b="-16981"/>
                </a:stretch>
              </a:blipFill>
            </p:spPr>
            <p:txBody>
              <a:bodyPr/>
              <a:lstStyle/>
              <a:p>
                <a:r>
                  <a:rPr lang="en-US">
                    <a:noFill/>
                  </a:rPr>
                  <a:t> </a:t>
                </a:r>
              </a:p>
            </p:txBody>
          </p:sp>
        </mc:Fallback>
      </mc:AlternateContent>
      <p:sp>
        <p:nvSpPr>
          <p:cNvPr id="7" name="TextBox 6"/>
          <p:cNvSpPr txBox="1"/>
          <p:nvPr/>
        </p:nvSpPr>
        <p:spPr>
          <a:xfrm>
            <a:off x="7772263" y="1459376"/>
            <a:ext cx="611065" cy="400110"/>
          </a:xfrm>
          <a:prstGeom prst="rect">
            <a:avLst/>
          </a:prstGeom>
          <a:noFill/>
        </p:spPr>
        <p:txBody>
          <a:bodyPr wrap="none" rtlCol="0">
            <a:spAutoFit/>
          </a:bodyPr>
          <a:lstStyle/>
          <a:p>
            <a:r>
              <a:rPr lang="en-US" sz="2000" dirty="0"/>
              <a:t>(</a:t>
            </a:r>
            <a:r>
              <a:rPr lang="en-US" altLang="zh-CN" sz="2000" dirty="0"/>
              <a:t>45</a:t>
            </a:r>
            <a:r>
              <a:rPr lang="en-US" sz="2000" dirty="0"/>
              <a:t>)</a:t>
            </a:r>
          </a:p>
        </p:txBody>
      </p:sp>
      <p:sp>
        <p:nvSpPr>
          <p:cNvPr id="8" name="Rectangle 7"/>
          <p:cNvSpPr/>
          <p:nvPr/>
        </p:nvSpPr>
        <p:spPr>
          <a:xfrm>
            <a:off x="139262" y="1967207"/>
            <a:ext cx="9083396" cy="400110"/>
          </a:xfrm>
          <a:prstGeom prst="rect">
            <a:avLst/>
          </a:prstGeom>
        </p:spPr>
        <p:txBody>
          <a:bodyPr wrap="square">
            <a:spAutoFit/>
          </a:bodyPr>
          <a:lstStyle/>
          <a:p>
            <a:r>
              <a:rPr lang="en-US" sz="2000" dirty="0">
                <a:solidFill>
                  <a:srgbClr val="000000"/>
                </a:solidFill>
              </a:rPr>
              <a:t>The rated output kVA is then</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9" name="TextBox 8"/>
              <p:cNvSpPr txBox="1"/>
              <p:nvPr/>
            </p:nvSpPr>
            <p:spPr>
              <a:xfrm>
                <a:off x="2705079" y="2505816"/>
                <a:ext cx="4522007" cy="317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𝑘𝑉𝐴</m:t>
                          </m:r>
                        </m:e>
                        <m:sub>
                          <m:r>
                            <a:rPr lang="en-US" sz="2000" b="0" i="1" smtClean="0">
                              <a:latin typeface="Cambria Math" panose="02040503050406030204" pitchFamily="18" charset="0"/>
                            </a:rPr>
                            <m:t>𝑎𝑢𝑡𝑜</m:t>
                          </m:r>
                        </m:sub>
                      </m:sSub>
                      <m:r>
                        <a:rPr lang="en-US" sz="200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𝑎𝑢𝑡𝑜</m:t>
                          </m:r>
                          <m:r>
                            <a:rPr lang="en-US" sz="2000" i="1">
                              <a:latin typeface="Cambria Math" panose="02040503050406030204" pitchFamily="18" charset="0"/>
                            </a:rPr>
                            <m:t>_</m:t>
                          </m:r>
                          <m:r>
                            <a:rPr lang="en-US" sz="2000" i="1">
                              <a:latin typeface="Cambria Math" panose="02040503050406030204" pitchFamily="18" charset="0"/>
                            </a:rPr>
                            <m:t>𝐿</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r>
                        <a:rPr lang="en-US" sz="2000" b="0" i="0"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𝑡</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𝐸</m:t>
                          </m:r>
                        </m:e>
                        <m:sub>
                          <m:r>
                            <a:rPr lang="en-US" altLang="zh-CN" sz="2000" b="0" i="1" smtClean="0">
                              <a:latin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2</m:t>
                          </m:r>
                        </m:sub>
                      </m:sSub>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2705079" y="2505816"/>
                <a:ext cx="4522007" cy="317972"/>
              </a:xfrm>
              <a:prstGeom prst="rect">
                <a:avLst/>
              </a:prstGeom>
              <a:blipFill>
                <a:blip r:embed="rId3"/>
                <a:stretch>
                  <a:fillRect l="-809" b="-19231"/>
                </a:stretch>
              </a:blipFill>
            </p:spPr>
            <p:txBody>
              <a:bodyPr/>
              <a:lstStyle/>
              <a:p>
                <a:r>
                  <a:rPr lang="en-US">
                    <a:noFill/>
                  </a:rPr>
                  <a:t> </a:t>
                </a:r>
              </a:p>
            </p:txBody>
          </p:sp>
        </mc:Fallback>
      </mc:AlternateContent>
      <p:sp>
        <p:nvSpPr>
          <p:cNvPr id="10" name="TextBox 9"/>
          <p:cNvSpPr txBox="1"/>
          <p:nvPr/>
        </p:nvSpPr>
        <p:spPr>
          <a:xfrm>
            <a:off x="7769635" y="2461978"/>
            <a:ext cx="611065" cy="400110"/>
          </a:xfrm>
          <a:prstGeom prst="rect">
            <a:avLst/>
          </a:prstGeom>
          <a:noFill/>
        </p:spPr>
        <p:txBody>
          <a:bodyPr wrap="none" rtlCol="0">
            <a:spAutoFit/>
          </a:bodyPr>
          <a:lstStyle/>
          <a:p>
            <a:r>
              <a:rPr lang="en-US" sz="2000" dirty="0"/>
              <a:t>(</a:t>
            </a:r>
            <a:r>
              <a:rPr lang="en-US" altLang="zh-CN" sz="2000" dirty="0"/>
              <a:t>46</a:t>
            </a:r>
            <a:r>
              <a:rPr lang="en-US" sz="2000" dirty="0"/>
              <a:t>)</a:t>
            </a:r>
          </a:p>
        </p:txBody>
      </p:sp>
      <p:sp>
        <p:nvSpPr>
          <p:cNvPr id="11" name="Rectangle 10"/>
          <p:cNvSpPr/>
          <p:nvPr/>
        </p:nvSpPr>
        <p:spPr>
          <a:xfrm>
            <a:off x="139262" y="2895271"/>
            <a:ext cx="9083396" cy="400110"/>
          </a:xfrm>
          <a:prstGeom prst="rect">
            <a:avLst/>
          </a:prstGeom>
        </p:spPr>
        <p:txBody>
          <a:bodyPr wrap="square">
            <a:spAutoFit/>
          </a:bodyPr>
          <a:lstStyle/>
          <a:p>
            <a:r>
              <a:rPr lang="en-US" sz="2000" dirty="0">
                <a:solidFill>
                  <a:srgbClr val="000000"/>
                </a:solidFill>
              </a:rPr>
              <a:t>but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2" name="TextBox 11"/>
              <p:cNvSpPr txBox="1"/>
              <p:nvPr/>
            </p:nvSpPr>
            <p:spPr>
              <a:xfrm>
                <a:off x="4292648" y="2982483"/>
                <a:ext cx="846257"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2</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b="0" i="1" smtClean="0">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𝑛</m:t>
                              </m:r>
                            </m:e>
                            <m:sub>
                              <m:r>
                                <a:rPr lang="en-US" altLang="zh-CN" sz="2000" b="0" i="1" smtClean="0">
                                  <a:latin typeface="Cambria Math" panose="02040503050406030204" pitchFamily="18" charset="0"/>
                                </a:rPr>
                                <m:t>𝑡</m:t>
                              </m:r>
                            </m:sub>
                          </m:sSub>
                        </m:den>
                      </m:f>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292648" y="2982483"/>
                <a:ext cx="846257" cy="628185"/>
              </a:xfrm>
              <a:prstGeom prst="rect">
                <a:avLst/>
              </a:prstGeom>
              <a:blipFill>
                <a:blip r:embed="rId4"/>
                <a:stretch>
                  <a:fillRect/>
                </a:stretch>
              </a:blipFill>
            </p:spPr>
            <p:txBody>
              <a:bodyPr/>
              <a:lstStyle/>
              <a:p>
                <a:r>
                  <a:rPr lang="en-US">
                    <a:noFill/>
                  </a:rPr>
                  <a:t> </a:t>
                </a:r>
              </a:p>
            </p:txBody>
          </p:sp>
        </mc:Fallback>
      </mc:AlternateContent>
      <p:sp>
        <p:nvSpPr>
          <p:cNvPr id="14" name="Rectangle 13"/>
          <p:cNvSpPr/>
          <p:nvPr/>
        </p:nvSpPr>
        <p:spPr>
          <a:xfrm>
            <a:off x="152400" y="3546355"/>
            <a:ext cx="9083396" cy="400110"/>
          </a:xfrm>
          <a:prstGeom prst="rect">
            <a:avLst/>
          </a:prstGeom>
        </p:spPr>
        <p:txBody>
          <a:bodyPr wrap="square">
            <a:spAutoFit/>
          </a:bodyPr>
          <a:lstStyle/>
          <a:p>
            <a:r>
              <a:rPr lang="en-US" sz="2000" dirty="0">
                <a:solidFill>
                  <a:srgbClr val="000000"/>
                </a:solidFill>
              </a:rPr>
              <a:t>Therefore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5" name="TextBox 14"/>
              <p:cNvSpPr txBox="1"/>
              <p:nvPr/>
            </p:nvSpPr>
            <p:spPr>
              <a:xfrm>
                <a:off x="3352800" y="3837900"/>
                <a:ext cx="3043910" cy="6492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𝑘𝑉𝐴</m:t>
                          </m:r>
                        </m:e>
                        <m:sub>
                          <m:r>
                            <a:rPr lang="en-US" sz="2000" b="0" i="1" smtClean="0">
                              <a:latin typeface="Cambria Math" panose="02040503050406030204" pitchFamily="18" charset="0"/>
                            </a:rPr>
                            <m:t>𝑎𝑢𝑡𝑜</m:t>
                          </m:r>
                        </m:sub>
                      </m:sSub>
                      <m:r>
                        <a:rPr lang="en-US" sz="2000" i="1" smtClean="0">
                          <a:latin typeface="Cambria Math" panose="02040503050406030204" pitchFamily="18" charset="0"/>
                        </a:rPr>
                        <m:t>=</m:t>
                      </m:r>
                      <m:f>
                        <m:fPr>
                          <m:ctrlPr>
                            <a:rPr lang="en-US" sz="2000" i="1">
                              <a:latin typeface="Cambria Math" panose="02040503050406030204" pitchFamily="18" charset="0"/>
                            </a:rPr>
                          </m:ctrlPr>
                        </m:fPr>
                        <m:num>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𝑡</m:t>
                                  </m:r>
                                </m:sub>
                              </m:sSub>
                            </m:e>
                          </m:d>
                        </m:num>
                        <m:den>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altLang="zh-CN" sz="2000" i="1">
                                  <a:latin typeface="Cambria Math" panose="02040503050406030204" pitchFamily="18" charset="0"/>
                                </a:rPr>
                                <m:t>𝑡</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𝐸</m:t>
                          </m:r>
                        </m:e>
                        <m:sub>
                          <m:r>
                            <a:rPr lang="en-US" altLang="zh-CN" sz="2000" b="0" i="1" smtClean="0">
                              <a:latin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1</m:t>
                          </m:r>
                        </m:sub>
                      </m:sSub>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352800" y="3837900"/>
                <a:ext cx="3043910" cy="649280"/>
              </a:xfrm>
              <a:prstGeom prst="rect">
                <a:avLst/>
              </a:prstGeom>
              <a:blipFill>
                <a:blip r:embed="rId5"/>
                <a:stretch>
                  <a:fillRect/>
                </a:stretch>
              </a:blipFill>
            </p:spPr>
            <p:txBody>
              <a:bodyPr/>
              <a:lstStyle/>
              <a:p>
                <a:r>
                  <a:rPr lang="en-US">
                    <a:noFill/>
                  </a:rPr>
                  <a:t> </a:t>
                </a:r>
              </a:p>
            </p:txBody>
          </p:sp>
        </mc:Fallback>
      </mc:AlternateContent>
      <p:sp>
        <p:nvSpPr>
          <p:cNvPr id="16" name="TextBox 15"/>
          <p:cNvSpPr txBox="1"/>
          <p:nvPr/>
        </p:nvSpPr>
        <p:spPr>
          <a:xfrm>
            <a:off x="7769635" y="3902627"/>
            <a:ext cx="611065" cy="400110"/>
          </a:xfrm>
          <a:prstGeom prst="rect">
            <a:avLst/>
          </a:prstGeom>
          <a:noFill/>
        </p:spPr>
        <p:txBody>
          <a:bodyPr wrap="none" rtlCol="0">
            <a:spAutoFit/>
          </a:bodyPr>
          <a:lstStyle/>
          <a:p>
            <a:r>
              <a:rPr lang="en-US" sz="2000" dirty="0"/>
              <a:t>(</a:t>
            </a:r>
            <a:r>
              <a:rPr lang="en-US" altLang="zh-CN" sz="2000" dirty="0"/>
              <a:t>47</a:t>
            </a:r>
            <a:r>
              <a:rPr lang="en-US" sz="2000" dirty="0"/>
              <a:t>)</a:t>
            </a:r>
          </a:p>
        </p:txBody>
      </p:sp>
      <p:sp>
        <p:nvSpPr>
          <p:cNvPr id="17" name="Rectangle 16"/>
          <p:cNvSpPr/>
          <p:nvPr/>
        </p:nvSpPr>
        <p:spPr>
          <a:xfrm>
            <a:off x="173421" y="4503904"/>
            <a:ext cx="9083396" cy="400110"/>
          </a:xfrm>
          <a:prstGeom prst="rect">
            <a:avLst/>
          </a:prstGeom>
        </p:spPr>
        <p:txBody>
          <a:bodyPr wrap="square">
            <a:spAutoFit/>
          </a:bodyPr>
          <a:lstStyle/>
          <a:p>
            <a:r>
              <a:rPr lang="en-US" sz="2000" dirty="0">
                <a:solidFill>
                  <a:srgbClr val="000000"/>
                </a:solidFill>
              </a:rPr>
              <a:t>but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8" name="TextBox 17"/>
              <p:cNvSpPr txBox="1"/>
              <p:nvPr/>
            </p:nvSpPr>
            <p:spPr>
              <a:xfrm>
                <a:off x="4326807" y="4591116"/>
                <a:ext cx="1916422" cy="332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𝐸</m:t>
                          </m:r>
                        </m:e>
                        <m:sub>
                          <m:r>
                            <a:rPr lang="en-US" altLang="zh-CN" sz="2000" i="1">
                              <a:latin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𝑘𝑉𝐴</m:t>
                          </m:r>
                        </m:e>
                        <m:sub>
                          <m:r>
                            <a:rPr lang="en-US" altLang="zh-CN" sz="2000" b="0" i="1" smtClean="0">
                              <a:latin typeface="Cambria Math" panose="02040503050406030204" pitchFamily="18" charset="0"/>
                            </a:rPr>
                            <m:t>𝑥𝑓𝑚</m:t>
                          </m:r>
                        </m:sub>
                      </m:sSub>
                    </m:oMath>
                  </m:oMathPara>
                </a14:m>
                <a:endParaRPr lang="en-US"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326807" y="4591116"/>
                <a:ext cx="1916422" cy="332399"/>
              </a:xfrm>
              <a:prstGeom prst="rect">
                <a:avLst/>
              </a:prstGeom>
              <a:blipFill>
                <a:blip r:embed="rId6"/>
                <a:stretch>
                  <a:fillRect l="-2548" r="-1911" b="-25455"/>
                </a:stretch>
              </a:blipFill>
            </p:spPr>
            <p:txBody>
              <a:bodyPr/>
              <a:lstStyle/>
              <a:p>
                <a:r>
                  <a:rPr lang="en-US">
                    <a:noFill/>
                  </a:rPr>
                  <a:t> </a:t>
                </a:r>
              </a:p>
            </p:txBody>
          </p:sp>
        </mc:Fallback>
      </mc:AlternateContent>
      <p:sp>
        <p:nvSpPr>
          <p:cNvPr id="19"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608367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624984" cy="584775"/>
          </a:xfrm>
          <a:prstGeom prst="rect">
            <a:avLst/>
          </a:prstGeom>
        </p:spPr>
        <p:txBody>
          <a:bodyPr wrap="none">
            <a:spAutoFit/>
          </a:bodyPr>
          <a:lstStyle/>
          <a:p>
            <a:r>
              <a:rPr lang="en-US" sz="3200" dirty="0">
                <a:solidFill>
                  <a:srgbClr val="C8102E"/>
                </a:solidFill>
                <a:latin typeface="+mj-lt"/>
                <a:ea typeface="+mj-ea"/>
                <a:cs typeface="+mj-cs"/>
              </a:rPr>
              <a:t>Autotransformer Ratings</a:t>
            </a:r>
          </a:p>
        </p:txBody>
      </p:sp>
      <p:sp>
        <p:nvSpPr>
          <p:cNvPr id="4" name="Slide Number Placeholder 3"/>
          <p:cNvSpPr>
            <a:spLocks noGrp="1"/>
          </p:cNvSpPr>
          <p:nvPr>
            <p:ph type="sldNum" sz="quarter" idx="12"/>
          </p:nvPr>
        </p:nvSpPr>
        <p:spPr/>
        <p:txBody>
          <a:bodyPr/>
          <a:lstStyle/>
          <a:p>
            <a:fld id="{5B7A2384-8C5D-49F6-8259-B9A64ECD4852}" type="slidenum">
              <a:rPr lang="en-US" smtClean="0"/>
              <a:t>31</a:t>
            </a:fld>
            <a:endParaRPr lang="en-US" dirty="0"/>
          </a:p>
        </p:txBody>
      </p:sp>
      <p:sp>
        <p:nvSpPr>
          <p:cNvPr id="19" name="Rectangle 18"/>
          <p:cNvSpPr/>
          <p:nvPr/>
        </p:nvSpPr>
        <p:spPr>
          <a:xfrm>
            <a:off x="173421" y="762000"/>
            <a:ext cx="9083396" cy="400110"/>
          </a:xfrm>
          <a:prstGeom prst="rect">
            <a:avLst/>
          </a:prstGeom>
        </p:spPr>
        <p:txBody>
          <a:bodyPr wrap="square">
            <a:spAutoFit/>
          </a:bodyPr>
          <a:lstStyle/>
          <a:p>
            <a:r>
              <a:rPr lang="en-US" sz="2000" dirty="0">
                <a:solidFill>
                  <a:srgbClr val="000000"/>
                </a:solidFill>
              </a:rPr>
              <a:t>Therefore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0" name="TextBox 19"/>
              <p:cNvSpPr txBox="1"/>
              <p:nvPr/>
            </p:nvSpPr>
            <p:spPr>
              <a:xfrm>
                <a:off x="3373821" y="1053545"/>
                <a:ext cx="3275769" cy="6492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𝑘𝑉𝐴</m:t>
                          </m:r>
                        </m:e>
                        <m:sub>
                          <m:r>
                            <a:rPr lang="en-US" sz="2000" b="0" i="1" smtClean="0">
                              <a:latin typeface="Cambria Math" panose="02040503050406030204" pitchFamily="18" charset="0"/>
                            </a:rPr>
                            <m:t>𝑎𝑢𝑡𝑜</m:t>
                          </m:r>
                        </m:sub>
                      </m:sSub>
                      <m:r>
                        <a:rPr lang="en-US" sz="2000" i="1" smtClean="0">
                          <a:latin typeface="Cambria Math" panose="02040503050406030204" pitchFamily="18" charset="0"/>
                        </a:rPr>
                        <m:t>=</m:t>
                      </m:r>
                      <m:f>
                        <m:fPr>
                          <m:ctrlPr>
                            <a:rPr lang="en-US" sz="2000" i="1">
                              <a:latin typeface="Cambria Math" panose="02040503050406030204" pitchFamily="18" charset="0"/>
                            </a:rPr>
                          </m:ctrlPr>
                        </m:fPr>
                        <m:num>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𝑡</m:t>
                                  </m:r>
                                </m:sub>
                              </m:sSub>
                            </m:e>
                          </m:d>
                        </m:num>
                        <m:den>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altLang="zh-CN" sz="2000" i="1">
                                  <a:latin typeface="Cambria Math" panose="02040503050406030204" pitchFamily="18" charset="0"/>
                                </a:rPr>
                                <m:t>𝑡</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𝑘𝑉𝐴</m:t>
                          </m:r>
                        </m:e>
                        <m:sub>
                          <m:r>
                            <a:rPr lang="en-US" altLang="zh-CN" sz="2000" i="1">
                              <a:latin typeface="Cambria Math" panose="02040503050406030204" pitchFamily="18" charset="0"/>
                            </a:rPr>
                            <m:t>𝑥𝑓𝑚</m:t>
                          </m:r>
                        </m:sub>
                      </m:sSub>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3373821" y="1053545"/>
                <a:ext cx="3275769" cy="649280"/>
              </a:xfrm>
              <a:prstGeom prst="rect">
                <a:avLst/>
              </a:prstGeom>
              <a:blipFill>
                <a:blip r:embed="rId2"/>
                <a:stretch>
                  <a:fillRect b="-943"/>
                </a:stretch>
              </a:blipFill>
            </p:spPr>
            <p:txBody>
              <a:bodyPr/>
              <a:lstStyle/>
              <a:p>
                <a:r>
                  <a:rPr lang="en-US">
                    <a:noFill/>
                  </a:rPr>
                  <a:t> </a:t>
                </a:r>
              </a:p>
            </p:txBody>
          </p:sp>
        </mc:Fallback>
      </mc:AlternateContent>
      <p:sp>
        <p:nvSpPr>
          <p:cNvPr id="21" name="TextBox 20"/>
          <p:cNvSpPr txBox="1"/>
          <p:nvPr/>
        </p:nvSpPr>
        <p:spPr>
          <a:xfrm>
            <a:off x="7790656" y="1118272"/>
            <a:ext cx="611065" cy="400110"/>
          </a:xfrm>
          <a:prstGeom prst="rect">
            <a:avLst/>
          </a:prstGeom>
          <a:noFill/>
        </p:spPr>
        <p:txBody>
          <a:bodyPr wrap="none" rtlCol="0">
            <a:spAutoFit/>
          </a:bodyPr>
          <a:lstStyle/>
          <a:p>
            <a:r>
              <a:rPr lang="en-US" sz="2000" dirty="0"/>
              <a:t>(</a:t>
            </a:r>
            <a:r>
              <a:rPr lang="en-US" altLang="zh-CN" sz="2000" dirty="0"/>
              <a:t>48</a:t>
            </a:r>
            <a:r>
              <a:rPr lang="en-US" sz="2000" dirty="0"/>
              <a:t>)</a:t>
            </a:r>
          </a:p>
        </p:txBody>
      </p:sp>
      <p:sp>
        <p:nvSpPr>
          <p:cNvPr id="22" name="Rectangle 21"/>
          <p:cNvSpPr/>
          <p:nvPr/>
        </p:nvSpPr>
        <p:spPr>
          <a:xfrm>
            <a:off x="152400" y="1929417"/>
            <a:ext cx="8915400" cy="1631216"/>
          </a:xfrm>
          <a:prstGeom prst="rect">
            <a:avLst/>
          </a:prstGeom>
        </p:spPr>
        <p:txBody>
          <a:bodyPr wrap="square">
            <a:spAutoFit/>
          </a:bodyPr>
          <a:lstStyle/>
          <a:p>
            <a:pPr algn="just"/>
            <a:r>
              <a:rPr lang="en-US" sz="2000" dirty="0">
                <a:solidFill>
                  <a:srgbClr val="000000"/>
                </a:solidFill>
              </a:rPr>
              <a:t>Equation (48) gives the kVA rating of a two-winding transformer when connected as an autotransformer. For the step-up connection, the sign of </a:t>
            </a:r>
            <a:r>
              <a:rPr lang="en-US" sz="2000" i="1" dirty="0" err="1">
                <a:solidFill>
                  <a:srgbClr val="000000"/>
                </a:solidFill>
              </a:rPr>
              <a:t>n</a:t>
            </a:r>
            <a:r>
              <a:rPr lang="en-US" sz="2000" i="1" baseline="-25000" dirty="0" err="1">
                <a:solidFill>
                  <a:srgbClr val="000000"/>
                </a:solidFill>
              </a:rPr>
              <a:t>t</a:t>
            </a:r>
            <a:r>
              <a:rPr lang="en-US" sz="2000" dirty="0">
                <a:solidFill>
                  <a:srgbClr val="000000"/>
                </a:solidFill>
              </a:rPr>
              <a:t> will be positive, while the step-down connection will use the negative sign. In general, the turns ratio </a:t>
            </a:r>
            <a:r>
              <a:rPr lang="en-US" sz="2000" i="1" dirty="0" err="1">
                <a:solidFill>
                  <a:srgbClr val="000000"/>
                </a:solidFill>
              </a:rPr>
              <a:t>n</a:t>
            </a:r>
            <a:r>
              <a:rPr lang="en-US" sz="2000" i="1" baseline="-25000" dirty="0" err="1">
                <a:solidFill>
                  <a:srgbClr val="000000"/>
                </a:solidFill>
              </a:rPr>
              <a:t>t</a:t>
            </a:r>
            <a:r>
              <a:rPr lang="en-US" sz="2000" dirty="0">
                <a:solidFill>
                  <a:srgbClr val="000000"/>
                </a:solidFill>
              </a:rPr>
              <a:t> will be a relatively small value so that the kVA rating of the autotransformer will be considerably greater than the kVA rating of the two-winding transformer.</a:t>
            </a:r>
            <a:endParaRPr lang="en-US" sz="2000" dirty="0">
              <a:solidFill>
                <a:srgbClr val="000000"/>
              </a:solidFill>
              <a:effectLst/>
            </a:endParaRPr>
          </a:p>
        </p:txBody>
      </p:sp>
      <p:sp>
        <p:nvSpPr>
          <p:cNvPr id="8"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733333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779654" cy="584775"/>
          </a:xfrm>
          <a:prstGeom prst="rect">
            <a:avLst/>
          </a:prstGeom>
        </p:spPr>
        <p:txBody>
          <a:bodyPr wrap="none">
            <a:spAutoFit/>
          </a:bodyPr>
          <a:lstStyle/>
          <a:p>
            <a:r>
              <a:rPr lang="en-US" altLang="zh-CN" sz="3200" dirty="0">
                <a:solidFill>
                  <a:srgbClr val="C8102E"/>
                </a:solidFill>
                <a:latin typeface="+mj-lt"/>
                <a:ea typeface="+mj-ea"/>
                <a:cs typeface="+mj-cs"/>
              </a:rPr>
              <a:t>Example</a:t>
            </a:r>
            <a:endParaRPr lang="en-US" sz="3200" dirty="0">
              <a:solidFill>
                <a:srgbClr val="C8102E"/>
              </a:solidFill>
              <a:latin typeface="+mj-lt"/>
              <a:ea typeface="+mj-ea"/>
              <a:cs typeface="+mj-cs"/>
            </a:endParaRPr>
          </a:p>
        </p:txBody>
      </p:sp>
      <p:sp>
        <p:nvSpPr>
          <p:cNvPr id="4" name="Slide Number Placeholder 3"/>
          <p:cNvSpPr>
            <a:spLocks noGrp="1"/>
          </p:cNvSpPr>
          <p:nvPr>
            <p:ph type="sldNum" sz="quarter" idx="12"/>
          </p:nvPr>
        </p:nvSpPr>
        <p:spPr/>
        <p:txBody>
          <a:bodyPr/>
          <a:lstStyle/>
          <a:p>
            <a:fld id="{5B7A2384-8C5D-49F6-8259-B9A64ECD4852}" type="slidenum">
              <a:rPr lang="en-US" smtClean="0"/>
              <a:t>32</a:t>
            </a:fld>
            <a:endParaRPr lang="en-US" dirty="0"/>
          </a:p>
        </p:txBody>
      </p:sp>
      <p:sp>
        <p:nvSpPr>
          <p:cNvPr id="2" name="Rectangle 1"/>
          <p:cNvSpPr/>
          <p:nvPr/>
        </p:nvSpPr>
        <p:spPr>
          <a:xfrm>
            <a:off x="126124" y="762000"/>
            <a:ext cx="9017876" cy="1323439"/>
          </a:xfrm>
          <a:prstGeom prst="rect">
            <a:avLst/>
          </a:prstGeom>
        </p:spPr>
        <p:txBody>
          <a:bodyPr wrap="square">
            <a:spAutoFit/>
          </a:bodyPr>
          <a:lstStyle/>
          <a:p>
            <a:pPr algn="just"/>
            <a:r>
              <a:rPr lang="en-US" sz="2000" dirty="0">
                <a:solidFill>
                  <a:srgbClr val="000000"/>
                </a:solidFill>
              </a:rPr>
              <a:t>The same two-winding transformer as shown in Example 7.1 is connected as a “step-up” autotransformer, the turns ratio is </a:t>
            </a:r>
            <a:r>
              <a:rPr lang="en-US" sz="2000" i="1" dirty="0" err="1">
                <a:solidFill>
                  <a:srgbClr val="000000"/>
                </a:solidFill>
              </a:rPr>
              <a:t>n</a:t>
            </a:r>
            <a:r>
              <a:rPr lang="en-US" sz="2000" i="1" baseline="-25000" dirty="0" err="1">
                <a:solidFill>
                  <a:srgbClr val="000000"/>
                </a:solidFill>
              </a:rPr>
              <a:t>t</a:t>
            </a:r>
            <a:r>
              <a:rPr lang="en-US" sz="2000" dirty="0">
                <a:solidFill>
                  <a:srgbClr val="000000"/>
                </a:solidFill>
              </a:rPr>
              <a:t> = 0.1, the KVA rating is 75. Determine the kVA and voltage ratings of the autotransformer.</a:t>
            </a:r>
          </a:p>
          <a:p>
            <a:pPr algn="just"/>
            <a:r>
              <a:rPr lang="en-US" sz="2000" dirty="0">
                <a:solidFill>
                  <a:srgbClr val="000000"/>
                </a:solidFill>
              </a:rPr>
              <a:t>The rated kVA of the autotransformer using </a:t>
            </a:r>
            <a:r>
              <a:rPr lang="en-US" sz="2000">
                <a:solidFill>
                  <a:srgbClr val="000000"/>
                </a:solidFill>
              </a:rPr>
              <a:t>Equation (47) </a:t>
            </a:r>
            <a:r>
              <a:rPr lang="en-US" sz="2000" dirty="0">
                <a:solidFill>
                  <a:srgbClr val="000000"/>
                </a:solidFill>
              </a:rPr>
              <a:t>is given by</a:t>
            </a:r>
          </a:p>
        </p:txBody>
      </p:sp>
      <mc:AlternateContent xmlns:mc="http://schemas.openxmlformats.org/markup-compatibility/2006" xmlns:a14="http://schemas.microsoft.com/office/drawing/2010/main">
        <mc:Choice Requires="a14">
          <p:sp>
            <p:nvSpPr>
              <p:cNvPr id="16" name="TextBox 15"/>
              <p:cNvSpPr txBox="1"/>
              <p:nvPr/>
            </p:nvSpPr>
            <p:spPr>
              <a:xfrm>
                <a:off x="2667000" y="2508611"/>
                <a:ext cx="4207177" cy="5973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𝑘𝑉𝐴</m:t>
                          </m:r>
                        </m:e>
                        <m:sub>
                          <m:r>
                            <a:rPr lang="en-US" sz="2000" b="0" i="1" smtClean="0">
                              <a:latin typeface="Cambria Math" panose="02040503050406030204" pitchFamily="18" charset="0"/>
                            </a:rPr>
                            <m:t>𝑎𝑢𝑡𝑜</m:t>
                          </m:r>
                        </m:sub>
                      </m:sSub>
                      <m:r>
                        <a:rPr lang="en-US" sz="2000" i="1" smtClean="0">
                          <a:latin typeface="Cambria Math" panose="02040503050406030204" pitchFamily="18" charset="0"/>
                        </a:rPr>
                        <m:t>=</m:t>
                      </m:r>
                      <m:f>
                        <m:fPr>
                          <m:ctrlPr>
                            <a:rPr lang="en-US" sz="2000" i="1">
                              <a:latin typeface="Cambria Math" panose="02040503050406030204" pitchFamily="18" charset="0"/>
                            </a:rPr>
                          </m:ctrlPr>
                        </m:fPr>
                        <m:num>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0.1</m:t>
                              </m:r>
                            </m:e>
                          </m:d>
                        </m:num>
                        <m:den>
                          <m:r>
                            <a:rPr lang="en-US" sz="2000" b="0" i="1" smtClean="0">
                              <a:latin typeface="Cambria Math" panose="02040503050406030204" pitchFamily="18" charset="0"/>
                            </a:rPr>
                            <m:t>0.1</m:t>
                          </m:r>
                        </m:den>
                      </m:f>
                      <m:r>
                        <a:rPr lang="en-US" sz="2000" i="1">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rPr>
                        <m:t>7</m:t>
                      </m:r>
                      <m:r>
                        <a:rPr lang="en-US" sz="2000" b="0" i="1" smtClean="0">
                          <a:latin typeface="Cambria Math" panose="02040503050406030204" pitchFamily="18" charset="0"/>
                        </a:rPr>
                        <m:t>5=825 </m:t>
                      </m:r>
                      <m:r>
                        <a:rPr lang="en-US" sz="2000" b="0" i="1" smtClean="0">
                          <a:latin typeface="Cambria Math" panose="02040503050406030204" pitchFamily="18" charset="0"/>
                        </a:rPr>
                        <m:t>𝑘𝑉𝐴</m:t>
                      </m:r>
                    </m:oMath>
                  </m:oMathPara>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667000" y="2508611"/>
                <a:ext cx="4207177" cy="597343"/>
              </a:xfrm>
              <a:prstGeom prst="rect">
                <a:avLst/>
              </a:prstGeom>
              <a:blipFill>
                <a:blip r:embed="rId2"/>
                <a:stretch>
                  <a:fillRect b="-14583"/>
                </a:stretch>
              </a:blipFill>
            </p:spPr>
            <p:txBody>
              <a:bodyPr/>
              <a:lstStyle/>
              <a:p>
                <a:r>
                  <a:rPr lang="en-US">
                    <a:noFill/>
                  </a:rPr>
                  <a:t> </a:t>
                </a:r>
              </a:p>
            </p:txBody>
          </p:sp>
        </mc:Fallback>
      </mc:AlternateContent>
      <p:sp>
        <p:nvSpPr>
          <p:cNvPr id="5" name="Rectangle 4"/>
          <p:cNvSpPr/>
          <p:nvPr/>
        </p:nvSpPr>
        <p:spPr>
          <a:xfrm>
            <a:off x="228600" y="3276600"/>
            <a:ext cx="8839200" cy="400110"/>
          </a:xfrm>
          <a:prstGeom prst="rect">
            <a:avLst/>
          </a:prstGeom>
        </p:spPr>
        <p:txBody>
          <a:bodyPr wrap="square">
            <a:spAutoFit/>
          </a:bodyPr>
          <a:lstStyle/>
          <a:p>
            <a:r>
              <a:rPr lang="en-US" sz="2000" dirty="0">
                <a:solidFill>
                  <a:srgbClr val="000000"/>
                </a:solidFill>
              </a:rPr>
              <a:t>The voltage ratings are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6" name="Rectangle 5"/>
              <p:cNvSpPr/>
              <p:nvPr/>
            </p:nvSpPr>
            <p:spPr>
              <a:xfrm>
                <a:off x="3000489" y="3742802"/>
                <a:ext cx="3302827" cy="4103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𝑎𝑢𝑡𝑜</m:t>
                          </m:r>
                          <m:r>
                            <a:rPr lang="en-US" sz="2000" b="0" i="1" smtClean="0">
                              <a:latin typeface="Cambria Math" panose="02040503050406030204" pitchFamily="18" charset="0"/>
                            </a:rPr>
                            <m:t>_</m:t>
                          </m:r>
                          <m:r>
                            <a:rPr lang="en-US" sz="2000" b="0" i="1" smtClean="0">
                              <a:latin typeface="Cambria Math" panose="02040503050406030204" pitchFamily="18" charset="0"/>
                            </a:rPr>
                            <m:t>𝑆</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𝑟𝑎𝑡𝑒𝑑</m:t>
                          </m:r>
                          <m:r>
                            <a:rPr lang="en-US" sz="2000" i="1">
                              <a:latin typeface="Cambria Math" panose="02040503050406030204" pitchFamily="18" charset="0"/>
                            </a:rPr>
                            <m:t>_</m:t>
                          </m:r>
                          <m:r>
                            <a:rPr lang="en-US" sz="2000" b="0" i="1" smtClean="0">
                              <a:latin typeface="Cambria Math" panose="02040503050406030204" pitchFamily="18" charset="0"/>
                            </a:rPr>
                            <m:t>1</m:t>
                          </m:r>
                        </m:sub>
                      </m:sSub>
                      <m:r>
                        <a:rPr lang="en-US" sz="2000" b="0" i="1" smtClean="0">
                          <a:latin typeface="Cambria Math" panose="02040503050406030204" pitchFamily="18" charset="0"/>
                        </a:rPr>
                        <m:t>=2400 </m:t>
                      </m:r>
                      <m:r>
                        <a:rPr lang="en-US" sz="2000" b="0" i="1" smtClean="0">
                          <a:latin typeface="Cambria Math" panose="02040503050406030204" pitchFamily="18" charset="0"/>
                        </a:rPr>
                        <m:t>𝑉</m:t>
                      </m:r>
                    </m:oMath>
                  </m:oMathPara>
                </a14:m>
                <a:endParaRPr lang="en-US" sz="2000" dirty="0"/>
              </a:p>
            </p:txBody>
          </p:sp>
        </mc:Choice>
        <mc:Fallback xmlns="">
          <p:sp>
            <p:nvSpPr>
              <p:cNvPr id="6" name="Rectangle 5"/>
              <p:cNvSpPr>
                <a:spLocks noRot="1" noChangeAspect="1" noMove="1" noResize="1" noEditPoints="1" noAdjustHandles="1" noChangeArrowheads="1" noChangeShapeType="1" noTextEdit="1"/>
              </p:cNvSpPr>
              <p:nvPr/>
            </p:nvSpPr>
            <p:spPr>
              <a:xfrm>
                <a:off x="3000489" y="3742802"/>
                <a:ext cx="3302827" cy="4103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933689" y="4367767"/>
                <a:ext cx="6088975" cy="4103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𝑎𝑢𝑡𝑜</m:t>
                          </m:r>
                          <m:r>
                            <a:rPr lang="en-US" sz="2000" b="0" i="1" smtClean="0">
                              <a:latin typeface="Cambria Math" panose="02040503050406030204" pitchFamily="18" charset="0"/>
                            </a:rPr>
                            <m:t>_</m:t>
                          </m:r>
                          <m:r>
                            <a:rPr lang="en-US" sz="2000" b="0" i="1" smtClean="0">
                              <a:latin typeface="Cambria Math" panose="02040503050406030204" pitchFamily="18" charset="0"/>
                            </a:rPr>
                            <m:t>𝐿</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𝑟𝑎𝑡𝑒𝑑</m:t>
                          </m:r>
                          <m:r>
                            <a:rPr lang="en-US" sz="2000" i="1">
                              <a:latin typeface="Cambria Math" panose="02040503050406030204" pitchFamily="18" charset="0"/>
                            </a:rPr>
                            <m:t>_</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𝑟𝑎𝑡𝑒𝑑</m:t>
                          </m:r>
                          <m:r>
                            <a:rPr lang="en-US" sz="2000" i="1">
                              <a:latin typeface="Cambria Math" panose="02040503050406030204" pitchFamily="18" charset="0"/>
                            </a:rPr>
                            <m:t>_1</m:t>
                          </m:r>
                        </m:sub>
                      </m:sSub>
                      <m:r>
                        <a:rPr lang="en-US" sz="2000" b="0" i="1" smtClean="0">
                          <a:latin typeface="Cambria Math" panose="02040503050406030204" pitchFamily="18" charset="0"/>
                        </a:rPr>
                        <m:t>=2400+240=2640 </m:t>
                      </m:r>
                      <m:r>
                        <a:rPr lang="en-US" sz="2000" b="0" i="1" smtClean="0">
                          <a:latin typeface="Cambria Math" panose="02040503050406030204" pitchFamily="18" charset="0"/>
                        </a:rPr>
                        <m:t>𝑉</m:t>
                      </m:r>
                    </m:oMath>
                  </m:oMathPara>
                </a14:m>
                <a:endParaRPr lang="en-US" sz="2000" dirty="0"/>
              </a:p>
            </p:txBody>
          </p:sp>
        </mc:Choice>
        <mc:Fallback xmlns="">
          <p:sp>
            <p:nvSpPr>
              <p:cNvPr id="19" name="Rectangle 18"/>
              <p:cNvSpPr>
                <a:spLocks noRot="1" noChangeAspect="1" noMove="1" noResize="1" noEditPoints="1" noAdjustHandles="1" noChangeArrowheads="1" noChangeShapeType="1" noTextEdit="1"/>
              </p:cNvSpPr>
              <p:nvPr/>
            </p:nvSpPr>
            <p:spPr>
              <a:xfrm>
                <a:off x="1933689" y="4367767"/>
                <a:ext cx="6088975" cy="410305"/>
              </a:xfrm>
              <a:prstGeom prst="rect">
                <a:avLst/>
              </a:prstGeom>
              <a:blipFill>
                <a:blip r:embed="rId4"/>
                <a:stretch>
                  <a:fillRect/>
                </a:stretch>
              </a:blipFill>
            </p:spPr>
            <p:txBody>
              <a:bodyPr/>
              <a:lstStyle/>
              <a:p>
                <a:r>
                  <a:rPr lang="en-US">
                    <a:noFill/>
                  </a:rPr>
                  <a:t> </a:t>
                </a:r>
              </a:p>
            </p:txBody>
          </p:sp>
        </mc:Fallback>
      </mc:AlternateContent>
      <p:sp>
        <p:nvSpPr>
          <p:cNvPr id="10" name="Rectangle 9"/>
          <p:cNvSpPr/>
          <p:nvPr/>
        </p:nvSpPr>
        <p:spPr>
          <a:xfrm>
            <a:off x="228600" y="5029200"/>
            <a:ext cx="8839200" cy="400110"/>
          </a:xfrm>
          <a:prstGeom prst="rect">
            <a:avLst/>
          </a:prstGeom>
        </p:spPr>
        <p:txBody>
          <a:bodyPr wrap="square">
            <a:spAutoFit/>
          </a:bodyPr>
          <a:lstStyle/>
          <a:p>
            <a:r>
              <a:rPr lang="en-US" sz="2000" dirty="0">
                <a:solidFill>
                  <a:srgbClr val="000000"/>
                </a:solidFill>
              </a:rPr>
              <a:t>Therefore, the autotransformer would be rated as 825 kVA, 2400–2640 V.</a:t>
            </a:r>
            <a:endParaRPr lang="en-US" sz="2000" dirty="0">
              <a:solidFill>
                <a:srgbClr val="000000"/>
              </a:solidFill>
              <a:effectLst/>
            </a:endParaRPr>
          </a:p>
        </p:txBody>
      </p:sp>
      <p:sp>
        <p:nvSpPr>
          <p:cNvPr id="11"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459878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893467" cy="584775"/>
          </a:xfrm>
          <a:prstGeom prst="rect">
            <a:avLst/>
          </a:prstGeom>
        </p:spPr>
        <p:txBody>
          <a:bodyPr wrap="none">
            <a:spAutoFit/>
          </a:bodyPr>
          <a:lstStyle/>
          <a:p>
            <a:r>
              <a:rPr lang="en-US" altLang="zh-CN" sz="3200" dirty="0">
                <a:solidFill>
                  <a:srgbClr val="C8102E"/>
                </a:solidFill>
                <a:latin typeface="+mj-lt"/>
                <a:ea typeface="+mj-ea"/>
                <a:cs typeface="+mj-cs"/>
              </a:rPr>
              <a:t>Example </a:t>
            </a:r>
            <a:endParaRPr lang="en-US" sz="3200" dirty="0">
              <a:solidFill>
                <a:srgbClr val="C8102E"/>
              </a:solidFill>
              <a:latin typeface="+mj-lt"/>
              <a:ea typeface="+mj-ea"/>
              <a:cs typeface="+mj-cs"/>
            </a:endParaRPr>
          </a:p>
        </p:txBody>
      </p:sp>
      <p:sp>
        <p:nvSpPr>
          <p:cNvPr id="4" name="Slide Number Placeholder 3"/>
          <p:cNvSpPr>
            <a:spLocks noGrp="1"/>
          </p:cNvSpPr>
          <p:nvPr>
            <p:ph type="sldNum" sz="quarter" idx="12"/>
          </p:nvPr>
        </p:nvSpPr>
        <p:spPr/>
        <p:txBody>
          <a:bodyPr/>
          <a:lstStyle/>
          <a:p>
            <a:fld id="{5B7A2384-8C5D-49F6-8259-B9A64ECD4852}" type="slidenum">
              <a:rPr lang="en-US" smtClean="0"/>
              <a:t>33</a:t>
            </a:fld>
            <a:endParaRPr lang="en-US" dirty="0"/>
          </a:p>
        </p:txBody>
      </p:sp>
      <p:sp>
        <p:nvSpPr>
          <p:cNvPr id="2" name="Rectangle 1"/>
          <p:cNvSpPr/>
          <p:nvPr/>
        </p:nvSpPr>
        <p:spPr>
          <a:xfrm>
            <a:off x="126124" y="762000"/>
            <a:ext cx="9017876" cy="707886"/>
          </a:xfrm>
          <a:prstGeom prst="rect">
            <a:avLst/>
          </a:prstGeom>
        </p:spPr>
        <p:txBody>
          <a:bodyPr wrap="square">
            <a:spAutoFit/>
          </a:bodyPr>
          <a:lstStyle/>
          <a:p>
            <a:r>
              <a:rPr lang="en-US" sz="2000" dirty="0"/>
              <a:t>Suppose now that the autotransformer is supplying rated kVA at rated voltage with a power factor of 0.9 lagging, determine the source voltage and current:</a:t>
            </a:r>
          </a:p>
        </p:txBody>
      </p:sp>
      <mc:AlternateContent xmlns:mc="http://schemas.openxmlformats.org/markup-compatibility/2006" xmlns:a14="http://schemas.microsoft.com/office/drawing/2010/main">
        <mc:Choice Requires="a14">
          <p:sp>
            <p:nvSpPr>
              <p:cNvPr id="19" name="Rectangle 18"/>
              <p:cNvSpPr/>
              <p:nvPr/>
            </p:nvSpPr>
            <p:spPr>
              <a:xfrm>
                <a:off x="3352800" y="1613089"/>
                <a:ext cx="2733697" cy="3786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smtClean="0">
                              <a:latin typeface="Cambria Math" panose="02040503050406030204" pitchFamily="18" charset="0"/>
                            </a:rPr>
                            <m:t>𝐿</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𝑎𝑢𝑡𝑜</m:t>
                          </m:r>
                          <m:r>
                            <a:rPr lang="en-US" sz="1800" i="1">
                              <a:latin typeface="Cambria Math" panose="02040503050406030204" pitchFamily="18" charset="0"/>
                            </a:rPr>
                            <m:t>_</m:t>
                          </m:r>
                          <m:r>
                            <a:rPr lang="en-US" sz="1800" i="1">
                              <a:latin typeface="Cambria Math" panose="02040503050406030204" pitchFamily="18" charset="0"/>
                            </a:rPr>
                            <m:t>𝐿</m:t>
                          </m:r>
                        </m:sub>
                      </m:sSub>
                      <m:r>
                        <a:rPr lang="en-US" sz="1800" b="0" i="1" smtClean="0">
                          <a:latin typeface="Cambria Math" panose="02040503050406030204" pitchFamily="18" charset="0"/>
                        </a:rPr>
                        <m:t>=2640</m:t>
                      </m:r>
                      <m:r>
                        <a:rPr lang="en-US" sz="1800" b="0" i="1" smtClean="0">
                          <a:latin typeface="Cambria Math" panose="02040503050406030204" pitchFamily="18" charset="0"/>
                          <a:ea typeface="Cambria Math" panose="02040503050406030204" pitchFamily="18" charset="0"/>
                        </a:rPr>
                        <m:t>∠0</m:t>
                      </m:r>
                      <m:r>
                        <a:rPr lang="en-US" sz="1800" b="0" i="1" smtClean="0">
                          <a:latin typeface="Cambria Math" panose="02040503050406030204" pitchFamily="18" charset="0"/>
                        </a:rPr>
                        <m:t> </m:t>
                      </m:r>
                      <m:r>
                        <a:rPr lang="en-US" sz="1800" b="0" i="1" smtClean="0">
                          <a:latin typeface="Cambria Math" panose="02040503050406030204" pitchFamily="18" charset="0"/>
                        </a:rPr>
                        <m:t>𝑉</m:t>
                      </m:r>
                    </m:oMath>
                  </m:oMathPara>
                </a14:m>
                <a:endParaRPr lang="en-US" sz="1800" dirty="0"/>
              </a:p>
            </p:txBody>
          </p:sp>
        </mc:Choice>
        <mc:Fallback xmlns="">
          <p:sp>
            <p:nvSpPr>
              <p:cNvPr id="19" name="Rectangle 18"/>
              <p:cNvSpPr>
                <a:spLocks noRot="1" noChangeAspect="1" noMove="1" noResize="1" noEditPoints="1" noAdjustHandles="1" noChangeArrowheads="1" noChangeShapeType="1" noTextEdit="1"/>
              </p:cNvSpPr>
              <p:nvPr/>
            </p:nvSpPr>
            <p:spPr>
              <a:xfrm>
                <a:off x="3352800" y="1613089"/>
                <a:ext cx="2733697" cy="37863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295400" y="2057400"/>
                <a:ext cx="6914906" cy="6834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i="1">
                              <a:latin typeface="Cambria Math" panose="02040503050406030204" pitchFamily="18" charset="0"/>
                            </a:rPr>
                            <m:t>𝐿</m:t>
                          </m:r>
                        </m:sub>
                      </m:sSub>
                      <m:r>
                        <a:rPr lang="en-US" sz="1800" i="1">
                          <a:latin typeface="Cambria Math" panose="02040503050406030204" pitchFamily="18" charset="0"/>
                        </a:rPr>
                        <m:t>=</m:t>
                      </m:r>
                      <m:f>
                        <m:fPr>
                          <m:ctrlPr>
                            <a:rPr lang="en-US" sz="1800" i="1" smtClean="0">
                              <a:latin typeface="Cambria Math" panose="02040503050406030204" pitchFamily="18" charset="0"/>
                            </a:rPr>
                          </m:ctrlPr>
                        </m:fPr>
                        <m:num>
                          <m:sSub>
                            <m:sSubPr>
                              <m:ctrlPr>
                                <a:rPr lang="en-US" sz="1800" i="1">
                                  <a:latin typeface="Cambria Math" panose="02040503050406030204" pitchFamily="18" charset="0"/>
                                </a:rPr>
                              </m:ctrlPr>
                            </m:sSubPr>
                            <m:e>
                              <m:r>
                                <a:rPr lang="en-US" sz="1800" b="0" i="1" smtClean="0">
                                  <a:latin typeface="Cambria Math" panose="02040503050406030204" pitchFamily="18" charset="0"/>
                                </a:rPr>
                                <m:t>𝑘𝑉𝐴</m:t>
                              </m:r>
                            </m:e>
                            <m:sub>
                              <m:r>
                                <a:rPr lang="en-US" sz="1800" i="1">
                                  <a:latin typeface="Cambria Math" panose="02040503050406030204" pitchFamily="18" charset="0"/>
                                </a:rPr>
                                <m:t>𝑎𝑢𝑡𝑜</m:t>
                              </m:r>
                            </m:sub>
                          </m:sSub>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1000</m:t>
                          </m:r>
                        </m:num>
                        <m:den>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𝑎𝑢𝑡𝑜</m:t>
                              </m:r>
                              <m:r>
                                <a:rPr lang="en-US" sz="1800" i="1">
                                  <a:latin typeface="Cambria Math" panose="02040503050406030204" pitchFamily="18" charset="0"/>
                                </a:rPr>
                                <m:t>_</m:t>
                              </m:r>
                              <m:r>
                                <a:rPr lang="en-US" sz="1800" i="1">
                                  <a:latin typeface="Cambria Math" panose="02040503050406030204" pitchFamily="18" charset="0"/>
                                </a:rPr>
                                <m:t>𝐿</m:t>
                              </m:r>
                            </m:sub>
                          </m:sSub>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rPr>
                            <m:t>825,000</m:t>
                          </m:r>
                        </m:num>
                        <m:den>
                          <m:r>
                            <a:rPr lang="en-US" sz="1800" b="0" i="1" smtClean="0">
                              <a:latin typeface="Cambria Math" panose="02040503050406030204" pitchFamily="18" charset="0"/>
                            </a:rPr>
                            <m:t>2,640</m:t>
                          </m:r>
                        </m:den>
                      </m:f>
                      <m:r>
                        <a:rPr lang="en-US" sz="1800" i="1">
                          <a:latin typeface="Cambria Math" panose="02040503050406030204" pitchFamily="18" charset="0"/>
                          <a:ea typeface="Cambria Math" panose="02040503050406030204" pitchFamily="18" charset="0"/>
                        </a:rPr>
                        <m:t>∠−</m:t>
                      </m:r>
                      <m:func>
                        <m:funcPr>
                          <m:ctrlPr>
                            <a:rPr lang="en-US" sz="1800" i="1" smtClean="0">
                              <a:latin typeface="Cambria Math" panose="02040503050406030204" pitchFamily="18" charset="0"/>
                              <a:ea typeface="Cambria Math" panose="02040503050406030204" pitchFamily="18" charset="0"/>
                            </a:rPr>
                          </m:ctrlPr>
                        </m:funcPr>
                        <m:fName>
                          <m:sSup>
                            <m:sSupPr>
                              <m:ctrlPr>
                                <a:rPr lang="en-US" sz="1800" i="1" smtClean="0">
                                  <a:latin typeface="Cambria Math" panose="02040503050406030204" pitchFamily="18" charset="0"/>
                                  <a:ea typeface="Cambria Math" panose="02040503050406030204" pitchFamily="18" charset="0"/>
                                </a:rPr>
                              </m:ctrlPr>
                            </m:sSupPr>
                            <m:e>
                              <m:r>
                                <m:rPr>
                                  <m:sty m:val="p"/>
                                </m:rPr>
                                <a:rPr lang="en-US" sz="1800" i="0" smtClean="0">
                                  <a:latin typeface="Cambria Math" panose="02040503050406030204" pitchFamily="18" charset="0"/>
                                  <a:ea typeface="Cambria Math" panose="02040503050406030204" pitchFamily="18" charset="0"/>
                                </a:rPr>
                                <m:t>cos</m:t>
                              </m:r>
                            </m:e>
                            <m:sup>
                              <m:r>
                                <a:rPr lang="en-US" sz="1800" i="1" smtClean="0">
                                  <a:latin typeface="Cambria Math" panose="02040503050406030204" pitchFamily="18" charset="0"/>
                                  <a:ea typeface="Cambria Math" panose="02040503050406030204" pitchFamily="18" charset="0"/>
                                </a:rPr>
                                <m:t>−1</m:t>
                              </m:r>
                            </m:sup>
                          </m:sSup>
                        </m:fName>
                        <m:e>
                          <m:r>
                            <a:rPr lang="en-US" sz="1800" b="0" i="1" smtClean="0">
                              <a:latin typeface="Cambria Math" panose="02040503050406030204" pitchFamily="18" charset="0"/>
                              <a:ea typeface="Cambria Math" panose="02040503050406030204" pitchFamily="18" charset="0"/>
                            </a:rPr>
                            <m:t>(0.9)</m:t>
                          </m:r>
                        </m:e>
                      </m:func>
                      <m:r>
                        <a:rPr lang="en-US" sz="1800" i="1">
                          <a:latin typeface="Cambria Math" panose="02040503050406030204" pitchFamily="18" charset="0"/>
                        </a:rPr>
                        <m:t>=</m:t>
                      </m:r>
                      <m:r>
                        <a:rPr lang="en-US" sz="1800" b="0" i="1" smtClean="0">
                          <a:latin typeface="Cambria Math" panose="02040503050406030204" pitchFamily="18" charset="0"/>
                        </a:rPr>
                        <m:t>312.5</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−25.84</m:t>
                      </m:r>
                      <m:r>
                        <a:rPr lang="en-US" sz="1800" i="1">
                          <a:latin typeface="Cambria Math" panose="02040503050406030204" pitchFamily="18" charset="0"/>
                        </a:rPr>
                        <m:t> </m:t>
                      </m:r>
                      <m:r>
                        <a:rPr lang="en-US" sz="1800" b="0" i="1" smtClean="0">
                          <a:latin typeface="Cambria Math" panose="02040503050406030204" pitchFamily="18" charset="0"/>
                        </a:rPr>
                        <m:t>𝐴</m:t>
                      </m:r>
                    </m:oMath>
                  </m:oMathPara>
                </a14:m>
                <a:endParaRPr lang="en-US" sz="1800" dirty="0"/>
              </a:p>
            </p:txBody>
          </p:sp>
        </mc:Choice>
        <mc:Fallback xmlns="">
          <p:sp>
            <p:nvSpPr>
              <p:cNvPr id="8" name="Rectangle 7"/>
              <p:cNvSpPr>
                <a:spLocks noRot="1" noChangeAspect="1" noMove="1" noResize="1" noEditPoints="1" noAdjustHandles="1" noChangeArrowheads="1" noChangeShapeType="1" noTextEdit="1"/>
              </p:cNvSpPr>
              <p:nvPr/>
            </p:nvSpPr>
            <p:spPr>
              <a:xfrm>
                <a:off x="1295400" y="2057400"/>
                <a:ext cx="6914906" cy="683457"/>
              </a:xfrm>
              <a:prstGeom prst="rect">
                <a:avLst/>
              </a:prstGeom>
              <a:blipFill>
                <a:blip r:embed="rId3"/>
                <a:stretch>
                  <a:fillRect/>
                </a:stretch>
              </a:blipFill>
            </p:spPr>
            <p:txBody>
              <a:bodyPr/>
              <a:lstStyle/>
              <a:p>
                <a:r>
                  <a:rPr lang="en-US">
                    <a:noFill/>
                  </a:rPr>
                  <a:t> </a:t>
                </a:r>
              </a:p>
            </p:txBody>
          </p:sp>
        </mc:Fallback>
      </mc:AlternateContent>
      <p:sp>
        <p:nvSpPr>
          <p:cNvPr id="11" name="Rectangle 10"/>
          <p:cNvSpPr/>
          <p:nvPr/>
        </p:nvSpPr>
        <p:spPr>
          <a:xfrm>
            <a:off x="134734" y="2749815"/>
            <a:ext cx="9009266" cy="400110"/>
          </a:xfrm>
          <a:prstGeom prst="rect">
            <a:avLst/>
          </a:prstGeom>
        </p:spPr>
        <p:txBody>
          <a:bodyPr wrap="square">
            <a:spAutoFit/>
          </a:bodyPr>
          <a:lstStyle/>
          <a:p>
            <a:r>
              <a:rPr lang="en-US" sz="2000" dirty="0">
                <a:solidFill>
                  <a:srgbClr val="000000"/>
                </a:solidFill>
              </a:rPr>
              <a:t>Determine the generalized constants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4" name="TextBox 13"/>
              <p:cNvSpPr txBox="1"/>
              <p:nvPr/>
            </p:nvSpPr>
            <p:spPr>
              <a:xfrm>
                <a:off x="3894359" y="3148678"/>
                <a:ext cx="2192139"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𝑎</m:t>
                      </m:r>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smtClean="0">
                              <a:latin typeface="Cambria Math" panose="02040503050406030204" pitchFamily="18" charset="0"/>
                            </a:rPr>
                            <m:t>1</m:t>
                          </m:r>
                          <m:r>
                            <a:rPr lang="en-US" sz="1800" b="0" i="1" smtClean="0">
                              <a:latin typeface="Cambria Math" panose="02040503050406030204" pitchFamily="18" charset="0"/>
                            </a:rPr>
                            <m:t>+0.1</m:t>
                          </m:r>
                        </m:den>
                      </m:f>
                      <m:r>
                        <a:rPr lang="en-US" sz="1800" b="0" i="1" smtClean="0">
                          <a:latin typeface="Cambria Math" panose="02040503050406030204" pitchFamily="18" charset="0"/>
                        </a:rPr>
                        <m:t>=0.9091</m:t>
                      </m:r>
                    </m:oMath>
                  </m:oMathPara>
                </a14:m>
                <a:endParaRPr lang="en-US" sz="1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894359" y="3148678"/>
                <a:ext cx="2192139" cy="52501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048000" y="3919341"/>
                <a:ext cx="4265848" cy="5305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𝑏</m:t>
                      </m:r>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rPr>
                            <m:t>0.0122+</m:t>
                          </m:r>
                          <m:r>
                            <a:rPr lang="en-US" sz="1800" b="0" i="1" smtClean="0">
                              <a:latin typeface="Cambria Math" panose="02040503050406030204" pitchFamily="18" charset="0"/>
                            </a:rPr>
                            <m:t>𝑗</m:t>
                          </m:r>
                          <m:r>
                            <a:rPr lang="en-US" sz="1800" b="0" i="1" smtClean="0">
                              <a:latin typeface="Cambria Math" panose="02040503050406030204" pitchFamily="18" charset="0"/>
                            </a:rPr>
                            <m:t>0.0235</m:t>
                          </m:r>
                        </m:num>
                        <m:den>
                          <m:r>
                            <a:rPr lang="en-US" sz="1800" i="1" smtClean="0">
                              <a:latin typeface="Cambria Math" panose="02040503050406030204" pitchFamily="18" charset="0"/>
                            </a:rPr>
                            <m:t>1</m:t>
                          </m:r>
                          <m:r>
                            <a:rPr lang="en-US" sz="1800" b="0" i="1" smtClean="0">
                              <a:latin typeface="Cambria Math" panose="02040503050406030204" pitchFamily="18" charset="0"/>
                            </a:rPr>
                            <m:t>+0.1</m:t>
                          </m:r>
                        </m:den>
                      </m:f>
                      <m:r>
                        <a:rPr lang="en-US" sz="1800" b="0" i="1" smtClean="0">
                          <a:latin typeface="Cambria Math" panose="02040503050406030204" pitchFamily="18" charset="0"/>
                        </a:rPr>
                        <m:t>=</m:t>
                      </m:r>
                      <m:r>
                        <a:rPr lang="en-US" sz="1800" i="1">
                          <a:latin typeface="Cambria Math" panose="02040503050406030204" pitchFamily="18" charset="0"/>
                        </a:rPr>
                        <m:t>0.01</m:t>
                      </m:r>
                      <m:r>
                        <a:rPr lang="en-US" sz="1800" b="0" i="1" smtClean="0">
                          <a:latin typeface="Cambria Math" panose="02040503050406030204" pitchFamily="18" charset="0"/>
                        </a:rPr>
                        <m:t>11</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0.0214</m:t>
                      </m:r>
                    </m:oMath>
                  </m:oMathPara>
                </a14:m>
                <a:endParaRPr lang="en-US" sz="1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048000" y="3919341"/>
                <a:ext cx="4265848" cy="5305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276159" y="4732894"/>
                <a:ext cx="5428537" cy="5592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𝑐</m:t>
                      </m:r>
                      <m:r>
                        <a:rPr lang="en-US" sz="1800" b="0" i="1" smtClean="0">
                          <a:latin typeface="Cambria Math" panose="02040503050406030204" pitchFamily="18" charset="0"/>
                        </a:rPr>
                        <m:t>=</m:t>
                      </m:r>
                      <m:f>
                        <m:fPr>
                          <m:ctrlPr>
                            <a:rPr lang="en-US" sz="1800" i="1" smtClean="0">
                              <a:latin typeface="Cambria Math" panose="02040503050406030204" pitchFamily="18" charset="0"/>
                            </a:rPr>
                          </m:ctrlPr>
                        </m:fPr>
                        <m:num>
                          <m:r>
                            <a:rPr lang="en-US" sz="1800" b="0" i="1" smtClean="0">
                              <a:latin typeface="Cambria Math" panose="02040503050406030204" pitchFamily="18" charset="0"/>
                            </a:rPr>
                            <m:t>(1.92−</m:t>
                          </m:r>
                          <m:r>
                            <a:rPr lang="en-US" sz="1800" b="0" i="1" smtClean="0">
                              <a:latin typeface="Cambria Math" panose="02040503050406030204" pitchFamily="18" charset="0"/>
                            </a:rPr>
                            <m:t>𝑗</m:t>
                          </m:r>
                          <m:r>
                            <a:rPr lang="en-US" sz="1800" b="0" i="1" smtClean="0">
                              <a:latin typeface="Cambria Math" panose="02040503050406030204" pitchFamily="18" charset="0"/>
                            </a:rPr>
                            <m:t>8.52)∙</m:t>
                          </m:r>
                          <m:sSup>
                            <m:sSupPr>
                              <m:ctrlPr>
                                <a:rPr lang="en-US" sz="1800" i="1">
                                  <a:latin typeface="Cambria Math" panose="02040503050406030204" pitchFamily="18" charset="0"/>
                                </a:rPr>
                              </m:ctrlPr>
                            </m:sSupPr>
                            <m:e>
                              <m:r>
                                <a:rPr lang="en-US" sz="1800" b="0" i="1" smtClean="0">
                                  <a:latin typeface="Cambria Math" panose="02040503050406030204" pitchFamily="18" charset="0"/>
                                </a:rPr>
                                <m:t>10</m:t>
                              </m:r>
                            </m:e>
                            <m:sup>
                              <m:r>
                                <a:rPr lang="en-US" sz="1800" b="0" i="1" smtClean="0">
                                  <a:latin typeface="Cambria Math" panose="02040503050406030204" pitchFamily="18" charset="0"/>
                                </a:rPr>
                                <m:t>−4</m:t>
                              </m:r>
                            </m:sup>
                          </m:sSup>
                        </m:num>
                        <m:den>
                          <m:r>
                            <a:rPr lang="en-US" sz="1800" i="1" smtClean="0">
                              <a:latin typeface="Cambria Math" panose="02040503050406030204" pitchFamily="18" charset="0"/>
                            </a:rPr>
                            <m:t>1</m:t>
                          </m:r>
                          <m:r>
                            <a:rPr lang="en-US" sz="1800" b="0" i="1" smtClean="0">
                              <a:latin typeface="Cambria Math" panose="02040503050406030204" pitchFamily="18" charset="0"/>
                            </a:rPr>
                            <m:t>+0.1</m:t>
                          </m:r>
                        </m:den>
                      </m:f>
                      <m:r>
                        <a:rPr lang="en-US" sz="1800" b="0" i="1" smtClean="0">
                          <a:latin typeface="Cambria Math" panose="02040503050406030204" pitchFamily="18" charset="0"/>
                        </a:rPr>
                        <m:t>=</m:t>
                      </m:r>
                      <m:r>
                        <a:rPr lang="en-US" sz="1800" i="1">
                          <a:latin typeface="Cambria Math" panose="02040503050406030204" pitchFamily="18" charset="0"/>
                        </a:rPr>
                        <m:t>(1.</m:t>
                      </m:r>
                      <m:r>
                        <a:rPr lang="en-US" sz="1800" b="0" i="1" smtClean="0">
                          <a:latin typeface="Cambria Math" panose="02040503050406030204" pitchFamily="18" charset="0"/>
                        </a:rPr>
                        <m:t>7364</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7.7455</m:t>
                      </m:r>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10</m:t>
                          </m:r>
                        </m:e>
                        <m:sup>
                          <m:r>
                            <a:rPr lang="en-US" sz="1800" i="1">
                              <a:latin typeface="Cambria Math" panose="02040503050406030204" pitchFamily="18" charset="0"/>
                            </a:rPr>
                            <m:t>−4</m:t>
                          </m:r>
                        </m:sup>
                      </m:sSup>
                    </m:oMath>
                  </m:oMathPara>
                </a14:m>
                <a:endParaRPr lang="en-US" sz="1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276159" y="4732894"/>
                <a:ext cx="5428537" cy="55925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71634" y="5460544"/>
                <a:ext cx="8006231" cy="5592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𝑑</m:t>
                      </m:r>
                      <m:r>
                        <a:rPr lang="en-US" sz="1800" b="0" i="1" smtClean="0">
                          <a:latin typeface="Cambria Math" panose="02040503050406030204" pitchFamily="18" charset="0"/>
                        </a:rPr>
                        <m:t>=</m:t>
                      </m:r>
                      <m:f>
                        <m:fPr>
                          <m:ctrlPr>
                            <a:rPr lang="en-US" sz="1800" i="1" smtClean="0">
                              <a:latin typeface="Cambria Math" panose="02040503050406030204" pitchFamily="18" charset="0"/>
                            </a:rPr>
                          </m:ctrlPr>
                        </m:fPr>
                        <m:num>
                          <m:r>
                            <a:rPr lang="en-US" sz="1800" b="0" i="1" smtClean="0">
                              <a:latin typeface="Cambria Math" panose="02040503050406030204" pitchFamily="18" charset="0"/>
                            </a:rPr>
                            <m:t>(1.92−</m:t>
                          </m:r>
                          <m:r>
                            <a:rPr lang="en-US" sz="1800" b="0" i="1" smtClean="0">
                              <a:latin typeface="Cambria Math" panose="02040503050406030204" pitchFamily="18" charset="0"/>
                            </a:rPr>
                            <m:t>𝑗</m:t>
                          </m:r>
                          <m:r>
                            <a:rPr lang="en-US" sz="1800" b="0" i="1" smtClean="0">
                              <a:latin typeface="Cambria Math" panose="02040503050406030204" pitchFamily="18" charset="0"/>
                            </a:rPr>
                            <m:t>8.52)∙</m:t>
                          </m:r>
                          <m:sSup>
                            <m:sSupPr>
                              <m:ctrlPr>
                                <a:rPr lang="en-US" sz="1800" i="1">
                                  <a:latin typeface="Cambria Math" panose="02040503050406030204" pitchFamily="18" charset="0"/>
                                </a:rPr>
                              </m:ctrlPr>
                            </m:sSupPr>
                            <m:e>
                              <m:r>
                                <a:rPr lang="en-US" sz="1800" b="0" i="1" smtClean="0">
                                  <a:latin typeface="Cambria Math" panose="02040503050406030204" pitchFamily="18" charset="0"/>
                                </a:rPr>
                                <m:t>10</m:t>
                              </m:r>
                            </m:e>
                            <m:sup>
                              <m:r>
                                <a:rPr lang="en-US" sz="1800" b="0" i="1" smtClean="0">
                                  <a:latin typeface="Cambria Math" panose="02040503050406030204" pitchFamily="18" charset="0"/>
                                </a:rPr>
                                <m:t>−4</m:t>
                              </m:r>
                            </m:sup>
                          </m:sSup>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rPr>
                            <m:t>0.0</m:t>
                          </m:r>
                          <m:r>
                            <a:rPr lang="en-US" sz="1800" b="0" i="1" smtClean="0">
                              <a:latin typeface="Cambria Math" panose="02040503050406030204" pitchFamily="18" charset="0"/>
                            </a:rPr>
                            <m:t>122</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0.0235</m:t>
                          </m:r>
                          <m:r>
                            <m:rPr>
                              <m:nor/>
                            </m:rPr>
                            <a:rPr lang="en-US" sz="1800" dirty="0"/>
                            <m:t> </m:t>
                          </m:r>
                          <m:r>
                            <a:rPr lang="en-US" sz="1800" b="0" i="1" smtClean="0">
                              <a:latin typeface="Cambria Math" panose="02040503050406030204" pitchFamily="18" charset="0"/>
                              <a:ea typeface="Cambria Math" panose="02040503050406030204" pitchFamily="18" charset="0"/>
                            </a:rPr>
                            <m:t>)</m:t>
                          </m:r>
                        </m:num>
                        <m:den>
                          <m:r>
                            <a:rPr lang="en-US" sz="1800" i="1" smtClean="0">
                              <a:latin typeface="Cambria Math" panose="02040503050406030204" pitchFamily="18" charset="0"/>
                            </a:rPr>
                            <m:t>1</m:t>
                          </m:r>
                          <m:r>
                            <a:rPr lang="en-US" sz="1800" b="0" i="1" smtClean="0">
                              <a:latin typeface="Cambria Math" panose="02040503050406030204" pitchFamily="18" charset="0"/>
                            </a:rPr>
                            <m:t>+0.1</m:t>
                          </m:r>
                        </m:den>
                      </m:f>
                      <m:r>
                        <a:rPr lang="en-US" sz="1800" b="0" i="1" smtClean="0">
                          <a:latin typeface="Cambria Math" panose="02040503050406030204" pitchFamily="18" charset="0"/>
                        </a:rPr>
                        <m:t>+0.1+1=1</m:t>
                      </m:r>
                      <m:r>
                        <a:rPr lang="en-US" sz="1800" i="1">
                          <a:latin typeface="Cambria Math" panose="02040503050406030204" pitchFamily="18" charset="0"/>
                        </a:rPr>
                        <m:t>.</m:t>
                      </m:r>
                      <m:r>
                        <a:rPr lang="en-US" sz="1800" b="0" i="1" smtClean="0">
                          <a:latin typeface="Cambria Math" panose="02040503050406030204" pitchFamily="18" charset="0"/>
                        </a:rPr>
                        <m:t>1002−</m:t>
                      </m:r>
                      <m:r>
                        <a:rPr lang="en-US" sz="1800" i="1">
                          <a:latin typeface="Cambria Math" panose="02040503050406030204" pitchFamily="18" charset="0"/>
                        </a:rPr>
                        <m:t>𝑗</m:t>
                      </m:r>
                      <m:r>
                        <a:rPr lang="en-US" sz="1800" i="1">
                          <a:latin typeface="Cambria Math" panose="02040503050406030204" pitchFamily="18" charset="0"/>
                        </a:rPr>
                        <m:t>0.000005</m:t>
                      </m:r>
                    </m:oMath>
                  </m:oMathPara>
                </a14:m>
                <a:endParaRPr lang="en-US" sz="1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71634" y="5460544"/>
                <a:ext cx="8006231" cy="559256"/>
              </a:xfrm>
              <a:prstGeom prst="rect">
                <a:avLst/>
              </a:prstGeom>
              <a:blipFill>
                <a:blip r:embed="rId7"/>
                <a:stretch>
                  <a:fillRect/>
                </a:stretch>
              </a:blipFill>
            </p:spPr>
            <p:txBody>
              <a:bodyPr/>
              <a:lstStyle/>
              <a:p>
                <a:r>
                  <a:rPr lang="en-US">
                    <a:noFill/>
                  </a:rPr>
                  <a:t> </a:t>
                </a:r>
              </a:p>
            </p:txBody>
          </p:sp>
        </mc:Fallback>
      </mc:AlternateContent>
      <p:sp>
        <p:nvSpPr>
          <p:cNvPr id="12"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846357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779654" cy="584775"/>
          </a:xfrm>
          <a:prstGeom prst="rect">
            <a:avLst/>
          </a:prstGeom>
        </p:spPr>
        <p:txBody>
          <a:bodyPr wrap="none">
            <a:spAutoFit/>
          </a:bodyPr>
          <a:lstStyle/>
          <a:p>
            <a:r>
              <a:rPr lang="en-US" altLang="zh-CN" sz="3200" dirty="0">
                <a:solidFill>
                  <a:srgbClr val="C8102E"/>
                </a:solidFill>
                <a:latin typeface="+mj-lt"/>
                <a:ea typeface="+mj-ea"/>
                <a:cs typeface="+mj-cs"/>
              </a:rPr>
              <a:t>Example</a:t>
            </a:r>
            <a:endParaRPr lang="en-US" sz="3200" dirty="0">
              <a:solidFill>
                <a:srgbClr val="C8102E"/>
              </a:solidFill>
              <a:latin typeface="+mj-lt"/>
              <a:ea typeface="+mj-ea"/>
              <a:cs typeface="+mj-cs"/>
            </a:endParaRPr>
          </a:p>
        </p:txBody>
      </p:sp>
      <p:sp>
        <p:nvSpPr>
          <p:cNvPr id="4" name="Slide Number Placeholder 3"/>
          <p:cNvSpPr>
            <a:spLocks noGrp="1"/>
          </p:cNvSpPr>
          <p:nvPr>
            <p:ph type="sldNum" sz="quarter" idx="12"/>
          </p:nvPr>
        </p:nvSpPr>
        <p:spPr/>
        <p:txBody>
          <a:bodyPr/>
          <a:lstStyle/>
          <a:p>
            <a:fld id="{5B7A2384-8C5D-49F6-8259-B9A64ECD4852}" type="slidenum">
              <a:rPr lang="en-US" smtClean="0"/>
              <a:t>34</a:t>
            </a:fld>
            <a:endParaRPr lang="en-US" dirty="0"/>
          </a:p>
        </p:txBody>
      </p:sp>
      <p:sp>
        <p:nvSpPr>
          <p:cNvPr id="5" name="Rectangle 4"/>
          <p:cNvSpPr/>
          <p:nvPr/>
        </p:nvSpPr>
        <p:spPr>
          <a:xfrm>
            <a:off x="152400" y="762000"/>
            <a:ext cx="8991600" cy="400110"/>
          </a:xfrm>
          <a:prstGeom prst="rect">
            <a:avLst/>
          </a:prstGeom>
        </p:spPr>
        <p:txBody>
          <a:bodyPr wrap="square">
            <a:spAutoFit/>
          </a:bodyPr>
          <a:lstStyle/>
          <a:p>
            <a:r>
              <a:rPr lang="en-US" sz="2000" dirty="0">
                <a:solidFill>
                  <a:srgbClr val="000000"/>
                </a:solidFill>
              </a:rPr>
              <a:t>Applying the generalized constants,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Rectangle 12"/>
              <p:cNvSpPr/>
              <p:nvPr/>
            </p:nvSpPr>
            <p:spPr>
              <a:xfrm>
                <a:off x="2135513" y="1260644"/>
                <a:ext cx="619644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r>
                        <a:rPr lang="en-US" sz="2000" b="0" i="1" smtClean="0">
                          <a:latin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2640</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r>
                        <a:rPr lang="en-US" sz="2000" b="0" i="1" smtClean="0">
                          <a:latin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312.5</m:t>
                      </m:r>
                      <m:r>
                        <a:rPr lang="en-US" sz="2000" i="1">
                          <a:latin typeface="Cambria Math" panose="02040503050406030204" pitchFamily="18" charset="0"/>
                          <a:ea typeface="Cambria Math" panose="02040503050406030204" pitchFamily="18" charset="0"/>
                        </a:rPr>
                        <m:t>∠−25.84</m:t>
                      </m:r>
                      <m:r>
                        <a:rPr lang="en-US" sz="2000" i="1">
                          <a:latin typeface="Cambria Math" panose="02040503050406030204" pitchFamily="18" charset="0"/>
                        </a:rPr>
                        <m:t>=</m:t>
                      </m:r>
                      <m:r>
                        <a:rPr lang="en-US" sz="2000" b="0" i="1" smtClean="0">
                          <a:latin typeface="Cambria Math" panose="02040503050406030204" pitchFamily="18" charset="0"/>
                        </a:rPr>
                        <m:t>2406.0</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0.1</m:t>
                      </m:r>
                      <m:r>
                        <a:rPr lang="en-US" sz="2000" i="1">
                          <a:latin typeface="Cambria Math" panose="02040503050406030204" pitchFamily="18" charset="0"/>
                        </a:rPr>
                        <m:t> </m:t>
                      </m:r>
                      <m:r>
                        <a:rPr lang="en-US" sz="2000" b="0" i="1" smtClean="0">
                          <a:latin typeface="Cambria Math" panose="02040503050406030204" pitchFamily="18" charset="0"/>
                        </a:rPr>
                        <m:t>𝑉</m:t>
                      </m:r>
                    </m:oMath>
                  </m:oMathPara>
                </a14:m>
                <a:endParaRPr lang="en-US" sz="2000" dirty="0"/>
              </a:p>
            </p:txBody>
          </p:sp>
        </mc:Choice>
        <mc:Fallback xmlns="">
          <p:sp>
            <p:nvSpPr>
              <p:cNvPr id="13" name="Rectangle 12"/>
              <p:cNvSpPr>
                <a:spLocks noRot="1" noChangeAspect="1" noMove="1" noResize="1" noEditPoints="1" noAdjustHandles="1" noChangeArrowheads="1" noChangeShapeType="1" noTextEdit="1"/>
              </p:cNvSpPr>
              <p:nvPr/>
            </p:nvSpPr>
            <p:spPr>
              <a:xfrm>
                <a:off x="2135513" y="1260644"/>
                <a:ext cx="6196440" cy="40011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146023" y="1752600"/>
                <a:ext cx="675819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r>
                        <a:rPr lang="en-US" sz="2000" b="0" i="1" smtClean="0">
                          <a:latin typeface="Cambria Math" panose="02040503050406030204" pitchFamily="18" charset="0"/>
                        </a:rPr>
                        <m:t>𝑐</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2640</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r>
                        <a:rPr lang="en-US" sz="2000" b="0" i="1" smtClean="0">
                          <a:latin typeface="Cambria Math" panose="02040503050406030204" pitchFamily="18" charset="0"/>
                        </a:rPr>
                        <m:t>𝑑</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312.5</m:t>
                      </m:r>
                      <m:r>
                        <a:rPr lang="en-US" sz="2000" i="1">
                          <a:latin typeface="Cambria Math" panose="02040503050406030204" pitchFamily="18" charset="0"/>
                          <a:ea typeface="Cambria Math" panose="02040503050406030204" pitchFamily="18" charset="0"/>
                        </a:rPr>
                        <m:t>∠−25.84</m:t>
                      </m:r>
                      <m:r>
                        <a:rPr lang="en-US" sz="2000" i="1">
                          <a:latin typeface="Cambria Math" panose="02040503050406030204" pitchFamily="18" charset="0"/>
                        </a:rPr>
                        <m:t>=</m:t>
                      </m:r>
                      <m:r>
                        <a:rPr lang="en-US" sz="2000" b="0" i="1" smtClean="0">
                          <a:latin typeface="Cambria Math" panose="02040503050406030204" pitchFamily="18" charset="0"/>
                        </a:rPr>
                        <m:t>345.06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−26.11</m:t>
                      </m:r>
                      <m:r>
                        <a:rPr lang="en-US" sz="2000" i="1">
                          <a:latin typeface="Cambria Math" panose="02040503050406030204" pitchFamily="18" charset="0"/>
                        </a:rPr>
                        <m:t> </m:t>
                      </m:r>
                      <m:r>
                        <a:rPr lang="en-US" sz="2000" b="0" i="1" smtClean="0">
                          <a:latin typeface="Cambria Math" panose="02040503050406030204" pitchFamily="18" charset="0"/>
                        </a:rPr>
                        <m:t>𝐴</m:t>
                      </m:r>
                    </m:oMath>
                  </m:oMathPara>
                </a14:m>
                <a:endParaRPr lang="en-US" sz="2000" dirty="0"/>
              </a:p>
            </p:txBody>
          </p:sp>
        </mc:Choice>
        <mc:Fallback xmlns="">
          <p:sp>
            <p:nvSpPr>
              <p:cNvPr id="16" name="Rectangle 15"/>
              <p:cNvSpPr>
                <a:spLocks noRot="1" noChangeAspect="1" noMove="1" noResize="1" noEditPoints="1" noAdjustHandles="1" noChangeArrowheads="1" noChangeShapeType="1" noTextEdit="1"/>
              </p:cNvSpPr>
              <p:nvPr/>
            </p:nvSpPr>
            <p:spPr>
              <a:xfrm>
                <a:off x="2146023" y="1752600"/>
                <a:ext cx="6758197" cy="400110"/>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160282" y="2120167"/>
            <a:ext cx="8983717" cy="707886"/>
          </a:xfrm>
          <a:prstGeom prst="rect">
            <a:avLst/>
          </a:prstGeom>
        </p:spPr>
        <p:txBody>
          <a:bodyPr wrap="square">
            <a:spAutoFit/>
          </a:bodyPr>
          <a:lstStyle/>
          <a:p>
            <a:pPr algn="just"/>
            <a:r>
              <a:rPr lang="en-US" sz="2000" dirty="0">
                <a:solidFill>
                  <a:srgbClr val="000000"/>
                </a:solidFill>
              </a:rPr>
              <a:t>When the load-side voltage is determined knowing the source voltage and load current, the </a:t>
            </a:r>
            <a:r>
              <a:rPr lang="en-US" sz="2000" i="1" dirty="0">
                <a:solidFill>
                  <a:srgbClr val="000000"/>
                </a:solidFill>
              </a:rPr>
              <a:t>A</a:t>
            </a:r>
            <a:r>
              <a:rPr lang="en-US" sz="2000" dirty="0">
                <a:solidFill>
                  <a:srgbClr val="000000"/>
                </a:solidFill>
              </a:rPr>
              <a:t> and </a:t>
            </a:r>
            <a:r>
              <a:rPr lang="en-US" sz="2000" i="1" dirty="0">
                <a:solidFill>
                  <a:srgbClr val="000000"/>
                </a:solidFill>
              </a:rPr>
              <a:t>B</a:t>
            </a:r>
            <a:r>
              <a:rPr lang="en-US" sz="2000" dirty="0">
                <a:solidFill>
                  <a:srgbClr val="000000"/>
                </a:solidFill>
              </a:rPr>
              <a:t> parameters are needed:</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0" name="TextBox 19"/>
              <p:cNvSpPr txBox="1"/>
              <p:nvPr/>
            </p:nvSpPr>
            <p:spPr>
              <a:xfrm>
                <a:off x="4283345" y="2766693"/>
                <a:ext cx="1481303"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𝐴</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𝑛</m:t>
                              </m:r>
                            </m:e>
                            <m:sub>
                              <m:r>
                                <a:rPr lang="en-US" altLang="zh-CN" sz="2000" i="1">
                                  <a:latin typeface="Cambria Math" panose="02040503050406030204" pitchFamily="18" charset="0"/>
                                </a:rPr>
                                <m:t>𝑡</m:t>
                              </m:r>
                            </m:sub>
                          </m:sSub>
                        </m:den>
                      </m:f>
                      <m:r>
                        <a:rPr lang="en-US" sz="2000" b="0" i="1" smtClean="0">
                          <a:latin typeface="Cambria Math" panose="02040503050406030204" pitchFamily="18" charset="0"/>
                        </a:rPr>
                        <m:t>=1.1</m:t>
                      </m:r>
                    </m:oMath>
                  </m:oMathPara>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283345" y="2766693"/>
                <a:ext cx="1481303" cy="630173"/>
              </a:xfrm>
              <a:prstGeom prst="rect">
                <a:avLst/>
              </a:prstGeom>
              <a:blipFill>
                <a:blip r:embed="rId4"/>
                <a:stretch>
                  <a:fillRect b="-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657600" y="3449470"/>
                <a:ext cx="30829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𝐵</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r>
                        <a:rPr lang="en-US" altLang="zh-CN" sz="2000" b="0" i="1" smtClean="0">
                          <a:latin typeface="Cambria Math" panose="02040503050406030204" pitchFamily="18" charset="0"/>
                        </a:rPr>
                        <m:t>=0.0111+</m:t>
                      </m:r>
                      <m:r>
                        <a:rPr lang="en-US" altLang="zh-CN" sz="2000" b="0" i="1" smtClean="0">
                          <a:latin typeface="Cambria Math" panose="02040503050406030204" pitchFamily="18" charset="0"/>
                        </a:rPr>
                        <m:t>𝑗</m:t>
                      </m:r>
                      <m:r>
                        <a:rPr lang="en-US" altLang="zh-CN" sz="2000" b="0" i="1" smtClean="0">
                          <a:latin typeface="Cambria Math" panose="02040503050406030204" pitchFamily="18" charset="0"/>
                        </a:rPr>
                        <m:t>0.0235</m:t>
                      </m:r>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657600" y="3449470"/>
                <a:ext cx="3082960" cy="307777"/>
              </a:xfrm>
              <a:prstGeom prst="rect">
                <a:avLst/>
              </a:prstGeom>
              <a:blipFill>
                <a:blip r:embed="rId5"/>
                <a:stretch>
                  <a:fillRect l="-1186" r="-1383" b="-36000"/>
                </a:stretch>
              </a:blipFill>
            </p:spPr>
            <p:txBody>
              <a:bodyPr/>
              <a:lstStyle/>
              <a:p>
                <a:r>
                  <a:rPr lang="en-US">
                    <a:noFill/>
                  </a:rPr>
                  <a:t> </a:t>
                </a:r>
              </a:p>
            </p:txBody>
          </p:sp>
        </mc:Fallback>
      </mc:AlternateContent>
      <p:sp>
        <p:nvSpPr>
          <p:cNvPr id="10" name="Rectangle 9"/>
          <p:cNvSpPr/>
          <p:nvPr/>
        </p:nvSpPr>
        <p:spPr>
          <a:xfrm>
            <a:off x="178676" y="3786110"/>
            <a:ext cx="8889124" cy="400110"/>
          </a:xfrm>
          <a:prstGeom prst="rect">
            <a:avLst/>
          </a:prstGeom>
        </p:spPr>
        <p:txBody>
          <a:bodyPr wrap="square">
            <a:spAutoFit/>
          </a:bodyPr>
          <a:lstStyle/>
          <a:p>
            <a:r>
              <a:rPr lang="en-US" sz="2000" dirty="0">
                <a:solidFill>
                  <a:srgbClr val="000000"/>
                </a:solidFill>
              </a:rPr>
              <a:t>The load voltage is then</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2" name="Rectangle 21"/>
              <p:cNvSpPr/>
              <p:nvPr/>
            </p:nvSpPr>
            <p:spPr>
              <a:xfrm>
                <a:off x="2161789" y="4340003"/>
                <a:ext cx="670997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𝐿</m:t>
                          </m:r>
                        </m:sub>
                      </m:sSub>
                      <m:r>
                        <a:rPr lang="en-US" sz="2000" b="0" i="1" smtClean="0">
                          <a:latin typeface="Cambria Math" panose="02040503050406030204" pitchFamily="18" charset="0"/>
                        </a:rPr>
                        <m:t>=</m:t>
                      </m:r>
                      <m:r>
                        <a:rPr lang="en-US" sz="2000" b="0" i="1" smtClean="0">
                          <a:latin typeface="Cambria Math" panose="02040503050406030204" pitchFamily="18" charset="0"/>
                        </a:rPr>
                        <m:t>𝐴</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2406.04</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0.107−</m:t>
                      </m:r>
                      <m:r>
                        <a:rPr lang="en-US" sz="2000" b="0" i="1" smtClean="0">
                          <a:latin typeface="Cambria Math" panose="02040503050406030204" pitchFamily="18" charset="0"/>
                        </a:rPr>
                        <m:t>𝐵</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312.5</m:t>
                      </m:r>
                      <m:r>
                        <a:rPr lang="en-US" sz="2000" i="1">
                          <a:latin typeface="Cambria Math" panose="02040503050406030204" pitchFamily="18" charset="0"/>
                          <a:ea typeface="Cambria Math" panose="02040503050406030204" pitchFamily="18" charset="0"/>
                        </a:rPr>
                        <m:t>∠−25.84</m:t>
                      </m:r>
                      <m:r>
                        <a:rPr lang="en-US" sz="2000" i="1">
                          <a:latin typeface="Cambria Math" panose="02040503050406030204" pitchFamily="18" charset="0"/>
                        </a:rPr>
                        <m:t>=</m:t>
                      </m:r>
                      <m:r>
                        <a:rPr lang="en-US" sz="2000" b="0" i="1" smtClean="0">
                          <a:latin typeface="Cambria Math" panose="02040503050406030204" pitchFamily="18" charset="0"/>
                        </a:rPr>
                        <m:t>2640</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r>
                        <a:rPr lang="en-US" sz="2000" i="1">
                          <a:latin typeface="Cambria Math" panose="02040503050406030204" pitchFamily="18" charset="0"/>
                        </a:rPr>
                        <m:t> </m:t>
                      </m:r>
                      <m:r>
                        <a:rPr lang="en-US" sz="2000" b="0" i="1" smtClean="0">
                          <a:latin typeface="Cambria Math" panose="02040503050406030204" pitchFamily="18" charset="0"/>
                        </a:rPr>
                        <m:t>𝑉</m:t>
                      </m:r>
                    </m:oMath>
                  </m:oMathPara>
                </a14:m>
                <a:endParaRPr lang="en-US" sz="2000" dirty="0"/>
              </a:p>
            </p:txBody>
          </p:sp>
        </mc:Choice>
        <mc:Fallback xmlns="">
          <p:sp>
            <p:nvSpPr>
              <p:cNvPr id="22" name="Rectangle 21"/>
              <p:cNvSpPr>
                <a:spLocks noRot="1" noChangeAspect="1" noMove="1" noResize="1" noEditPoints="1" noAdjustHandles="1" noChangeArrowheads="1" noChangeShapeType="1" noTextEdit="1"/>
              </p:cNvSpPr>
              <p:nvPr/>
            </p:nvSpPr>
            <p:spPr>
              <a:xfrm>
                <a:off x="2161789" y="4340003"/>
                <a:ext cx="6709978" cy="400110"/>
              </a:xfrm>
              <a:prstGeom prst="rect">
                <a:avLst/>
              </a:prstGeom>
              <a:blipFill>
                <a:blip r:embed="rId6"/>
                <a:stretch>
                  <a:fillRect b="-1515"/>
                </a:stretch>
              </a:blipFill>
            </p:spPr>
            <p:txBody>
              <a:bodyPr/>
              <a:lstStyle/>
              <a:p>
                <a:r>
                  <a:rPr lang="en-US">
                    <a:noFill/>
                  </a:rPr>
                  <a:t> </a:t>
                </a:r>
              </a:p>
            </p:txBody>
          </p:sp>
        </mc:Fallback>
      </mc:AlternateContent>
      <p:sp>
        <p:nvSpPr>
          <p:cNvPr id="12"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298854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779654" cy="584775"/>
          </a:xfrm>
          <a:prstGeom prst="rect">
            <a:avLst/>
          </a:prstGeom>
        </p:spPr>
        <p:txBody>
          <a:bodyPr wrap="none">
            <a:spAutoFit/>
          </a:bodyPr>
          <a:lstStyle/>
          <a:p>
            <a:r>
              <a:rPr lang="en-US" altLang="zh-CN" sz="3200" dirty="0">
                <a:solidFill>
                  <a:srgbClr val="C8102E"/>
                </a:solidFill>
                <a:latin typeface="+mj-lt"/>
                <a:ea typeface="+mj-ea"/>
                <a:cs typeface="+mj-cs"/>
              </a:rPr>
              <a:t>Example</a:t>
            </a:r>
            <a:endParaRPr lang="en-US" sz="3200" dirty="0">
              <a:solidFill>
                <a:srgbClr val="C8102E"/>
              </a:solidFill>
              <a:latin typeface="+mj-lt"/>
              <a:ea typeface="+mj-ea"/>
              <a:cs typeface="+mj-cs"/>
            </a:endParaRPr>
          </a:p>
        </p:txBody>
      </p:sp>
      <p:sp>
        <p:nvSpPr>
          <p:cNvPr id="4" name="Slide Number Placeholder 3"/>
          <p:cNvSpPr>
            <a:spLocks noGrp="1"/>
          </p:cNvSpPr>
          <p:nvPr>
            <p:ph type="sldNum" sz="quarter" idx="12"/>
          </p:nvPr>
        </p:nvSpPr>
        <p:spPr/>
        <p:txBody>
          <a:bodyPr/>
          <a:lstStyle/>
          <a:p>
            <a:fld id="{5B7A2384-8C5D-49F6-8259-B9A64ECD4852}" type="slidenum">
              <a:rPr lang="en-US" smtClean="0"/>
              <a:t>35</a:t>
            </a:fld>
            <a:endParaRPr lang="en-US" dirty="0"/>
          </a:p>
        </p:txBody>
      </p:sp>
      <mc:AlternateContent xmlns:mc="http://schemas.openxmlformats.org/markup-compatibility/2006" xmlns:a14="http://schemas.microsoft.com/office/drawing/2010/main">
        <mc:Choice Requires="a14">
          <p:sp>
            <p:nvSpPr>
              <p:cNvPr id="12" name="TextBox 11"/>
              <p:cNvSpPr txBox="1"/>
              <p:nvPr/>
            </p:nvSpPr>
            <p:spPr>
              <a:xfrm>
                <a:off x="1828800" y="1682784"/>
                <a:ext cx="2342885"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smtClean="0">
                                  <a:latin typeface="Cambria Math" panose="02040503050406030204" pitchFamily="18" charset="0"/>
                                </a:rPr>
                              </m:ctrlPr>
                            </m:sSubPr>
                            <m:e>
                              <m:r>
                                <a:rPr lang="en-US" sz="2000" i="1">
                                  <a:latin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sz="2000" b="0" i="1" smtClean="0">
                          <a:latin typeface="Cambria Math" panose="02040503050406030204" pitchFamily="18" charset="0"/>
                        </a:rPr>
                        <m:t>=0.9091</m:t>
                      </m:r>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828800" y="1682784"/>
                <a:ext cx="2342885" cy="630173"/>
              </a:xfrm>
              <a:prstGeom prst="rect">
                <a:avLst/>
              </a:prstGeom>
              <a:blipFill>
                <a:blip r:embed="rId2"/>
                <a:stretch>
                  <a:fillRect b="-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987373" y="2419815"/>
                <a:ext cx="1713867"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𝑏</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sz="2000" b="0" i="1" smtClean="0">
                          <a:latin typeface="Cambria Math" panose="02040503050406030204" pitchFamily="18" charset="0"/>
                        </a:rPr>
                        <m:t>=0</m:t>
                      </m:r>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987373" y="2419815"/>
                <a:ext cx="1713867" cy="62818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380302" y="1682784"/>
                <a:ext cx="1697131"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sz="2000" b="0" i="1" smtClean="0">
                          <a:latin typeface="Cambria Math" panose="02040503050406030204" pitchFamily="18" charset="0"/>
                        </a:rPr>
                        <m:t>=0</m:t>
                      </m:r>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380302" y="1682784"/>
                <a:ext cx="1697131" cy="6281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227902" y="2419815"/>
                <a:ext cx="2958246" cy="6281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𝑚</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altLang="zh-CN" sz="2000" i="1">
                                  <a:latin typeface="Cambria Math" panose="02040503050406030204" pitchFamily="18" charset="0"/>
                                </a:rPr>
                                <m:t>𝑡</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𝑡</m:t>
                              </m:r>
                            </m:sub>
                          </m:sSub>
                        </m:den>
                      </m:f>
                      <m:r>
                        <a:rPr lang="en-US" altLang="zh-CN" sz="2000" i="1">
                          <a:latin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𝑡</m:t>
                          </m:r>
                        </m:sub>
                      </m:sSub>
                      <m:r>
                        <a:rPr lang="en-US" sz="2000" b="0" i="1" smtClean="0">
                          <a:latin typeface="Cambria Math" panose="02040503050406030204" pitchFamily="18" charset="0"/>
                        </a:rPr>
                        <m:t>=1.1</m:t>
                      </m:r>
                    </m:oMath>
                  </m:oMathPara>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227902" y="2419815"/>
                <a:ext cx="2958246" cy="628185"/>
              </a:xfrm>
              <a:prstGeom prst="rect">
                <a:avLst/>
              </a:prstGeom>
              <a:blipFill>
                <a:blip r:embed="rId5"/>
                <a:stretch>
                  <a:fillRect/>
                </a:stretch>
              </a:blipFill>
            </p:spPr>
            <p:txBody>
              <a:bodyPr/>
              <a:lstStyle/>
              <a:p>
                <a:r>
                  <a:rPr lang="en-US">
                    <a:noFill/>
                  </a:rPr>
                  <a:t> </a:t>
                </a:r>
              </a:p>
            </p:txBody>
          </p:sp>
        </mc:Fallback>
      </mc:AlternateContent>
      <p:sp>
        <p:nvSpPr>
          <p:cNvPr id="2" name="Rectangle 1"/>
          <p:cNvSpPr/>
          <p:nvPr/>
        </p:nvSpPr>
        <p:spPr>
          <a:xfrm>
            <a:off x="152400" y="647700"/>
            <a:ext cx="8915400" cy="1015663"/>
          </a:xfrm>
          <a:prstGeom prst="rect">
            <a:avLst/>
          </a:prstGeom>
        </p:spPr>
        <p:txBody>
          <a:bodyPr wrap="square">
            <a:spAutoFit/>
          </a:bodyPr>
          <a:lstStyle/>
          <a:p>
            <a:r>
              <a:rPr lang="en-US" sz="2000" dirty="0">
                <a:solidFill>
                  <a:srgbClr val="000000"/>
                </a:solidFill>
              </a:rPr>
              <a:t>Rework this example by setting the transformer impedances and shunt admittance to zero.</a:t>
            </a:r>
          </a:p>
          <a:p>
            <a:r>
              <a:rPr lang="en-US" sz="2000" dirty="0">
                <a:solidFill>
                  <a:srgbClr val="000000"/>
                </a:solidFill>
              </a:rPr>
              <a:t>When this is done the generalized matrices are</a:t>
            </a:r>
          </a:p>
        </p:txBody>
      </p:sp>
      <p:sp>
        <p:nvSpPr>
          <p:cNvPr id="6" name="Rectangle 5"/>
          <p:cNvSpPr/>
          <p:nvPr/>
        </p:nvSpPr>
        <p:spPr>
          <a:xfrm>
            <a:off x="152400" y="3050438"/>
            <a:ext cx="6107249" cy="400110"/>
          </a:xfrm>
          <a:prstGeom prst="rect">
            <a:avLst/>
          </a:prstGeom>
        </p:spPr>
        <p:txBody>
          <a:bodyPr wrap="none">
            <a:spAutoFit/>
          </a:bodyPr>
          <a:lstStyle/>
          <a:p>
            <a:r>
              <a:rPr lang="en-US" sz="2000" dirty="0">
                <a:solidFill>
                  <a:srgbClr val="000000"/>
                </a:solidFill>
              </a:rPr>
              <a:t>Using these matrices the source voltage and currents are</a:t>
            </a:r>
          </a:p>
        </p:txBody>
      </p:sp>
      <mc:AlternateContent xmlns:mc="http://schemas.openxmlformats.org/markup-compatibility/2006" xmlns:a14="http://schemas.microsoft.com/office/drawing/2010/main">
        <mc:Choice Requires="a14">
          <p:sp>
            <p:nvSpPr>
              <p:cNvPr id="18" name="TextBox 17"/>
              <p:cNvSpPr txBox="1"/>
              <p:nvPr/>
            </p:nvSpPr>
            <p:spPr>
              <a:xfrm>
                <a:off x="3232300" y="3502006"/>
                <a:ext cx="323813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𝑠</m:t>
                          </m:r>
                        </m:sub>
                      </m:sSub>
                      <m:r>
                        <a:rPr lang="en-US" sz="2000">
                          <a:latin typeface="Cambria Math" panose="02040503050406030204" pitchFamily="18" charset="0"/>
                        </a:rPr>
                        <m:t>=</m:t>
                      </m:r>
                      <m:r>
                        <a:rPr lang="en-US" sz="2000" i="1" smtClean="0">
                          <a:latin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altLang="zh-CN" sz="2000" i="1">
                              <a:latin typeface="Cambria Math" panose="02040503050406030204" pitchFamily="18" charset="0"/>
                            </a:rPr>
                            <m:t>𝐿</m:t>
                          </m:r>
                        </m:sub>
                      </m:sSub>
                      <m:r>
                        <a:rPr lang="en-US" altLang="zh-CN" sz="2000" i="1">
                          <a:latin typeface="Cambria Math" panose="02040503050406030204" pitchFamily="18" charset="0"/>
                        </a:rPr>
                        <m:t>+</m:t>
                      </m:r>
                      <m:r>
                        <a:rPr lang="en-US" sz="2000" i="1" smtClean="0">
                          <a:latin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𝐿</m:t>
                          </m:r>
                        </m:sub>
                      </m:sSub>
                      <m:r>
                        <a:rPr lang="en-US" altLang="zh-CN" sz="2000" b="0" i="1" smtClean="0">
                          <a:latin typeface="Cambria Math" panose="02040503050406030204" pitchFamily="18" charset="0"/>
                        </a:rPr>
                        <m:t>=</m:t>
                      </m:r>
                      <m:r>
                        <a:rPr lang="en-US" sz="2000" i="1">
                          <a:latin typeface="Cambria Math" panose="02040503050406030204" pitchFamily="18" charset="0"/>
                        </a:rPr>
                        <m:t>24</m:t>
                      </m:r>
                      <m:r>
                        <a:rPr lang="en-US" sz="2000" b="0" i="1" smtClean="0">
                          <a:latin typeface="Cambria Math" panose="02040503050406030204" pitchFamily="18" charset="0"/>
                        </a:rPr>
                        <m:t>00</m:t>
                      </m:r>
                      <m:r>
                        <a:rPr lang="en-US" sz="2000" i="1">
                          <a:latin typeface="Cambria Math" panose="02040503050406030204" pitchFamily="18" charset="0"/>
                          <a:ea typeface="Cambria Math" panose="02040503050406030204" pitchFamily="18" charset="0"/>
                        </a:rPr>
                        <m:t>∠0</m:t>
                      </m:r>
                    </m:oMath>
                  </m:oMathPara>
                </a14:m>
                <a:endParaRPr lang="en-US"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232300" y="3502006"/>
                <a:ext cx="3238131" cy="307777"/>
              </a:xfrm>
              <a:prstGeom prst="rect">
                <a:avLst/>
              </a:prstGeom>
              <a:blipFill>
                <a:blip r:embed="rId6"/>
                <a:stretch>
                  <a:fillRect l="-1130" r="-1318"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039244" y="3950762"/>
                <a:ext cx="405239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𝑠</m:t>
                          </m:r>
                        </m:sub>
                      </m:sSub>
                      <m:r>
                        <a:rPr lang="en-US" sz="2000">
                          <a:latin typeface="Cambria Math" panose="02040503050406030204" pitchFamily="18" charset="0"/>
                        </a:rPr>
                        <m:t>=</m:t>
                      </m:r>
                      <m:r>
                        <a:rPr lang="en-US" sz="2000" b="0" i="1" smtClean="0">
                          <a:latin typeface="Cambria Math" panose="02040503050406030204" pitchFamily="18" charset="0"/>
                        </a:rPr>
                        <m:t>𝑐</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altLang="zh-CN" sz="2000" i="1">
                              <a:latin typeface="Cambria Math" panose="02040503050406030204" pitchFamily="18" charset="0"/>
                            </a:rPr>
                            <m:t>𝐿</m:t>
                          </m:r>
                        </m:sub>
                      </m:sSub>
                      <m:r>
                        <a:rPr lang="en-US" altLang="zh-CN" sz="2000" i="1">
                          <a:latin typeface="Cambria Math" panose="02040503050406030204" pitchFamily="18" charset="0"/>
                        </a:rPr>
                        <m:t>+</m:t>
                      </m:r>
                      <m:r>
                        <a:rPr lang="en-US" sz="2000" b="0" i="1" smtClean="0">
                          <a:latin typeface="Cambria Math" panose="02040503050406030204" pitchFamily="18" charset="0"/>
                        </a:rPr>
                        <m:t>𝑑</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𝐿</m:t>
                          </m:r>
                        </m:sub>
                      </m:sSub>
                      <m:r>
                        <a:rPr lang="en-US" altLang="zh-CN" sz="2000" b="0" i="1" smtClean="0">
                          <a:latin typeface="Cambria Math" panose="02040503050406030204" pitchFamily="18" charset="0"/>
                        </a:rPr>
                        <m:t>=</m:t>
                      </m:r>
                      <m:r>
                        <a:rPr lang="en-US" sz="2000" i="1" smtClean="0">
                          <a:latin typeface="Cambria Math" panose="02040503050406030204" pitchFamily="18" charset="0"/>
                        </a:rPr>
                        <m:t>3</m:t>
                      </m:r>
                      <m:r>
                        <a:rPr lang="en-US" sz="2000" b="0" i="1" smtClean="0">
                          <a:latin typeface="Cambria Math" panose="02040503050406030204" pitchFamily="18" charset="0"/>
                        </a:rPr>
                        <m:t>43.75</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−25.8</m:t>
                      </m:r>
                    </m:oMath>
                  </m:oMathPara>
                </a14:m>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039244" y="3950762"/>
                <a:ext cx="4052391" cy="307777"/>
              </a:xfrm>
              <a:prstGeom prst="rect">
                <a:avLst/>
              </a:prstGeom>
              <a:blipFill>
                <a:blip r:embed="rId7"/>
                <a:stretch>
                  <a:fillRect l="-1054" r="-904" b="-17647"/>
                </a:stretch>
              </a:blipFill>
            </p:spPr>
            <p:txBody>
              <a:bodyPr/>
              <a:lstStyle/>
              <a:p>
                <a:r>
                  <a:rPr lang="en-US">
                    <a:noFill/>
                  </a:rPr>
                  <a:t> </a:t>
                </a:r>
              </a:p>
            </p:txBody>
          </p:sp>
        </mc:Fallback>
      </mc:AlternateContent>
      <p:sp>
        <p:nvSpPr>
          <p:cNvPr id="13"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702269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779654" cy="584775"/>
          </a:xfrm>
          <a:prstGeom prst="rect">
            <a:avLst/>
          </a:prstGeom>
        </p:spPr>
        <p:txBody>
          <a:bodyPr wrap="none">
            <a:spAutoFit/>
          </a:bodyPr>
          <a:lstStyle/>
          <a:p>
            <a:r>
              <a:rPr lang="en-US" altLang="zh-CN" sz="3200" dirty="0">
                <a:solidFill>
                  <a:srgbClr val="C8102E"/>
                </a:solidFill>
                <a:latin typeface="+mj-lt"/>
                <a:ea typeface="+mj-ea"/>
                <a:cs typeface="+mj-cs"/>
              </a:rPr>
              <a:t>Example</a:t>
            </a:r>
            <a:endParaRPr lang="en-US" sz="3200" dirty="0">
              <a:solidFill>
                <a:srgbClr val="C8102E"/>
              </a:solidFill>
              <a:latin typeface="+mj-lt"/>
              <a:ea typeface="+mj-ea"/>
              <a:cs typeface="+mj-cs"/>
            </a:endParaRPr>
          </a:p>
        </p:txBody>
      </p:sp>
      <p:sp>
        <p:nvSpPr>
          <p:cNvPr id="4" name="Slide Number Placeholder 3"/>
          <p:cNvSpPr>
            <a:spLocks noGrp="1"/>
          </p:cNvSpPr>
          <p:nvPr>
            <p:ph type="sldNum" sz="quarter" idx="12"/>
          </p:nvPr>
        </p:nvSpPr>
        <p:spPr/>
        <p:txBody>
          <a:bodyPr/>
          <a:lstStyle/>
          <a:p>
            <a:fld id="{5B7A2384-8C5D-49F6-8259-B9A64ECD4852}" type="slidenum">
              <a:rPr lang="en-US" smtClean="0"/>
              <a:t>36</a:t>
            </a:fld>
            <a:endParaRPr lang="en-US" dirty="0"/>
          </a:p>
        </p:txBody>
      </p:sp>
      <mc:AlternateContent xmlns:mc="http://schemas.openxmlformats.org/markup-compatibility/2006" xmlns:a14="http://schemas.microsoft.com/office/drawing/2010/main">
        <mc:Choice Requires="a14">
          <p:sp>
            <p:nvSpPr>
              <p:cNvPr id="12" name="TextBox 11"/>
              <p:cNvSpPr txBox="1"/>
              <p:nvPr/>
            </p:nvSpPr>
            <p:spPr>
              <a:xfrm>
                <a:off x="2362200" y="1533038"/>
                <a:ext cx="4570482"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𝐸𝑟𝑟𝑜𝑟</m:t>
                          </m:r>
                        </m:e>
                        <m:sub>
                          <m:r>
                            <a:rPr lang="en-US" sz="2000" b="0" i="1" smtClean="0">
                              <a:latin typeface="Cambria Math" panose="02040503050406030204" pitchFamily="18" charset="0"/>
                            </a:rPr>
                            <m:t>𝑉</m:t>
                          </m:r>
                        </m:sub>
                      </m:sSub>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f>
                            <m:fPr>
                              <m:ctrlPr>
                                <a:rPr lang="en-US" sz="2000" i="1">
                                  <a:latin typeface="Cambria Math" panose="02040503050406030204" pitchFamily="18" charset="0"/>
                                </a:rPr>
                              </m:ctrlPr>
                            </m:fPr>
                            <m:num>
                              <m:r>
                                <a:rPr lang="en-US" sz="2000" b="0" i="1" smtClean="0">
                                  <a:latin typeface="Cambria Math" panose="02040503050406030204" pitchFamily="18" charset="0"/>
                                </a:rPr>
                                <m:t>2406−2400</m:t>
                              </m:r>
                            </m:num>
                            <m:den>
                              <m:r>
                                <a:rPr lang="en-US" sz="2000" b="0" i="1" smtClean="0">
                                  <a:latin typeface="Cambria Math" panose="02040503050406030204" pitchFamily="18" charset="0"/>
                                </a:rPr>
                                <m:t>2406</m:t>
                              </m:r>
                            </m:den>
                          </m:f>
                        </m:e>
                      </m:d>
                      <m:r>
                        <a:rPr lang="en-US" sz="2000" b="0" i="1" smtClean="0">
                          <a:latin typeface="Cambria Math" panose="02040503050406030204" pitchFamily="18" charset="0"/>
                          <a:ea typeface="Cambria Math" panose="02040503050406030204" pitchFamily="18" charset="0"/>
                        </a:rPr>
                        <m:t>∙100</m:t>
                      </m:r>
                      <m:r>
                        <a:rPr lang="en-US" sz="2000" b="0" i="1" smtClean="0">
                          <a:latin typeface="Cambria Math" panose="02040503050406030204" pitchFamily="18" charset="0"/>
                        </a:rPr>
                        <m:t>=0.25%</m:t>
                      </m:r>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362200" y="1533038"/>
                <a:ext cx="4570482" cy="691536"/>
              </a:xfrm>
              <a:prstGeom prst="rect">
                <a:avLst/>
              </a:prstGeom>
              <a:blipFill>
                <a:blip r:embed="rId2"/>
                <a:stretch>
                  <a:fillRect/>
                </a:stretch>
              </a:blipFill>
            </p:spPr>
            <p:txBody>
              <a:bodyPr/>
              <a:lstStyle/>
              <a:p>
                <a:r>
                  <a:rPr lang="en-US">
                    <a:noFill/>
                  </a:rPr>
                  <a:t> </a:t>
                </a:r>
              </a:p>
            </p:txBody>
          </p:sp>
        </mc:Fallback>
      </mc:AlternateContent>
      <p:sp>
        <p:nvSpPr>
          <p:cNvPr id="2" name="Rectangle 1"/>
          <p:cNvSpPr/>
          <p:nvPr/>
        </p:nvSpPr>
        <p:spPr>
          <a:xfrm>
            <a:off x="152400" y="647700"/>
            <a:ext cx="8915400" cy="707886"/>
          </a:xfrm>
          <a:prstGeom prst="rect">
            <a:avLst/>
          </a:prstGeom>
        </p:spPr>
        <p:txBody>
          <a:bodyPr wrap="square">
            <a:spAutoFit/>
          </a:bodyPr>
          <a:lstStyle/>
          <a:p>
            <a:r>
              <a:rPr lang="en-US" sz="2000" dirty="0"/>
              <a:t>The “errors” for the source voltages and currents by ignoring the impedances and shunt admittance are</a:t>
            </a:r>
          </a:p>
        </p:txBody>
      </p:sp>
      <mc:AlternateContent xmlns:mc="http://schemas.openxmlformats.org/markup-compatibility/2006" xmlns:a14="http://schemas.microsoft.com/office/drawing/2010/main">
        <mc:Choice Requires="a14">
          <p:sp>
            <p:nvSpPr>
              <p:cNvPr id="13" name="TextBox 12"/>
              <p:cNvSpPr txBox="1"/>
              <p:nvPr/>
            </p:nvSpPr>
            <p:spPr>
              <a:xfrm>
                <a:off x="2189460" y="2532961"/>
                <a:ext cx="4937185"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𝐸𝑟𝑟𝑜𝑟</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f>
                            <m:fPr>
                              <m:ctrlPr>
                                <a:rPr lang="en-US" sz="2000" i="1">
                                  <a:latin typeface="Cambria Math" panose="02040503050406030204" pitchFamily="18" charset="0"/>
                                </a:rPr>
                              </m:ctrlPr>
                            </m:fPr>
                            <m:num>
                              <m:r>
                                <a:rPr lang="en-US" sz="2000" b="0" i="1" smtClean="0">
                                  <a:latin typeface="Cambria Math" panose="02040503050406030204" pitchFamily="18" charset="0"/>
                                </a:rPr>
                                <m:t>345.07−343.75</m:t>
                              </m:r>
                            </m:num>
                            <m:den>
                              <m:r>
                                <a:rPr lang="en-US" sz="2000" b="0" i="1" smtClean="0">
                                  <a:latin typeface="Cambria Math" panose="02040503050406030204" pitchFamily="18" charset="0"/>
                                </a:rPr>
                                <m:t>345.07</m:t>
                              </m:r>
                            </m:den>
                          </m:f>
                        </m:e>
                      </m:d>
                      <m:r>
                        <a:rPr lang="en-US" sz="2000" b="0" i="1" smtClean="0">
                          <a:latin typeface="Cambria Math" panose="02040503050406030204" pitchFamily="18" charset="0"/>
                          <a:ea typeface="Cambria Math" panose="02040503050406030204" pitchFamily="18" charset="0"/>
                        </a:rPr>
                        <m:t>∙100</m:t>
                      </m:r>
                      <m:r>
                        <a:rPr lang="en-US" sz="2000" b="0" i="1" smtClean="0">
                          <a:latin typeface="Cambria Math" panose="02040503050406030204" pitchFamily="18" charset="0"/>
                        </a:rPr>
                        <m:t>=0.38%</m:t>
                      </m:r>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189460" y="2532961"/>
                <a:ext cx="4937185" cy="691536"/>
              </a:xfrm>
              <a:prstGeom prst="rect">
                <a:avLst/>
              </a:prstGeom>
              <a:blipFill>
                <a:blip r:embed="rId3"/>
                <a:stretch>
                  <a:fillRect/>
                </a:stretch>
              </a:blipFill>
            </p:spPr>
            <p:txBody>
              <a:bodyPr/>
              <a:lstStyle/>
              <a:p>
                <a:r>
                  <a:rPr lang="en-US">
                    <a:noFill/>
                  </a:rPr>
                  <a:t> </a:t>
                </a:r>
              </a:p>
            </p:txBody>
          </p:sp>
        </mc:Fallback>
      </mc:AlternateContent>
      <p:sp>
        <p:nvSpPr>
          <p:cNvPr id="5" name="Rectangle 4"/>
          <p:cNvSpPr/>
          <p:nvPr/>
        </p:nvSpPr>
        <p:spPr>
          <a:xfrm>
            <a:off x="152400" y="3429000"/>
            <a:ext cx="8915400" cy="1323439"/>
          </a:xfrm>
          <a:prstGeom prst="rect">
            <a:avLst/>
          </a:prstGeom>
        </p:spPr>
        <p:txBody>
          <a:bodyPr wrap="square">
            <a:spAutoFit/>
          </a:bodyPr>
          <a:lstStyle/>
          <a:p>
            <a:r>
              <a:rPr lang="en-US" sz="2000" dirty="0">
                <a:solidFill>
                  <a:srgbClr val="000000"/>
                </a:solidFill>
              </a:rPr>
              <a:t>By ignoring the transformer impedances and shunt admittance, very little error has been made. This example demonstrates why, for all practical purposes, the impedances and shunt admittance of an autotransformer can be ignored. This idea will be carried forward for the modeling of voltage regulators.</a:t>
            </a:r>
            <a:endParaRPr lang="en-US" sz="2000" dirty="0">
              <a:solidFill>
                <a:srgbClr val="000000"/>
              </a:solidFill>
              <a:effectLst/>
            </a:endParaRPr>
          </a:p>
        </p:txBody>
      </p:sp>
      <p:sp>
        <p:nvSpPr>
          <p:cNvPr id="8"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4229187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779654" cy="584775"/>
          </a:xfrm>
          <a:prstGeom prst="rect">
            <a:avLst/>
          </a:prstGeom>
        </p:spPr>
        <p:txBody>
          <a:bodyPr wrap="none">
            <a:spAutoFit/>
          </a:bodyPr>
          <a:lstStyle/>
          <a:p>
            <a:r>
              <a:rPr lang="en-US" altLang="zh-CN" sz="3200" dirty="0">
                <a:solidFill>
                  <a:srgbClr val="C8102E"/>
                </a:solidFill>
                <a:latin typeface="+mj-lt"/>
                <a:ea typeface="+mj-ea"/>
                <a:cs typeface="+mj-cs"/>
              </a:rPr>
              <a:t>Example</a:t>
            </a:r>
            <a:endParaRPr lang="en-US" sz="3200" dirty="0">
              <a:solidFill>
                <a:srgbClr val="C8102E"/>
              </a:solidFill>
              <a:latin typeface="+mj-lt"/>
              <a:ea typeface="+mj-ea"/>
              <a:cs typeface="+mj-cs"/>
            </a:endParaRPr>
          </a:p>
        </p:txBody>
      </p:sp>
      <p:sp>
        <p:nvSpPr>
          <p:cNvPr id="4" name="Slide Number Placeholder 3"/>
          <p:cNvSpPr>
            <a:spLocks noGrp="1"/>
          </p:cNvSpPr>
          <p:nvPr>
            <p:ph type="sldNum" sz="quarter" idx="12"/>
          </p:nvPr>
        </p:nvSpPr>
        <p:spPr/>
        <p:txBody>
          <a:bodyPr/>
          <a:lstStyle/>
          <a:p>
            <a:fld id="{5B7A2384-8C5D-49F6-8259-B9A64ECD4852}" type="slidenum">
              <a:rPr lang="en-US" smtClean="0"/>
              <a:t>37</a:t>
            </a:fld>
            <a:endParaRPr lang="en-US" dirty="0"/>
          </a:p>
        </p:txBody>
      </p:sp>
      <p:sp>
        <p:nvSpPr>
          <p:cNvPr id="8" name="Rectangle 7"/>
          <p:cNvSpPr/>
          <p:nvPr/>
        </p:nvSpPr>
        <p:spPr>
          <a:xfrm>
            <a:off x="152400" y="1143000"/>
            <a:ext cx="8686800" cy="2554545"/>
          </a:xfrm>
          <a:prstGeom prst="rect">
            <a:avLst/>
          </a:prstGeom>
        </p:spPr>
        <p:txBody>
          <a:bodyPr wrap="square">
            <a:spAutoFit/>
          </a:bodyPr>
          <a:lstStyle/>
          <a:p>
            <a:pPr algn="just"/>
            <a:r>
              <a:rPr lang="en-US" sz="2000" dirty="0"/>
              <a:t>In this section, the equivalent circuit of an autotransformer has been developed for the “raise” and “lower” connections. These equivalent circuits included the series impedance and shunt admittance. If a detailed analysis of the autotransformer is desired, the series impedance and shunt admittance should be included. However, it has been shown in Example that these values are very small, and when the autotransformer is to be a component of a system, very little error will be made by neglecting both the series impedance and shunt admittance of the equivalent circuit.</a:t>
            </a:r>
          </a:p>
        </p:txBody>
      </p:sp>
      <p:sp>
        <p:nvSpPr>
          <p:cNvPr id="5"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096057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421210" cy="584775"/>
          </a:xfrm>
          <a:prstGeom prst="rect">
            <a:avLst/>
          </a:prstGeom>
        </p:spPr>
        <p:txBody>
          <a:bodyPr wrap="none">
            <a:spAutoFit/>
          </a:bodyPr>
          <a:lstStyle/>
          <a:p>
            <a:r>
              <a:rPr lang="en-US" sz="3200" dirty="0">
                <a:solidFill>
                  <a:srgbClr val="C8102E"/>
                </a:solidFill>
                <a:latin typeface="+mj-lt"/>
                <a:ea typeface="+mj-ea"/>
                <a:cs typeface="+mj-cs"/>
              </a:rPr>
              <a:t>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38</a:t>
            </a:fld>
            <a:endParaRPr lang="en-US" dirty="0"/>
          </a:p>
        </p:txBody>
      </p:sp>
      <p:sp>
        <p:nvSpPr>
          <p:cNvPr id="2" name="Rectangle 1"/>
          <p:cNvSpPr/>
          <p:nvPr/>
        </p:nvSpPr>
        <p:spPr>
          <a:xfrm>
            <a:off x="91143" y="914400"/>
            <a:ext cx="4419600" cy="4524315"/>
          </a:xfrm>
          <a:prstGeom prst="rect">
            <a:avLst/>
          </a:prstGeom>
        </p:spPr>
        <p:txBody>
          <a:bodyPr wrap="square">
            <a:spAutoFit/>
          </a:bodyPr>
          <a:lstStyle/>
          <a:p>
            <a:pPr algn="just"/>
            <a:r>
              <a:rPr lang="en-US" sz="1800" dirty="0">
                <a:solidFill>
                  <a:srgbClr val="000000"/>
                </a:solidFill>
              </a:rPr>
              <a:t>A step-voltage regulator consists of an autotransformer and a LTC mechanism. The voltage change is obtained by changing the taps of the series winding of the autotransformer. The position of the tap is determined by a control circuit (line drop compensator). Standard step-regulators contain a reversing switch enabling a ±10% regulator range, usually in 32 steps. This amounts to a 5/8% change per step or 0.75 V change per step on a 120 V base. Step-regulators can be connected in a “Type A” or “Type B” connection according to the ANSI/IEEE C57.15-1986 standard [</a:t>
            </a:r>
            <a:r>
              <a:rPr lang="en-US" sz="1800" dirty="0">
                <a:solidFill>
                  <a:srgbClr val="000000"/>
                </a:solidFill>
                <a:hlinkClick r:id="rId2"/>
              </a:rPr>
              <a:t>2</a:t>
            </a:r>
            <a:r>
              <a:rPr lang="en-US" sz="1800" dirty="0">
                <a:solidFill>
                  <a:srgbClr val="000000"/>
                </a:solidFill>
              </a:rPr>
              <a:t>]. The more common Type B connection is shown in Fig.5.</a:t>
            </a:r>
            <a:endParaRPr lang="en-US" sz="1800" dirty="0">
              <a:solidFill>
                <a:srgbClr val="000000"/>
              </a:solidFill>
              <a:effectLst/>
            </a:endParaRPr>
          </a:p>
        </p:txBody>
      </p:sp>
      <p:pic>
        <p:nvPicPr>
          <p:cNvPr id="6" name="Picture 5"/>
          <p:cNvPicPr>
            <a:picLocks noChangeAspect="1"/>
          </p:cNvPicPr>
          <p:nvPr/>
        </p:nvPicPr>
        <p:blipFill>
          <a:blip r:embed="rId3"/>
          <a:stretch>
            <a:fillRect/>
          </a:stretch>
        </p:blipFill>
        <p:spPr>
          <a:xfrm>
            <a:off x="4628493" y="952500"/>
            <a:ext cx="4075113" cy="4143315"/>
          </a:xfrm>
          <a:prstGeom prst="rect">
            <a:avLst/>
          </a:prstGeom>
        </p:spPr>
      </p:pic>
      <p:sp>
        <p:nvSpPr>
          <p:cNvPr id="14" name="TextBox 13"/>
          <p:cNvSpPr txBox="1"/>
          <p:nvPr/>
        </p:nvSpPr>
        <p:spPr>
          <a:xfrm>
            <a:off x="4953000" y="5433794"/>
            <a:ext cx="3581400" cy="646331"/>
          </a:xfrm>
          <a:prstGeom prst="rect">
            <a:avLst/>
          </a:prstGeom>
          <a:noFill/>
        </p:spPr>
        <p:txBody>
          <a:bodyPr wrap="square" rtlCol="0">
            <a:spAutoFit/>
          </a:bodyPr>
          <a:lstStyle/>
          <a:p>
            <a:pPr algn="ctr"/>
            <a:r>
              <a:rPr lang="en-US" sz="1800" dirty="0"/>
              <a:t>Fig.5 Type “B” step-voltage regulator</a:t>
            </a:r>
          </a:p>
        </p:txBody>
      </p:sp>
      <p:sp>
        <p:nvSpPr>
          <p:cNvPr id="7" name="Rectangle 6"/>
          <p:cNvSpPr/>
          <p:nvPr/>
        </p:nvSpPr>
        <p:spPr>
          <a:xfrm>
            <a:off x="0" y="5474582"/>
            <a:ext cx="5105400" cy="646331"/>
          </a:xfrm>
          <a:prstGeom prst="rect">
            <a:avLst/>
          </a:prstGeom>
        </p:spPr>
        <p:txBody>
          <a:bodyPr wrap="square">
            <a:spAutoFit/>
          </a:bodyPr>
          <a:lstStyle/>
          <a:p>
            <a:r>
              <a:rPr lang="en-US" sz="1200" dirty="0">
                <a:solidFill>
                  <a:srgbClr val="000000"/>
                </a:solidFill>
              </a:rPr>
              <a:t>[2]</a:t>
            </a:r>
            <a:r>
              <a:rPr lang="en-US" sz="1200" i="1" dirty="0">
                <a:solidFill>
                  <a:srgbClr val="000000"/>
                </a:solidFill>
              </a:rPr>
              <a:t> IEEE Standard Requirements, Terminology, and Test Code for Step-Voltage and Induction-Voltage Regulators</a:t>
            </a:r>
            <a:r>
              <a:rPr lang="en-US" sz="1200" dirty="0">
                <a:solidFill>
                  <a:srgbClr val="000000"/>
                </a:solidFill>
              </a:rPr>
              <a:t>, ANSI/IEEE C57.15-1986, Institute of Electrical and Electronic Engineers, New York, 1988</a:t>
            </a:r>
            <a:endParaRPr lang="en-US" sz="1200" dirty="0">
              <a:solidFill>
                <a:srgbClr val="000000"/>
              </a:solidFill>
              <a:effectLst/>
            </a:endParaRPr>
          </a:p>
        </p:txBody>
      </p:sp>
      <p:sp>
        <p:nvSpPr>
          <p:cNvPr id="8"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006332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421210" cy="584775"/>
          </a:xfrm>
          <a:prstGeom prst="rect">
            <a:avLst/>
          </a:prstGeom>
        </p:spPr>
        <p:txBody>
          <a:bodyPr wrap="none">
            <a:spAutoFit/>
          </a:bodyPr>
          <a:lstStyle/>
          <a:p>
            <a:r>
              <a:rPr lang="en-US" sz="3200" dirty="0">
                <a:solidFill>
                  <a:srgbClr val="C8102E"/>
                </a:solidFill>
                <a:latin typeface="+mj-lt"/>
                <a:ea typeface="+mj-ea"/>
                <a:cs typeface="+mj-cs"/>
              </a:rPr>
              <a:t>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39</a:t>
            </a:fld>
            <a:endParaRPr lang="en-US" dirty="0"/>
          </a:p>
        </p:txBody>
      </p:sp>
      <p:sp>
        <p:nvSpPr>
          <p:cNvPr id="5" name="Rectangle 4"/>
          <p:cNvSpPr/>
          <p:nvPr/>
        </p:nvSpPr>
        <p:spPr>
          <a:xfrm>
            <a:off x="144516" y="647700"/>
            <a:ext cx="8923283" cy="2585323"/>
          </a:xfrm>
          <a:prstGeom prst="rect">
            <a:avLst/>
          </a:prstGeom>
        </p:spPr>
        <p:txBody>
          <a:bodyPr wrap="square">
            <a:spAutoFit/>
          </a:bodyPr>
          <a:lstStyle/>
          <a:p>
            <a:r>
              <a:rPr lang="en-US" sz="1800" dirty="0">
                <a:solidFill>
                  <a:srgbClr val="000000"/>
                </a:solidFill>
              </a:rPr>
              <a:t>The step-voltage regulator control circuit is shown in block form in Fig.6.</a:t>
            </a:r>
          </a:p>
          <a:p>
            <a:endParaRPr lang="en-US" sz="1800" dirty="0">
              <a:solidFill>
                <a:srgbClr val="000000"/>
              </a:solidFill>
            </a:endParaRPr>
          </a:p>
          <a:p>
            <a:r>
              <a:rPr lang="en-US" sz="1800" dirty="0">
                <a:solidFill>
                  <a:srgbClr val="000000"/>
                </a:solidFill>
              </a:rPr>
              <a:t>The step-voltage regulator control circuit requires the following settings:</a:t>
            </a:r>
          </a:p>
          <a:p>
            <a:pPr marL="342900" indent="-342900">
              <a:buFont typeface="Courier New" panose="02070309020205020404" pitchFamily="49" charset="0"/>
              <a:buChar char="o"/>
            </a:pPr>
            <a:r>
              <a:rPr lang="en-US" sz="1800" i="1" dirty="0">
                <a:solidFill>
                  <a:srgbClr val="000000"/>
                </a:solidFill>
              </a:rPr>
              <a:t>Voltage level</a:t>
            </a:r>
            <a:r>
              <a:rPr lang="en-US" sz="1800" dirty="0">
                <a:solidFill>
                  <a:srgbClr val="000000"/>
                </a:solidFill>
              </a:rPr>
              <a:t>: The desired voltage (on 120 V base) to be held at the “load center.” The load center may be the output terminal of the regulator or a remote node on the feeder.</a:t>
            </a:r>
          </a:p>
          <a:p>
            <a:pPr marL="342900" indent="-342900">
              <a:buFont typeface="Courier New" panose="02070309020205020404" pitchFamily="49" charset="0"/>
              <a:buChar char="o"/>
            </a:pPr>
            <a:r>
              <a:rPr lang="en-US" sz="1800" i="1" dirty="0">
                <a:solidFill>
                  <a:srgbClr val="000000"/>
                </a:solidFill>
              </a:rPr>
              <a:t>Bandwidth</a:t>
            </a:r>
            <a:r>
              <a:rPr lang="en-US" sz="1800" dirty="0">
                <a:solidFill>
                  <a:srgbClr val="000000"/>
                </a:solidFill>
              </a:rPr>
              <a:t>: The allowed variance of the load center voltage from the set voltage level. The voltage held at the load center will be ±1/2 of the bandwidth. For example, if the voltage level is set to 122 V and the bandwidth set to 2 V, the regulator will change taps until the load center voltage lies between 121 and 123 V.</a:t>
            </a:r>
          </a:p>
        </p:txBody>
      </p:sp>
      <p:sp>
        <p:nvSpPr>
          <p:cNvPr id="10" name="TextBox 9"/>
          <p:cNvSpPr txBox="1"/>
          <p:nvPr/>
        </p:nvSpPr>
        <p:spPr>
          <a:xfrm>
            <a:off x="2895600" y="5528230"/>
            <a:ext cx="4191000" cy="369332"/>
          </a:xfrm>
          <a:prstGeom prst="rect">
            <a:avLst/>
          </a:prstGeom>
          <a:noFill/>
        </p:spPr>
        <p:txBody>
          <a:bodyPr wrap="square" rtlCol="0">
            <a:spAutoFit/>
          </a:bodyPr>
          <a:lstStyle/>
          <a:p>
            <a:pPr algn="ctr"/>
            <a:r>
              <a:rPr lang="en-US" sz="1800" dirty="0"/>
              <a:t>Fig.6 Step-voltage regulator control circuit</a:t>
            </a:r>
          </a:p>
        </p:txBody>
      </p:sp>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pic>
        <p:nvPicPr>
          <p:cNvPr id="8" name="Picture 7"/>
          <p:cNvPicPr>
            <a:picLocks noChangeAspect="1"/>
          </p:cNvPicPr>
          <p:nvPr/>
        </p:nvPicPr>
        <p:blipFill>
          <a:blip r:embed="rId2"/>
          <a:stretch>
            <a:fillRect/>
          </a:stretch>
        </p:blipFill>
        <p:spPr>
          <a:xfrm>
            <a:off x="1447800" y="3210163"/>
            <a:ext cx="6553200" cy="2286000"/>
          </a:xfrm>
          <a:prstGeom prst="rect">
            <a:avLst/>
          </a:prstGeom>
        </p:spPr>
      </p:pic>
    </p:spTree>
    <p:extLst>
      <p:ext uri="{BB962C8B-B14F-4D97-AF65-F5344CB8AC3E}">
        <p14:creationId xmlns:p14="http://schemas.microsoft.com/office/powerpoint/2010/main" val="2294716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831579" cy="584775"/>
          </a:xfrm>
          <a:prstGeom prst="rect">
            <a:avLst/>
          </a:prstGeom>
        </p:spPr>
        <p:txBody>
          <a:bodyPr wrap="none">
            <a:spAutoFit/>
          </a:bodyPr>
          <a:lstStyle/>
          <a:p>
            <a:r>
              <a:rPr lang="en-US" sz="3200" dirty="0">
                <a:solidFill>
                  <a:srgbClr val="C8102E"/>
                </a:solidFill>
                <a:latin typeface="+mj-lt"/>
                <a:ea typeface="+mj-ea"/>
                <a:cs typeface="+mj-cs"/>
              </a:rPr>
              <a:t>Standard Voltage Ratings</a:t>
            </a:r>
          </a:p>
        </p:txBody>
      </p:sp>
      <p:sp>
        <p:nvSpPr>
          <p:cNvPr id="2" name="Rectangle 1"/>
          <p:cNvSpPr/>
          <p:nvPr/>
        </p:nvSpPr>
        <p:spPr>
          <a:xfrm>
            <a:off x="122764" y="762000"/>
            <a:ext cx="8972610" cy="4801314"/>
          </a:xfrm>
          <a:prstGeom prst="rect">
            <a:avLst/>
          </a:prstGeom>
        </p:spPr>
        <p:txBody>
          <a:bodyPr wrap="square">
            <a:spAutoFit/>
          </a:bodyPr>
          <a:lstStyle/>
          <a:p>
            <a:pPr algn="just"/>
            <a:r>
              <a:rPr lang="en-US" sz="1800" dirty="0"/>
              <a:t>The American National Standards Institute (ANSI) standard ANSI C84.1-1995 for “Electric Power Systems and Equipment Voltage Ratings (60 Hertz)” provides the following definitions for system voltage terms [1]:</a:t>
            </a:r>
          </a:p>
          <a:p>
            <a:pPr marL="285750" indent="-285750" algn="just">
              <a:buFont typeface="Courier New" panose="02070309020205020404" pitchFamily="49" charset="0"/>
              <a:buChar char="o"/>
            </a:pPr>
            <a:r>
              <a:rPr lang="en-US" sz="1800" i="1" dirty="0"/>
              <a:t>System voltage</a:t>
            </a:r>
            <a:r>
              <a:rPr lang="en-US" sz="1800" dirty="0"/>
              <a:t>: The root mean square (</a:t>
            </a:r>
            <a:r>
              <a:rPr lang="en-US" sz="1800" dirty="0" err="1"/>
              <a:t>rms</a:t>
            </a:r>
            <a:r>
              <a:rPr lang="en-US" sz="1800" dirty="0"/>
              <a:t>) phasor voltage of a portion of an alternating current electric system. Each system voltage pertains to a portion of the system that is bounded by transformers or utilization equipment.</a:t>
            </a:r>
          </a:p>
          <a:p>
            <a:pPr marL="285750" indent="-285750" algn="just">
              <a:buFont typeface="Courier New" panose="02070309020205020404" pitchFamily="49" charset="0"/>
              <a:buChar char="o"/>
            </a:pPr>
            <a:r>
              <a:rPr lang="en-US" sz="1800" i="1" dirty="0"/>
              <a:t>Nominal system voltage</a:t>
            </a:r>
            <a:r>
              <a:rPr lang="en-US" sz="1800" dirty="0"/>
              <a:t>: The voltage by which a portion of the system is designated and to which certain operating characteristics of the system are related. Each nominal system voltage pertains to a portion of the system bounded by transformers or utilization equipment.</a:t>
            </a:r>
          </a:p>
          <a:p>
            <a:pPr marL="285750" indent="-285750" algn="just">
              <a:buFont typeface="Courier New" panose="02070309020205020404" pitchFamily="49" charset="0"/>
              <a:buChar char="o"/>
            </a:pPr>
            <a:r>
              <a:rPr lang="en-US" sz="1800" i="1" dirty="0"/>
              <a:t>Maximum system voltage</a:t>
            </a:r>
            <a:r>
              <a:rPr lang="en-US" sz="1800" dirty="0"/>
              <a:t>: The highest system voltage that occurs under normal operating conditions, and the highest system voltage for which equipment and other components are designed for satisfactory continuous operation without </a:t>
            </a:r>
            <a:r>
              <a:rPr lang="en-US" sz="1800" dirty="0" err="1"/>
              <a:t>derating</a:t>
            </a:r>
            <a:r>
              <a:rPr lang="en-US" sz="1800" dirty="0"/>
              <a:t> of any kind.</a:t>
            </a:r>
          </a:p>
          <a:p>
            <a:pPr marL="285750" indent="-285750" algn="just">
              <a:buFont typeface="Courier New" panose="02070309020205020404" pitchFamily="49" charset="0"/>
              <a:buChar char="o"/>
            </a:pPr>
            <a:r>
              <a:rPr lang="en-US" sz="1800" i="1" dirty="0"/>
              <a:t>Service voltage</a:t>
            </a:r>
            <a:r>
              <a:rPr lang="en-US" sz="1800" dirty="0"/>
              <a:t>: The voltage at the point where the electrical system of the supplier and the electrical system of the user are connected.</a:t>
            </a:r>
          </a:p>
          <a:p>
            <a:pPr marL="285750" indent="-285750" algn="just">
              <a:buFont typeface="Courier New" panose="02070309020205020404" pitchFamily="49" charset="0"/>
              <a:buChar char="o"/>
            </a:pPr>
            <a:r>
              <a:rPr lang="en-US" sz="1800" i="1" dirty="0"/>
              <a:t>Utilization voltage</a:t>
            </a:r>
            <a:r>
              <a:rPr lang="en-US" sz="1800" dirty="0"/>
              <a:t>: The voltage at the line terminals of utilization equipment.</a:t>
            </a:r>
          </a:p>
          <a:p>
            <a:pPr marL="285750" indent="-285750" algn="just">
              <a:buFont typeface="Courier New" panose="02070309020205020404" pitchFamily="49" charset="0"/>
              <a:buChar char="o"/>
            </a:pPr>
            <a:r>
              <a:rPr lang="en-US" sz="1800" i="1" dirty="0"/>
              <a:t>Nominal utilization voltage</a:t>
            </a:r>
            <a:r>
              <a:rPr lang="en-US" sz="1800" dirty="0"/>
              <a:t>: The voltage rating of certain utilization equipment used on the system.</a:t>
            </a:r>
          </a:p>
        </p:txBody>
      </p:sp>
      <p:sp>
        <p:nvSpPr>
          <p:cNvPr id="4" name="Slide Number Placeholder 3"/>
          <p:cNvSpPr>
            <a:spLocks noGrp="1"/>
          </p:cNvSpPr>
          <p:nvPr>
            <p:ph type="sldNum" sz="quarter" idx="12"/>
          </p:nvPr>
        </p:nvSpPr>
        <p:spPr/>
        <p:txBody>
          <a:bodyPr/>
          <a:lstStyle/>
          <a:p>
            <a:fld id="{5B7A2384-8C5D-49F6-8259-B9A64ECD4852}" type="slidenum">
              <a:rPr lang="en-US" smtClean="0"/>
              <a:t>4</a:t>
            </a:fld>
            <a:endParaRPr lang="en-US" dirty="0"/>
          </a:p>
        </p:txBody>
      </p:sp>
      <p:sp>
        <p:nvSpPr>
          <p:cNvPr id="7" name="Rectangle 6"/>
          <p:cNvSpPr/>
          <p:nvPr/>
        </p:nvSpPr>
        <p:spPr>
          <a:xfrm>
            <a:off x="152400" y="5638800"/>
            <a:ext cx="8640236" cy="415498"/>
          </a:xfrm>
          <a:prstGeom prst="rect">
            <a:avLst/>
          </a:prstGeom>
        </p:spPr>
        <p:txBody>
          <a:bodyPr wrap="square">
            <a:spAutoFit/>
          </a:bodyPr>
          <a:lstStyle/>
          <a:p>
            <a:r>
              <a:rPr lang="en-US" sz="1050" dirty="0">
                <a:solidFill>
                  <a:srgbClr val="000000"/>
                </a:solidFill>
              </a:rPr>
              <a:t>[1]</a:t>
            </a:r>
            <a:r>
              <a:rPr lang="en-US" sz="1050" i="1" dirty="0">
                <a:solidFill>
                  <a:srgbClr val="000000"/>
                </a:solidFill>
              </a:rPr>
              <a:t> American Nation Standard for Electric Power—Systems and Equipment Voltage Ratings (60 Hertz)</a:t>
            </a:r>
            <a:r>
              <a:rPr lang="en-US" sz="1050" dirty="0">
                <a:solidFill>
                  <a:srgbClr val="000000"/>
                </a:solidFill>
              </a:rPr>
              <a:t>, ANSI C84.1-1995, National Electrical Manufacturers Association, Rosslyn, VA, 1996.</a:t>
            </a:r>
            <a:endParaRPr lang="en-US" sz="1050" dirty="0">
              <a:solidFill>
                <a:srgbClr val="000000"/>
              </a:solidFill>
              <a:effectLst/>
            </a:endParaRPr>
          </a:p>
        </p:txBody>
      </p:sp>
      <p:sp>
        <p:nvSpPr>
          <p:cNvPr id="6"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923565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421210" cy="584775"/>
          </a:xfrm>
          <a:prstGeom prst="rect">
            <a:avLst/>
          </a:prstGeom>
        </p:spPr>
        <p:txBody>
          <a:bodyPr wrap="none">
            <a:spAutoFit/>
          </a:bodyPr>
          <a:lstStyle/>
          <a:p>
            <a:r>
              <a:rPr lang="en-US" sz="3200" dirty="0">
                <a:solidFill>
                  <a:srgbClr val="C8102E"/>
                </a:solidFill>
                <a:latin typeface="+mj-lt"/>
                <a:ea typeface="+mj-ea"/>
                <a:cs typeface="+mj-cs"/>
              </a:rPr>
              <a:t>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40</a:t>
            </a:fld>
            <a:endParaRPr lang="en-US" dirty="0"/>
          </a:p>
        </p:txBody>
      </p:sp>
      <p:sp>
        <p:nvSpPr>
          <p:cNvPr id="5" name="Rectangle 4"/>
          <p:cNvSpPr/>
          <p:nvPr/>
        </p:nvSpPr>
        <p:spPr>
          <a:xfrm>
            <a:off x="144516" y="647700"/>
            <a:ext cx="8923283" cy="2308324"/>
          </a:xfrm>
          <a:prstGeom prst="rect">
            <a:avLst/>
          </a:prstGeom>
        </p:spPr>
        <p:txBody>
          <a:bodyPr wrap="square">
            <a:spAutoFit/>
          </a:bodyPr>
          <a:lstStyle/>
          <a:p>
            <a:pPr marL="342900" indent="-342900">
              <a:buFont typeface="Courier New" panose="02070309020205020404" pitchFamily="49" charset="0"/>
              <a:buChar char="o"/>
            </a:pPr>
            <a:r>
              <a:rPr lang="en-US" sz="1800" i="1" dirty="0">
                <a:solidFill>
                  <a:srgbClr val="000000"/>
                </a:solidFill>
              </a:rPr>
              <a:t>Time delay: Length of time that a raise or lower operation is called for before the actual execution of the command. This prevents taps changing during a transient or short time change in current.</a:t>
            </a:r>
          </a:p>
          <a:p>
            <a:pPr marL="342900" indent="-342900">
              <a:buFont typeface="Courier New" panose="02070309020205020404" pitchFamily="49" charset="0"/>
              <a:buChar char="o"/>
            </a:pPr>
            <a:endParaRPr lang="en-US" sz="1800" i="1" dirty="0">
              <a:solidFill>
                <a:srgbClr val="000000"/>
              </a:solidFill>
            </a:endParaRPr>
          </a:p>
          <a:p>
            <a:pPr marL="342900" indent="-342900">
              <a:buFont typeface="Courier New" panose="02070309020205020404" pitchFamily="49" charset="0"/>
              <a:buChar char="o"/>
            </a:pPr>
            <a:r>
              <a:rPr lang="en-US" sz="1800" i="1" dirty="0">
                <a:solidFill>
                  <a:srgbClr val="000000"/>
                </a:solidFill>
              </a:rPr>
              <a:t>Line drop compensator: Set to compensate for the voltage drop (line drop) between the regulator and the load center. The settings consist of R and X settings in volts corresponding to the equivalent impedance between the regulator and the load center. This setting may be zero if the regulator output terminals are the “load center.”</a:t>
            </a:r>
          </a:p>
        </p:txBody>
      </p:sp>
      <p:sp>
        <p:nvSpPr>
          <p:cNvPr id="10" name="TextBox 9"/>
          <p:cNvSpPr txBox="1"/>
          <p:nvPr/>
        </p:nvSpPr>
        <p:spPr>
          <a:xfrm>
            <a:off x="2936728" y="5497750"/>
            <a:ext cx="4191000" cy="369332"/>
          </a:xfrm>
          <a:prstGeom prst="rect">
            <a:avLst/>
          </a:prstGeom>
          <a:noFill/>
        </p:spPr>
        <p:txBody>
          <a:bodyPr wrap="square" rtlCol="0">
            <a:spAutoFit/>
          </a:bodyPr>
          <a:lstStyle/>
          <a:p>
            <a:pPr algn="ctr"/>
            <a:r>
              <a:rPr lang="en-US" sz="1800" dirty="0"/>
              <a:t>Fig.6 Step-voltage regulator control circuit</a:t>
            </a:r>
          </a:p>
        </p:txBody>
      </p:sp>
      <p:pic>
        <p:nvPicPr>
          <p:cNvPr id="2" name="Picture 1"/>
          <p:cNvPicPr>
            <a:picLocks noChangeAspect="1"/>
          </p:cNvPicPr>
          <p:nvPr/>
        </p:nvPicPr>
        <p:blipFill>
          <a:blip r:embed="rId2"/>
          <a:stretch>
            <a:fillRect/>
          </a:stretch>
        </p:blipFill>
        <p:spPr>
          <a:xfrm>
            <a:off x="1600200" y="2956024"/>
            <a:ext cx="6864056" cy="2355116"/>
          </a:xfrm>
          <a:prstGeom prst="rect">
            <a:avLst/>
          </a:prstGeom>
        </p:spPr>
      </p:pic>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7109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421210" cy="584775"/>
          </a:xfrm>
          <a:prstGeom prst="rect">
            <a:avLst/>
          </a:prstGeom>
        </p:spPr>
        <p:txBody>
          <a:bodyPr wrap="none">
            <a:spAutoFit/>
          </a:bodyPr>
          <a:lstStyle/>
          <a:p>
            <a:r>
              <a:rPr lang="en-US" sz="3200" dirty="0">
                <a:solidFill>
                  <a:srgbClr val="C8102E"/>
                </a:solidFill>
                <a:latin typeface="+mj-lt"/>
                <a:ea typeface="+mj-ea"/>
                <a:cs typeface="+mj-cs"/>
              </a:rPr>
              <a:t>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41</a:t>
            </a:fld>
            <a:endParaRPr lang="en-US" dirty="0"/>
          </a:p>
        </p:txBody>
      </p:sp>
      <p:sp>
        <p:nvSpPr>
          <p:cNvPr id="5" name="Rectangle 4"/>
          <p:cNvSpPr/>
          <p:nvPr/>
        </p:nvSpPr>
        <p:spPr>
          <a:xfrm>
            <a:off x="76200" y="1219200"/>
            <a:ext cx="8923283" cy="1631216"/>
          </a:xfrm>
          <a:prstGeom prst="rect">
            <a:avLst/>
          </a:prstGeom>
        </p:spPr>
        <p:txBody>
          <a:bodyPr wrap="square">
            <a:spAutoFit/>
          </a:bodyPr>
          <a:lstStyle/>
          <a:p>
            <a:pPr algn="just"/>
            <a:r>
              <a:rPr lang="en-US" sz="2000" dirty="0"/>
              <a:t>The required rating of a step-regulator is based upon the kVA transformed and not the kVA rating of the line. In general, this will be 10% of the line rating since rated current flows through the series winding, which represents the ±10% voltage change. The kVA rating of the step-voltage regulator is determined in the same manner as that of the previously discussed autotransformer.</a:t>
            </a:r>
          </a:p>
        </p:txBody>
      </p:sp>
      <p:sp>
        <p:nvSpPr>
          <p:cNvPr id="10" name="TextBox 9"/>
          <p:cNvSpPr txBox="1"/>
          <p:nvPr/>
        </p:nvSpPr>
        <p:spPr>
          <a:xfrm>
            <a:off x="2819400" y="5345668"/>
            <a:ext cx="4191000" cy="369332"/>
          </a:xfrm>
          <a:prstGeom prst="rect">
            <a:avLst/>
          </a:prstGeom>
          <a:noFill/>
        </p:spPr>
        <p:txBody>
          <a:bodyPr wrap="square" rtlCol="0">
            <a:spAutoFit/>
          </a:bodyPr>
          <a:lstStyle/>
          <a:p>
            <a:pPr algn="ctr"/>
            <a:r>
              <a:rPr lang="en-US" sz="1800" dirty="0"/>
              <a:t>Fig.6 Step-voltage regulator control circuit</a:t>
            </a:r>
          </a:p>
        </p:txBody>
      </p:sp>
      <p:pic>
        <p:nvPicPr>
          <p:cNvPr id="2" name="Picture 1"/>
          <p:cNvPicPr>
            <a:picLocks noChangeAspect="1"/>
          </p:cNvPicPr>
          <p:nvPr/>
        </p:nvPicPr>
        <p:blipFill>
          <a:blip r:embed="rId2"/>
          <a:stretch>
            <a:fillRect/>
          </a:stretch>
        </p:blipFill>
        <p:spPr>
          <a:xfrm>
            <a:off x="1447800" y="2895600"/>
            <a:ext cx="6496050" cy="2228850"/>
          </a:xfrm>
          <a:prstGeom prst="rect">
            <a:avLst/>
          </a:prstGeom>
        </p:spPr>
      </p:pic>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180479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973191" cy="584775"/>
          </a:xfrm>
          <a:prstGeom prst="rect">
            <a:avLst/>
          </a:prstGeom>
        </p:spPr>
        <p:txBody>
          <a:bodyPr wrap="none">
            <a:spAutoFit/>
          </a:bodyPr>
          <a:lstStyle/>
          <a:p>
            <a:r>
              <a:rPr lang="en-US" sz="3200" dirty="0">
                <a:solidFill>
                  <a:srgbClr val="C8102E"/>
                </a:solidFill>
                <a:latin typeface="+mj-lt"/>
                <a:ea typeface="+mj-ea"/>
                <a:cs typeface="+mj-cs"/>
              </a:rPr>
              <a:t>Single-Phase 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42</a:t>
            </a:fld>
            <a:endParaRPr lang="en-US" dirty="0"/>
          </a:p>
        </p:txBody>
      </p:sp>
      <p:sp>
        <p:nvSpPr>
          <p:cNvPr id="5" name="Rectangle 4"/>
          <p:cNvSpPr/>
          <p:nvPr/>
        </p:nvSpPr>
        <p:spPr>
          <a:xfrm>
            <a:off x="1001534" y="1219200"/>
            <a:ext cx="6999466" cy="2554545"/>
          </a:xfrm>
          <a:prstGeom prst="rect">
            <a:avLst/>
          </a:prstGeom>
        </p:spPr>
        <p:txBody>
          <a:bodyPr wrap="square">
            <a:spAutoFit/>
          </a:bodyPr>
          <a:lstStyle/>
          <a:p>
            <a:pPr marL="342900" indent="-342900" algn="just">
              <a:buFont typeface="Arial" panose="020B0604020202020204" pitchFamily="34" charset="0"/>
              <a:buChar char="•"/>
            </a:pPr>
            <a:r>
              <a:rPr lang="en-US" sz="2000" dirty="0"/>
              <a:t>Because the series impedance and shunt admittance values of step-voltage regulators are so small, they will be neglected in the following equivalent circuits.</a:t>
            </a:r>
          </a:p>
          <a:p>
            <a:pPr marL="342900" indent="-342900" algn="just">
              <a:buFont typeface="Arial" panose="020B0604020202020204" pitchFamily="34" charset="0"/>
              <a:buChar char="•"/>
            </a:pPr>
            <a:r>
              <a:rPr lang="en-US" sz="2000" dirty="0"/>
              <a:t> It should be pointed out, however, that if it is desired to include the impedance and admittance, they can be incorporated into the following equivalent circuits in the same way they were originally modeled in the autotransformer equivalent circuit.</a:t>
            </a:r>
          </a:p>
        </p:txBody>
      </p:sp>
      <p:sp>
        <p:nvSpPr>
          <p:cNvPr id="6"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032058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765553" cy="584775"/>
          </a:xfrm>
          <a:prstGeom prst="rect">
            <a:avLst/>
          </a:prstGeom>
        </p:spPr>
        <p:txBody>
          <a:bodyPr wrap="none">
            <a:spAutoFit/>
          </a:bodyPr>
          <a:lstStyle/>
          <a:p>
            <a:r>
              <a:rPr lang="en-US" sz="3200" dirty="0">
                <a:solidFill>
                  <a:srgbClr val="C8102E"/>
                </a:solidFill>
                <a:latin typeface="+mj-lt"/>
                <a:ea typeface="+mj-ea"/>
                <a:cs typeface="+mj-cs"/>
              </a:rPr>
              <a:t>Type A 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43</a:t>
            </a:fld>
            <a:endParaRPr lang="en-US" dirty="0"/>
          </a:p>
        </p:txBody>
      </p:sp>
      <p:sp>
        <p:nvSpPr>
          <p:cNvPr id="5" name="Rectangle 4"/>
          <p:cNvSpPr/>
          <p:nvPr/>
        </p:nvSpPr>
        <p:spPr>
          <a:xfrm>
            <a:off x="152400" y="648831"/>
            <a:ext cx="8923283" cy="2246769"/>
          </a:xfrm>
          <a:prstGeom prst="rect">
            <a:avLst/>
          </a:prstGeom>
        </p:spPr>
        <p:txBody>
          <a:bodyPr wrap="square">
            <a:spAutoFit/>
          </a:bodyPr>
          <a:lstStyle/>
          <a:p>
            <a:pPr algn="just"/>
            <a:r>
              <a:rPr lang="en-US" sz="2000" dirty="0"/>
              <a:t>The detailed equivalent circuit and abbreviated equivalent circuit of a Type A step-voltage regulator in the “raise” position are shown in Fig.7.</a:t>
            </a:r>
          </a:p>
          <a:p>
            <a:pPr algn="just"/>
            <a:r>
              <a:rPr lang="en-US" sz="2000" dirty="0"/>
              <a:t>As shown in Fig.7, the primary circuit of the system is connected directly to the shunt winding of the Type A regulator. The series winding is connected to the shunt winding and, in turn, via taps, to the regulated circuit. In this connection, the core excitation varies because the shunt winding is connected directly across primary circuit.</a:t>
            </a:r>
          </a:p>
        </p:txBody>
      </p:sp>
      <p:pic>
        <p:nvPicPr>
          <p:cNvPr id="2" name="Picture 1"/>
          <p:cNvPicPr>
            <a:picLocks noChangeAspect="1"/>
          </p:cNvPicPr>
          <p:nvPr/>
        </p:nvPicPr>
        <p:blipFill>
          <a:blip r:embed="rId2"/>
          <a:stretch>
            <a:fillRect/>
          </a:stretch>
        </p:blipFill>
        <p:spPr>
          <a:xfrm>
            <a:off x="2378868" y="2663074"/>
            <a:ext cx="4814888" cy="2882337"/>
          </a:xfrm>
          <a:prstGeom prst="rect">
            <a:avLst/>
          </a:prstGeom>
        </p:spPr>
      </p:pic>
      <p:sp>
        <p:nvSpPr>
          <p:cNvPr id="6" name="TextBox 5"/>
          <p:cNvSpPr txBox="1"/>
          <p:nvPr/>
        </p:nvSpPr>
        <p:spPr>
          <a:xfrm>
            <a:off x="1524000" y="5638800"/>
            <a:ext cx="6934200" cy="369332"/>
          </a:xfrm>
          <a:prstGeom prst="rect">
            <a:avLst/>
          </a:prstGeom>
          <a:noFill/>
        </p:spPr>
        <p:txBody>
          <a:bodyPr wrap="square" rtlCol="0">
            <a:spAutoFit/>
          </a:bodyPr>
          <a:lstStyle/>
          <a:p>
            <a:pPr algn="ctr"/>
            <a:r>
              <a:rPr lang="en-US" sz="1800" dirty="0"/>
              <a:t>Fig.7 Type A step-voltage regulator in the raise position</a:t>
            </a:r>
          </a:p>
        </p:txBody>
      </p:sp>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473083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765553" cy="584775"/>
          </a:xfrm>
          <a:prstGeom prst="rect">
            <a:avLst/>
          </a:prstGeom>
        </p:spPr>
        <p:txBody>
          <a:bodyPr wrap="none">
            <a:spAutoFit/>
          </a:bodyPr>
          <a:lstStyle/>
          <a:p>
            <a:r>
              <a:rPr lang="en-US" sz="3200" dirty="0">
                <a:solidFill>
                  <a:srgbClr val="C8102E"/>
                </a:solidFill>
                <a:latin typeface="+mj-lt"/>
                <a:ea typeface="+mj-ea"/>
                <a:cs typeface="+mj-cs"/>
              </a:rPr>
              <a:t>Type A 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44</a:t>
            </a:fld>
            <a:endParaRPr lang="en-US" dirty="0"/>
          </a:p>
        </p:txBody>
      </p:sp>
      <p:sp>
        <p:nvSpPr>
          <p:cNvPr id="5" name="Rectangle 4"/>
          <p:cNvSpPr/>
          <p:nvPr/>
        </p:nvSpPr>
        <p:spPr>
          <a:xfrm>
            <a:off x="152400" y="838200"/>
            <a:ext cx="8923283" cy="1323439"/>
          </a:xfrm>
          <a:prstGeom prst="rect">
            <a:avLst/>
          </a:prstGeom>
        </p:spPr>
        <p:txBody>
          <a:bodyPr wrap="square">
            <a:spAutoFit/>
          </a:bodyPr>
          <a:lstStyle/>
          <a:p>
            <a:pPr algn="just"/>
            <a:r>
              <a:rPr lang="en-US" sz="2000" dirty="0"/>
              <a:t>When the Type A connection is in the “lower” position, the reversing switch is connected to the “L” terminal. The effect of this reversal is to reverse the direction of the currents in the series and shunt windings. Fig.8 shows the equivalent circuit and abbreviated circuit of the Type A regulator in the lower position.</a:t>
            </a:r>
          </a:p>
        </p:txBody>
      </p:sp>
      <p:sp>
        <p:nvSpPr>
          <p:cNvPr id="6" name="TextBox 5"/>
          <p:cNvSpPr txBox="1"/>
          <p:nvPr/>
        </p:nvSpPr>
        <p:spPr>
          <a:xfrm>
            <a:off x="1516609" y="5530532"/>
            <a:ext cx="6934200" cy="369332"/>
          </a:xfrm>
          <a:prstGeom prst="rect">
            <a:avLst/>
          </a:prstGeom>
          <a:noFill/>
        </p:spPr>
        <p:txBody>
          <a:bodyPr wrap="square" rtlCol="0">
            <a:spAutoFit/>
          </a:bodyPr>
          <a:lstStyle/>
          <a:p>
            <a:pPr algn="ctr"/>
            <a:r>
              <a:rPr lang="en-US" sz="1800" dirty="0"/>
              <a:t>Fig.8 Type A step-voltage regulator in the lower position</a:t>
            </a:r>
          </a:p>
        </p:txBody>
      </p:sp>
      <p:pic>
        <p:nvPicPr>
          <p:cNvPr id="7" name="Picture 6"/>
          <p:cNvPicPr>
            <a:picLocks noChangeAspect="1"/>
          </p:cNvPicPr>
          <p:nvPr/>
        </p:nvPicPr>
        <p:blipFill>
          <a:blip r:embed="rId2"/>
          <a:stretch>
            <a:fillRect/>
          </a:stretch>
        </p:blipFill>
        <p:spPr>
          <a:xfrm>
            <a:off x="2590799" y="2352139"/>
            <a:ext cx="4785821" cy="3090843"/>
          </a:xfrm>
          <a:prstGeom prst="rect">
            <a:avLst/>
          </a:prstGeom>
        </p:spPr>
      </p:pic>
      <p:sp>
        <p:nvSpPr>
          <p:cNvPr id="8"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4182677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810822" cy="584775"/>
          </a:xfrm>
          <a:prstGeom prst="rect">
            <a:avLst/>
          </a:prstGeom>
        </p:spPr>
        <p:txBody>
          <a:bodyPr wrap="none">
            <a:spAutoFit/>
          </a:bodyPr>
          <a:lstStyle/>
          <a:p>
            <a:r>
              <a:rPr lang="en-US" sz="3200" dirty="0">
                <a:solidFill>
                  <a:srgbClr val="C8102E"/>
                </a:solidFill>
                <a:latin typeface="+mj-lt"/>
                <a:ea typeface="+mj-ea"/>
                <a:cs typeface="+mj-cs"/>
              </a:rPr>
              <a:t>Type B 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45</a:t>
            </a:fld>
            <a:endParaRPr lang="en-US" dirty="0"/>
          </a:p>
        </p:txBody>
      </p:sp>
      <p:sp>
        <p:nvSpPr>
          <p:cNvPr id="5" name="Rectangle 4"/>
          <p:cNvSpPr/>
          <p:nvPr/>
        </p:nvSpPr>
        <p:spPr>
          <a:xfrm>
            <a:off x="152400" y="647700"/>
            <a:ext cx="8923283" cy="1631216"/>
          </a:xfrm>
          <a:prstGeom prst="rect">
            <a:avLst/>
          </a:prstGeom>
        </p:spPr>
        <p:txBody>
          <a:bodyPr wrap="square">
            <a:spAutoFit/>
          </a:bodyPr>
          <a:lstStyle/>
          <a:p>
            <a:pPr algn="just"/>
            <a:r>
              <a:rPr lang="en-US" sz="2000" dirty="0"/>
              <a:t>The more common connection for step-voltage regulators is the Type B. Since this is the more common connection, the defining voltage and current equations for the voltage regulator will be developed only for the Type B connection.</a:t>
            </a:r>
          </a:p>
          <a:p>
            <a:pPr algn="just"/>
            <a:r>
              <a:rPr lang="en-US" sz="2000" dirty="0"/>
              <a:t>The detailed and abbreviated equivalent circuits of a Type B step-voltage regulator in the “raise” position are shown in Fig.9.</a:t>
            </a:r>
          </a:p>
        </p:txBody>
      </p:sp>
      <p:sp>
        <p:nvSpPr>
          <p:cNvPr id="6" name="TextBox 5"/>
          <p:cNvSpPr txBox="1"/>
          <p:nvPr/>
        </p:nvSpPr>
        <p:spPr>
          <a:xfrm>
            <a:off x="1524000" y="5654039"/>
            <a:ext cx="6934200" cy="369332"/>
          </a:xfrm>
          <a:prstGeom prst="rect">
            <a:avLst/>
          </a:prstGeom>
          <a:noFill/>
        </p:spPr>
        <p:txBody>
          <a:bodyPr wrap="square" rtlCol="0">
            <a:spAutoFit/>
          </a:bodyPr>
          <a:lstStyle/>
          <a:p>
            <a:pPr algn="ctr"/>
            <a:r>
              <a:rPr lang="en-US" sz="1800" dirty="0"/>
              <a:t>Fig.9 Type B step-voltage regulator in the raise position</a:t>
            </a:r>
          </a:p>
        </p:txBody>
      </p:sp>
      <p:pic>
        <p:nvPicPr>
          <p:cNvPr id="2" name="Picture 1"/>
          <p:cNvPicPr>
            <a:picLocks noChangeAspect="1"/>
          </p:cNvPicPr>
          <p:nvPr/>
        </p:nvPicPr>
        <p:blipFill>
          <a:blip r:embed="rId2"/>
          <a:stretch>
            <a:fillRect/>
          </a:stretch>
        </p:blipFill>
        <p:spPr>
          <a:xfrm>
            <a:off x="2424112" y="2422333"/>
            <a:ext cx="4724400" cy="3103529"/>
          </a:xfrm>
          <a:prstGeom prst="rect">
            <a:avLst/>
          </a:prstGeom>
        </p:spPr>
      </p:pic>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725940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810822" cy="584775"/>
          </a:xfrm>
          <a:prstGeom prst="rect">
            <a:avLst/>
          </a:prstGeom>
        </p:spPr>
        <p:txBody>
          <a:bodyPr wrap="none">
            <a:spAutoFit/>
          </a:bodyPr>
          <a:lstStyle/>
          <a:p>
            <a:r>
              <a:rPr lang="en-US" sz="3200" dirty="0">
                <a:solidFill>
                  <a:srgbClr val="C8102E"/>
                </a:solidFill>
                <a:latin typeface="+mj-lt"/>
                <a:ea typeface="+mj-ea"/>
                <a:cs typeface="+mj-cs"/>
              </a:rPr>
              <a:t>Type B 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46</a:t>
            </a:fld>
            <a:endParaRPr lang="en-US" dirty="0"/>
          </a:p>
        </p:txBody>
      </p:sp>
      <p:sp>
        <p:nvSpPr>
          <p:cNvPr id="7" name="Rectangle 6"/>
          <p:cNvSpPr/>
          <p:nvPr/>
        </p:nvSpPr>
        <p:spPr>
          <a:xfrm>
            <a:off x="139262" y="685800"/>
            <a:ext cx="8928538" cy="2246769"/>
          </a:xfrm>
          <a:prstGeom prst="rect">
            <a:avLst/>
          </a:prstGeom>
        </p:spPr>
        <p:txBody>
          <a:bodyPr wrap="square">
            <a:spAutoFit/>
          </a:bodyPr>
          <a:lstStyle/>
          <a:p>
            <a:pPr algn="just"/>
            <a:r>
              <a:rPr lang="en-US" sz="2000" dirty="0">
                <a:solidFill>
                  <a:srgbClr val="000000"/>
                </a:solidFill>
              </a:rPr>
              <a:t>The primary circuit of the system is connected, via taps, to the series winding of the regulator in the Type B connection. The series winding is connected to the shunt winding, which is connected directly to the regulated circuit. In a Type B regulator, the core excitation is constant because the shunt winding is connected across the regulated circuit.</a:t>
            </a:r>
          </a:p>
          <a:p>
            <a:pPr algn="just"/>
            <a:r>
              <a:rPr lang="en-US" sz="2000" dirty="0">
                <a:solidFill>
                  <a:srgbClr val="000000"/>
                </a:solidFill>
              </a:rPr>
              <a:t>The defining voltage and current equations for the regulator in the raise position are as follows:</a:t>
            </a:r>
          </a:p>
        </p:txBody>
      </p:sp>
      <mc:AlternateContent xmlns:mc="http://schemas.openxmlformats.org/markup-compatibility/2006" xmlns:a14="http://schemas.microsoft.com/office/drawing/2010/main">
        <mc:Choice Requires="a14">
          <p:sp>
            <p:nvSpPr>
              <p:cNvPr id="9" name="Rectangle 8"/>
              <p:cNvSpPr/>
              <p:nvPr/>
            </p:nvSpPr>
            <p:spPr>
              <a:xfrm>
                <a:off x="893509" y="2985473"/>
                <a:ext cx="1051377"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1</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2</m:t>
                              </m:r>
                            </m:sub>
                          </m:sSub>
                        </m:den>
                      </m:f>
                    </m:oMath>
                  </m:oMathPara>
                </a14:m>
                <a:endParaRPr lang="en-US" sz="1800" dirty="0"/>
              </a:p>
            </p:txBody>
          </p:sp>
        </mc:Choice>
        <mc:Fallback xmlns="">
          <p:sp>
            <p:nvSpPr>
              <p:cNvPr id="9" name="Rectangle 8"/>
              <p:cNvSpPr>
                <a:spLocks noRot="1" noChangeAspect="1" noMove="1" noResize="1" noEditPoints="1" noAdjustHandles="1" noChangeArrowheads="1" noChangeShapeType="1" noTextEdit="1"/>
              </p:cNvSpPr>
              <p:nvPr/>
            </p:nvSpPr>
            <p:spPr>
              <a:xfrm>
                <a:off x="893509" y="2985473"/>
                <a:ext cx="1051377" cy="65620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097890" y="3134610"/>
                <a:ext cx="17466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1</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2</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2</m:t>
                          </m:r>
                        </m:sub>
                      </m:sSub>
                    </m:oMath>
                  </m:oMathPara>
                </a14:m>
                <a:endParaRPr lang="en-US" sz="1800" dirty="0"/>
              </a:p>
            </p:txBody>
          </p:sp>
        </mc:Choice>
        <mc:Fallback xmlns="">
          <p:sp>
            <p:nvSpPr>
              <p:cNvPr id="10" name="Rectangle 9"/>
              <p:cNvSpPr>
                <a:spLocks noRot="1" noChangeAspect="1" noMove="1" noResize="1" noEditPoints="1" noAdjustHandles="1" noChangeArrowheads="1" noChangeShapeType="1" noTextEdit="1"/>
              </p:cNvSpPr>
              <p:nvPr/>
            </p:nvSpPr>
            <p:spPr>
              <a:xfrm>
                <a:off x="2097890" y="3134610"/>
                <a:ext cx="1746632" cy="369332"/>
              </a:xfrm>
              <a:prstGeom prst="rect">
                <a:avLst/>
              </a:prstGeom>
              <a:blipFill>
                <a:blip r:embed="rId3"/>
                <a:stretch>
                  <a:fillRect/>
                </a:stretch>
              </a:blipFill>
            </p:spPr>
            <p:txBody>
              <a:bodyPr/>
              <a:lstStyle/>
              <a:p>
                <a:r>
                  <a:rPr lang="en-US">
                    <a:noFill/>
                  </a:rPr>
                  <a:t> </a:t>
                </a:r>
              </a:p>
            </p:txBody>
          </p:sp>
        </mc:Fallback>
      </mc:AlternateContent>
      <p:sp>
        <p:nvSpPr>
          <p:cNvPr id="11" name="Rectangle 10"/>
          <p:cNvSpPr/>
          <p:nvPr/>
        </p:nvSpPr>
        <p:spPr>
          <a:xfrm>
            <a:off x="3963643" y="3156843"/>
            <a:ext cx="611065" cy="400110"/>
          </a:xfrm>
          <a:prstGeom prst="rect">
            <a:avLst/>
          </a:prstGeom>
        </p:spPr>
        <p:txBody>
          <a:bodyPr wrap="none">
            <a:spAutoFit/>
          </a:bodyPr>
          <a:lstStyle/>
          <a:p>
            <a:r>
              <a:rPr lang="en-US" sz="2000" dirty="0"/>
              <a:t>(61)</a:t>
            </a:r>
          </a:p>
        </p:txBody>
      </p:sp>
      <mc:AlternateContent xmlns:mc="http://schemas.openxmlformats.org/markup-compatibility/2006" xmlns:a14="http://schemas.microsoft.com/office/drawing/2010/main">
        <mc:Choice Requires="a14">
          <p:sp>
            <p:nvSpPr>
              <p:cNvPr id="15" name="Rectangle 14"/>
              <p:cNvSpPr/>
              <p:nvPr/>
            </p:nvSpPr>
            <p:spPr>
              <a:xfrm>
                <a:off x="723166" y="3690295"/>
                <a:ext cx="14775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𝑉</m:t>
                          </m:r>
                        </m:e>
                        <m:sub>
                          <m:r>
                            <a:rPr lang="en-US" sz="1800" b="0" i="1" smtClean="0">
                              <a:solidFill>
                                <a:srgbClr val="FF0000"/>
                              </a:solidFill>
                              <a:latin typeface="Cambria Math" panose="02040503050406030204" pitchFamily="18" charset="0"/>
                            </a:rPr>
                            <m:t>𝑠</m:t>
                          </m:r>
                        </m:sub>
                      </m:sSub>
                      <m:r>
                        <a:rPr lang="en-US" sz="1800">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𝐸</m:t>
                          </m:r>
                        </m:e>
                        <m:sub>
                          <m:r>
                            <a:rPr lang="en-US" sz="1800" b="0" i="1" smtClean="0">
                              <a:solidFill>
                                <a:srgbClr val="FF0000"/>
                              </a:solidFill>
                              <a:latin typeface="Cambria Math" panose="02040503050406030204" pitchFamily="18" charset="0"/>
                            </a:rPr>
                            <m:t>1</m:t>
                          </m:r>
                        </m:sub>
                      </m:sSub>
                      <m:r>
                        <a:rPr lang="en-US" sz="1800" b="0" i="1" smtClean="0">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𝐸</m:t>
                          </m:r>
                        </m:e>
                        <m:sub>
                          <m:r>
                            <a:rPr lang="en-US" sz="1800" i="1">
                              <a:solidFill>
                                <a:srgbClr val="FF0000"/>
                              </a:solidFill>
                              <a:latin typeface="Cambria Math" panose="02040503050406030204" pitchFamily="18" charset="0"/>
                            </a:rPr>
                            <m:t>2</m:t>
                          </m:r>
                        </m:sub>
                      </m:sSub>
                    </m:oMath>
                  </m:oMathPara>
                </a14:m>
                <a:endParaRPr lang="en-US" sz="1800" dirty="0"/>
              </a:p>
            </p:txBody>
          </p:sp>
        </mc:Choice>
        <mc:Fallback xmlns="">
          <p:sp>
            <p:nvSpPr>
              <p:cNvPr id="15" name="Rectangle 14"/>
              <p:cNvSpPr>
                <a:spLocks noRot="1" noChangeAspect="1" noMove="1" noResize="1" noEditPoints="1" noAdjustHandles="1" noChangeArrowheads="1" noChangeShapeType="1" noTextEdit="1"/>
              </p:cNvSpPr>
              <p:nvPr/>
            </p:nvSpPr>
            <p:spPr>
              <a:xfrm>
                <a:off x="723166" y="3690295"/>
                <a:ext cx="1477519"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385188" y="3685421"/>
                <a:ext cx="134556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𝐼</m:t>
                          </m:r>
                        </m:e>
                        <m:sub>
                          <m:r>
                            <a:rPr lang="en-US" sz="1800" b="0" i="1" smtClean="0">
                              <a:solidFill>
                                <a:srgbClr val="FF0000"/>
                              </a:solidFill>
                              <a:latin typeface="Cambria Math" panose="02040503050406030204" pitchFamily="18" charset="0"/>
                            </a:rPr>
                            <m:t>𝐿</m:t>
                          </m:r>
                        </m:sub>
                      </m:sSub>
                      <m:r>
                        <a:rPr lang="en-US" sz="1800">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𝐼</m:t>
                          </m:r>
                        </m:e>
                        <m:sub>
                          <m:r>
                            <a:rPr lang="en-US" sz="1800" b="0" i="1" smtClean="0">
                              <a:solidFill>
                                <a:srgbClr val="FF0000"/>
                              </a:solidFill>
                              <a:latin typeface="Cambria Math" panose="02040503050406030204" pitchFamily="18" charset="0"/>
                            </a:rPr>
                            <m:t>𝑠</m:t>
                          </m:r>
                        </m:sub>
                      </m:sSub>
                      <m:r>
                        <a:rPr lang="en-US" sz="180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𝐼</m:t>
                          </m:r>
                        </m:e>
                        <m:sub>
                          <m:r>
                            <a:rPr lang="en-US" sz="1800" b="0" i="1" smtClean="0">
                              <a:solidFill>
                                <a:srgbClr val="FF0000"/>
                              </a:solidFill>
                              <a:latin typeface="Cambria Math" panose="02040503050406030204" pitchFamily="18" charset="0"/>
                            </a:rPr>
                            <m:t>1</m:t>
                          </m:r>
                        </m:sub>
                      </m:sSub>
                    </m:oMath>
                  </m:oMathPara>
                </a14:m>
                <a:endParaRPr lang="en-US" sz="1800" dirty="0"/>
              </a:p>
            </p:txBody>
          </p:sp>
        </mc:Choice>
        <mc:Fallback xmlns="">
          <p:sp>
            <p:nvSpPr>
              <p:cNvPr id="16" name="Rectangle 15"/>
              <p:cNvSpPr>
                <a:spLocks noRot="1" noChangeAspect="1" noMove="1" noResize="1" noEditPoints="1" noAdjustHandles="1" noChangeArrowheads="1" noChangeShapeType="1" noTextEdit="1"/>
              </p:cNvSpPr>
              <p:nvPr/>
            </p:nvSpPr>
            <p:spPr>
              <a:xfrm>
                <a:off x="2385188" y="3685421"/>
                <a:ext cx="1345561" cy="369332"/>
              </a:xfrm>
              <a:prstGeom prst="rect">
                <a:avLst/>
              </a:prstGeom>
              <a:blipFill>
                <a:blip r:embed="rId5"/>
                <a:stretch>
                  <a:fillRect b="-1667"/>
                </a:stretch>
              </a:blipFill>
            </p:spPr>
            <p:txBody>
              <a:bodyPr/>
              <a:lstStyle/>
              <a:p>
                <a:r>
                  <a:rPr lang="en-US">
                    <a:noFill/>
                  </a:rPr>
                  <a:t> </a:t>
                </a:r>
              </a:p>
            </p:txBody>
          </p:sp>
        </mc:Fallback>
      </mc:AlternateContent>
      <p:sp>
        <p:nvSpPr>
          <p:cNvPr id="17" name="Rectangle 16"/>
          <p:cNvSpPr/>
          <p:nvPr/>
        </p:nvSpPr>
        <p:spPr>
          <a:xfrm>
            <a:off x="3963643" y="3731081"/>
            <a:ext cx="611065" cy="400110"/>
          </a:xfrm>
          <a:prstGeom prst="rect">
            <a:avLst/>
          </a:prstGeom>
        </p:spPr>
        <p:txBody>
          <a:bodyPr wrap="none">
            <a:spAutoFit/>
          </a:bodyPr>
          <a:lstStyle/>
          <a:p>
            <a:r>
              <a:rPr lang="en-US" sz="2000" dirty="0"/>
              <a:t>(62)</a:t>
            </a:r>
          </a:p>
        </p:txBody>
      </p:sp>
      <mc:AlternateContent xmlns:mc="http://schemas.openxmlformats.org/markup-compatibility/2006" xmlns:a14="http://schemas.microsoft.com/office/drawing/2010/main">
        <mc:Choice Requires="a14">
          <p:sp>
            <p:nvSpPr>
              <p:cNvPr id="18" name="Rectangle 17"/>
              <p:cNvSpPr/>
              <p:nvPr/>
            </p:nvSpPr>
            <p:spPr>
              <a:xfrm>
                <a:off x="984263" y="4213051"/>
                <a:ext cx="9966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𝐿</m:t>
                          </m:r>
                        </m:sub>
                      </m:sSub>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b="0" i="1" smtClean="0">
                              <a:latin typeface="Cambria Math" panose="02040503050406030204" pitchFamily="18" charset="0"/>
                            </a:rPr>
                            <m:t>1</m:t>
                          </m:r>
                        </m:sub>
                      </m:sSub>
                    </m:oMath>
                  </m:oMathPara>
                </a14:m>
                <a:endParaRPr lang="en-US" sz="1800" dirty="0"/>
              </a:p>
            </p:txBody>
          </p:sp>
        </mc:Choice>
        <mc:Fallback xmlns="">
          <p:sp>
            <p:nvSpPr>
              <p:cNvPr id="18" name="Rectangle 17"/>
              <p:cNvSpPr>
                <a:spLocks noRot="1" noChangeAspect="1" noMove="1" noResize="1" noEditPoints="1" noAdjustHandles="1" noChangeArrowheads="1" noChangeShapeType="1" noTextEdit="1"/>
              </p:cNvSpPr>
              <p:nvPr/>
            </p:nvSpPr>
            <p:spPr>
              <a:xfrm>
                <a:off x="984263" y="4213051"/>
                <a:ext cx="996683"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603968" y="4213051"/>
                <a:ext cx="89511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altLang="zh-CN" sz="1800" b="0" i="1" smtClean="0">
                              <a:latin typeface="Cambria Math" panose="02040503050406030204" pitchFamily="18" charset="0"/>
                            </a:rPr>
                            <m:t>2</m:t>
                          </m:r>
                        </m:sub>
                      </m:sSub>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𝑠</m:t>
                          </m:r>
                        </m:sub>
                      </m:sSub>
                    </m:oMath>
                  </m:oMathPara>
                </a14:m>
                <a:endParaRPr lang="en-US" sz="1800" dirty="0"/>
              </a:p>
            </p:txBody>
          </p:sp>
        </mc:Choice>
        <mc:Fallback xmlns="">
          <p:sp>
            <p:nvSpPr>
              <p:cNvPr id="19" name="Rectangle 18"/>
              <p:cNvSpPr>
                <a:spLocks noRot="1" noChangeAspect="1" noMove="1" noResize="1" noEditPoints="1" noAdjustHandles="1" noChangeArrowheads="1" noChangeShapeType="1" noTextEdit="1"/>
              </p:cNvSpPr>
              <p:nvPr/>
            </p:nvSpPr>
            <p:spPr>
              <a:xfrm>
                <a:off x="2603968" y="4213051"/>
                <a:ext cx="895117" cy="369332"/>
              </a:xfrm>
              <a:prstGeom prst="rect">
                <a:avLst/>
              </a:prstGeom>
              <a:blipFill>
                <a:blip r:embed="rId7"/>
                <a:stretch>
                  <a:fillRect/>
                </a:stretch>
              </a:blipFill>
            </p:spPr>
            <p:txBody>
              <a:bodyPr/>
              <a:lstStyle/>
              <a:p>
                <a:r>
                  <a:rPr lang="en-US">
                    <a:noFill/>
                  </a:rPr>
                  <a:t> </a:t>
                </a:r>
              </a:p>
            </p:txBody>
          </p:sp>
        </mc:Fallback>
      </mc:AlternateContent>
      <p:sp>
        <p:nvSpPr>
          <p:cNvPr id="20" name="Rectangle 19"/>
          <p:cNvSpPr/>
          <p:nvPr/>
        </p:nvSpPr>
        <p:spPr>
          <a:xfrm>
            <a:off x="3963642" y="4239248"/>
            <a:ext cx="611065" cy="400110"/>
          </a:xfrm>
          <a:prstGeom prst="rect">
            <a:avLst/>
          </a:prstGeom>
        </p:spPr>
        <p:txBody>
          <a:bodyPr wrap="none">
            <a:spAutoFit/>
          </a:bodyPr>
          <a:lstStyle/>
          <a:p>
            <a:r>
              <a:rPr lang="en-US" sz="2000" dirty="0"/>
              <a:t>(63)</a:t>
            </a:r>
          </a:p>
        </p:txBody>
      </p:sp>
      <mc:AlternateContent xmlns:mc="http://schemas.openxmlformats.org/markup-compatibility/2006" xmlns:a14="http://schemas.microsoft.com/office/drawing/2010/main">
        <mc:Choice Requires="a14">
          <p:sp>
            <p:nvSpPr>
              <p:cNvPr id="21" name="Rectangle 20"/>
              <p:cNvSpPr/>
              <p:nvPr/>
            </p:nvSpPr>
            <p:spPr>
              <a:xfrm>
                <a:off x="118241" y="4677795"/>
                <a:ext cx="2386871"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𝐸</m:t>
                          </m:r>
                        </m:e>
                        <m:sub>
                          <m:r>
                            <a:rPr lang="en-US" sz="1800" i="1">
                              <a:latin typeface="Cambria Math" panose="02040503050406030204" pitchFamily="18" charset="0"/>
                            </a:rPr>
                            <m:t>2</m:t>
                          </m:r>
                        </m:sub>
                      </m:sSub>
                      <m:r>
                        <a:rPr lang="en-US" sz="1800">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b="0" i="1" smtClean="0">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b="0" i="1" smtClean="0">
                              <a:latin typeface="Cambria Math" panose="02040503050406030204" pitchFamily="18" charset="0"/>
                            </a:rPr>
                            <m:t>1</m:t>
                          </m:r>
                        </m:sub>
                      </m:sSub>
                      <m:r>
                        <a:rPr lang="en-US" sz="1800">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b="0" i="1" smtClean="0">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𝐿</m:t>
                          </m:r>
                        </m:sub>
                      </m:sSub>
                    </m:oMath>
                  </m:oMathPara>
                </a14:m>
                <a:endParaRPr lang="en-US" sz="1800" dirty="0"/>
              </a:p>
            </p:txBody>
          </p:sp>
        </mc:Choice>
        <mc:Fallback xmlns="">
          <p:sp>
            <p:nvSpPr>
              <p:cNvPr id="21" name="Rectangle 20"/>
              <p:cNvSpPr>
                <a:spLocks noRot="1" noChangeAspect="1" noMove="1" noResize="1" noEditPoints="1" noAdjustHandles="1" noChangeArrowheads="1" noChangeShapeType="1" noTextEdit="1"/>
              </p:cNvSpPr>
              <p:nvPr/>
            </p:nvSpPr>
            <p:spPr>
              <a:xfrm>
                <a:off x="118241" y="4677795"/>
                <a:ext cx="2386871" cy="65620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2510461" y="4700594"/>
                <a:ext cx="2213939"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altLang="zh-CN" sz="1800" i="1" smtClean="0">
                              <a:latin typeface="Cambria Math" panose="02040503050406030204" pitchFamily="18" charset="0"/>
                            </a:rPr>
                            <m:t>1</m:t>
                          </m:r>
                        </m:sub>
                      </m:sSub>
                      <m:r>
                        <a:rPr lang="en-US" sz="1800">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i="1">
                              <a:latin typeface="Cambria Math" panose="02040503050406030204" pitchFamily="18" charset="0"/>
                            </a:rPr>
                            <m:t>1</m:t>
                          </m:r>
                        </m:sub>
                      </m:sSub>
                      <m:r>
                        <a:rPr lang="en-US" sz="1800">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m:rPr>
                              <m:sty m:val="p"/>
                            </m:rPr>
                            <a:rPr lang="en-US" altLang="zh-CN" sz="1800" i="1" smtClean="0">
                              <a:latin typeface="Cambria Math" panose="02040503050406030204" pitchFamily="18" charset="0"/>
                            </a:rPr>
                            <m:t>s</m:t>
                          </m:r>
                        </m:sub>
                      </m:sSub>
                    </m:oMath>
                  </m:oMathPara>
                </a14:m>
                <a:endParaRPr lang="en-US" sz="1800" dirty="0"/>
              </a:p>
            </p:txBody>
          </p:sp>
        </mc:Choice>
        <mc:Fallback xmlns="">
          <p:sp>
            <p:nvSpPr>
              <p:cNvPr id="22" name="Rectangle 21"/>
              <p:cNvSpPr>
                <a:spLocks noRot="1" noChangeAspect="1" noMove="1" noResize="1" noEditPoints="1" noAdjustHandles="1" noChangeArrowheads="1" noChangeShapeType="1" noTextEdit="1"/>
              </p:cNvSpPr>
              <p:nvPr/>
            </p:nvSpPr>
            <p:spPr>
              <a:xfrm>
                <a:off x="2510461" y="4700594"/>
                <a:ext cx="2213939" cy="656205"/>
              </a:xfrm>
              <a:prstGeom prst="rect">
                <a:avLst/>
              </a:prstGeom>
              <a:blipFill>
                <a:blip r:embed="rId9"/>
                <a:stretch>
                  <a:fillRect/>
                </a:stretch>
              </a:blipFill>
            </p:spPr>
            <p:txBody>
              <a:bodyPr/>
              <a:lstStyle/>
              <a:p>
                <a:r>
                  <a:rPr lang="en-US">
                    <a:noFill/>
                  </a:rPr>
                  <a:t> </a:t>
                </a:r>
              </a:p>
            </p:txBody>
          </p:sp>
        </mc:Fallback>
      </mc:AlternateContent>
      <p:sp>
        <p:nvSpPr>
          <p:cNvPr id="23" name="Rectangle 22"/>
          <p:cNvSpPr/>
          <p:nvPr/>
        </p:nvSpPr>
        <p:spPr>
          <a:xfrm>
            <a:off x="4724400" y="4866098"/>
            <a:ext cx="611065" cy="400110"/>
          </a:xfrm>
          <a:prstGeom prst="rect">
            <a:avLst/>
          </a:prstGeom>
        </p:spPr>
        <p:txBody>
          <a:bodyPr wrap="none">
            <a:spAutoFit/>
          </a:bodyPr>
          <a:lstStyle/>
          <a:p>
            <a:r>
              <a:rPr lang="en-US" sz="2000" dirty="0"/>
              <a:t>(6</a:t>
            </a:r>
            <a:r>
              <a:rPr lang="en-US" altLang="zh-CN" sz="2000" dirty="0"/>
              <a:t>4</a:t>
            </a:r>
            <a:r>
              <a:rPr lang="en-US" sz="2000" dirty="0"/>
              <a:t>)</a:t>
            </a:r>
          </a:p>
        </p:txBody>
      </p:sp>
      <mc:AlternateContent xmlns:mc="http://schemas.openxmlformats.org/markup-compatibility/2006" xmlns:a14="http://schemas.microsoft.com/office/drawing/2010/main">
        <mc:Choice Requires="a14">
          <p:sp>
            <p:nvSpPr>
              <p:cNvPr id="24" name="Rectangle 23"/>
              <p:cNvSpPr/>
              <p:nvPr/>
            </p:nvSpPr>
            <p:spPr>
              <a:xfrm>
                <a:off x="4648200" y="3007010"/>
                <a:ext cx="1968809"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𝑠</m:t>
                          </m:r>
                        </m:sub>
                      </m:sSub>
                      <m:r>
                        <a:rPr lang="en-US" sz="1800">
                          <a:latin typeface="Cambria Math" panose="02040503050406030204" pitchFamily="18" charset="0"/>
                        </a:rPr>
                        <m:t>=</m:t>
                      </m:r>
                      <m:r>
                        <a:rPr lang="en-US" sz="1800" b="0" i="1" smtClean="0">
                          <a:latin typeface="Cambria Math" panose="02040503050406030204" pitchFamily="18" charset="0"/>
                        </a:rPr>
                        <m:t>(1−</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b="0" i="1" smtClean="0">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𝐿</m:t>
                          </m:r>
                        </m:sub>
                      </m:sSub>
                    </m:oMath>
                  </m:oMathPara>
                </a14:m>
                <a:endParaRPr lang="en-US" sz="1800" dirty="0"/>
              </a:p>
            </p:txBody>
          </p:sp>
        </mc:Choice>
        <mc:Fallback xmlns="">
          <p:sp>
            <p:nvSpPr>
              <p:cNvPr id="24" name="Rectangle 23"/>
              <p:cNvSpPr>
                <a:spLocks noRot="1" noChangeAspect="1" noMove="1" noResize="1" noEditPoints="1" noAdjustHandles="1" noChangeArrowheads="1" noChangeShapeType="1" noTextEdit="1"/>
              </p:cNvSpPr>
              <p:nvPr/>
            </p:nvSpPr>
            <p:spPr>
              <a:xfrm>
                <a:off x="4648200" y="3007010"/>
                <a:ext cx="1968809" cy="65620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6629400" y="3024272"/>
                <a:ext cx="1910843"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𝐿</m:t>
                          </m:r>
                        </m:sub>
                      </m:sSub>
                      <m:r>
                        <a:rPr lang="en-US" sz="1800">
                          <a:latin typeface="Cambria Math" panose="02040503050406030204" pitchFamily="18" charset="0"/>
                        </a:rPr>
                        <m:t>=</m:t>
                      </m:r>
                      <m:r>
                        <a:rPr lang="en-US" sz="1800" i="1">
                          <a:latin typeface="Cambria Math" panose="02040503050406030204" pitchFamily="18" charset="0"/>
                        </a:rPr>
                        <m:t>(1−</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m:rPr>
                              <m:sty m:val="p"/>
                            </m:rPr>
                            <a:rPr lang="en-US" altLang="zh-CN" sz="1800" i="1" smtClean="0">
                              <a:latin typeface="Cambria Math" panose="02040503050406030204" pitchFamily="18" charset="0"/>
                            </a:rPr>
                            <m:t>s</m:t>
                          </m:r>
                        </m:sub>
                      </m:sSub>
                    </m:oMath>
                  </m:oMathPara>
                </a14:m>
                <a:endParaRPr lang="en-US" sz="1800" dirty="0"/>
              </a:p>
            </p:txBody>
          </p:sp>
        </mc:Choice>
        <mc:Fallback xmlns="">
          <p:sp>
            <p:nvSpPr>
              <p:cNvPr id="25" name="Rectangle 24"/>
              <p:cNvSpPr>
                <a:spLocks noRot="1" noChangeAspect="1" noMove="1" noResize="1" noEditPoints="1" noAdjustHandles="1" noChangeArrowheads="1" noChangeShapeType="1" noTextEdit="1"/>
              </p:cNvSpPr>
              <p:nvPr/>
            </p:nvSpPr>
            <p:spPr>
              <a:xfrm>
                <a:off x="6629400" y="3024272"/>
                <a:ext cx="1910843" cy="656205"/>
              </a:xfrm>
              <a:prstGeom prst="rect">
                <a:avLst/>
              </a:prstGeom>
              <a:blipFill>
                <a:blip r:embed="rId11"/>
                <a:stretch>
                  <a:fillRect/>
                </a:stretch>
              </a:blipFill>
            </p:spPr>
            <p:txBody>
              <a:bodyPr/>
              <a:lstStyle/>
              <a:p>
                <a:r>
                  <a:rPr lang="en-US">
                    <a:noFill/>
                  </a:rPr>
                  <a:t> </a:t>
                </a:r>
              </a:p>
            </p:txBody>
          </p:sp>
        </mc:Fallback>
      </mc:AlternateContent>
      <p:sp>
        <p:nvSpPr>
          <p:cNvPr id="26" name="Rectangle 25"/>
          <p:cNvSpPr/>
          <p:nvPr/>
        </p:nvSpPr>
        <p:spPr>
          <a:xfrm>
            <a:off x="8532935" y="3185898"/>
            <a:ext cx="611065" cy="400110"/>
          </a:xfrm>
          <a:prstGeom prst="rect">
            <a:avLst/>
          </a:prstGeom>
        </p:spPr>
        <p:txBody>
          <a:bodyPr wrap="none">
            <a:spAutoFit/>
          </a:bodyPr>
          <a:lstStyle/>
          <a:p>
            <a:r>
              <a:rPr lang="en-US" sz="2000" dirty="0"/>
              <a:t>(65)</a:t>
            </a:r>
          </a:p>
        </p:txBody>
      </p:sp>
      <mc:AlternateContent xmlns:mc="http://schemas.openxmlformats.org/markup-compatibility/2006" xmlns:a14="http://schemas.microsoft.com/office/drawing/2010/main">
        <mc:Choice Requires="a14">
          <p:sp>
            <p:nvSpPr>
              <p:cNvPr id="27" name="Rectangle 26"/>
              <p:cNvSpPr/>
              <p:nvPr/>
            </p:nvSpPr>
            <p:spPr>
              <a:xfrm>
                <a:off x="5027442" y="3711867"/>
                <a:ext cx="13694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𝑠</m:t>
                          </m:r>
                        </m:sub>
                      </m:sSub>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𝑎</m:t>
                          </m:r>
                        </m:e>
                        <m:sub>
                          <m:r>
                            <a:rPr lang="en-US" sz="1800" b="0" i="1" smtClean="0">
                              <a:latin typeface="Cambria Math" panose="02040503050406030204" pitchFamily="18" charset="0"/>
                            </a:rPr>
                            <m:t>𝑅</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𝐿</m:t>
                          </m:r>
                        </m:sub>
                      </m:sSub>
                    </m:oMath>
                  </m:oMathPara>
                </a14:m>
                <a:endParaRPr lang="en-US" sz="1800" dirty="0"/>
              </a:p>
            </p:txBody>
          </p:sp>
        </mc:Choice>
        <mc:Fallback xmlns="">
          <p:sp>
            <p:nvSpPr>
              <p:cNvPr id="27" name="Rectangle 26"/>
              <p:cNvSpPr>
                <a:spLocks noRot="1" noChangeAspect="1" noMove="1" noResize="1" noEditPoints="1" noAdjustHandles="1" noChangeArrowheads="1" noChangeShapeType="1" noTextEdit="1"/>
              </p:cNvSpPr>
              <p:nvPr/>
            </p:nvSpPr>
            <p:spPr>
              <a:xfrm>
                <a:off x="5027442" y="3711867"/>
                <a:ext cx="1369477" cy="369332"/>
              </a:xfrm>
              <a:prstGeom prst="rect">
                <a:avLst/>
              </a:prstGeom>
              <a:blipFill>
                <a:blip r:embed="rId12"/>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6964916" y="3690295"/>
                <a:ext cx="13149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𝐿</m:t>
                          </m:r>
                        </m:sub>
                      </m:sSub>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𝑠</m:t>
                          </m:r>
                        </m:sub>
                      </m:sSub>
                    </m:oMath>
                  </m:oMathPara>
                </a14:m>
                <a:endParaRPr lang="en-US" sz="1800" dirty="0"/>
              </a:p>
            </p:txBody>
          </p:sp>
        </mc:Choice>
        <mc:Fallback xmlns="">
          <p:sp>
            <p:nvSpPr>
              <p:cNvPr id="28" name="Rectangle 27"/>
              <p:cNvSpPr>
                <a:spLocks noRot="1" noChangeAspect="1" noMove="1" noResize="1" noEditPoints="1" noAdjustHandles="1" noChangeArrowheads="1" noChangeShapeType="1" noTextEdit="1"/>
              </p:cNvSpPr>
              <p:nvPr/>
            </p:nvSpPr>
            <p:spPr>
              <a:xfrm>
                <a:off x="6964916" y="3690295"/>
                <a:ext cx="1314975" cy="369332"/>
              </a:xfrm>
              <a:prstGeom prst="rect">
                <a:avLst/>
              </a:prstGeom>
              <a:blipFill>
                <a:blip r:embed="rId13"/>
                <a:stretch>
                  <a:fillRect/>
                </a:stretch>
              </a:blipFill>
            </p:spPr>
            <p:txBody>
              <a:bodyPr/>
              <a:lstStyle/>
              <a:p>
                <a:r>
                  <a:rPr lang="en-US">
                    <a:noFill/>
                  </a:rPr>
                  <a:t> </a:t>
                </a:r>
              </a:p>
            </p:txBody>
          </p:sp>
        </mc:Fallback>
      </mc:AlternateContent>
      <p:sp>
        <p:nvSpPr>
          <p:cNvPr id="29" name="Rectangle 28"/>
          <p:cNvSpPr/>
          <p:nvPr/>
        </p:nvSpPr>
        <p:spPr>
          <a:xfrm>
            <a:off x="8529052" y="3731081"/>
            <a:ext cx="611065" cy="400110"/>
          </a:xfrm>
          <a:prstGeom prst="rect">
            <a:avLst/>
          </a:prstGeom>
        </p:spPr>
        <p:txBody>
          <a:bodyPr wrap="none">
            <a:spAutoFit/>
          </a:bodyPr>
          <a:lstStyle/>
          <a:p>
            <a:r>
              <a:rPr lang="en-US" sz="2000" dirty="0"/>
              <a:t>(66)</a:t>
            </a:r>
          </a:p>
        </p:txBody>
      </p:sp>
      <mc:AlternateContent xmlns:mc="http://schemas.openxmlformats.org/markup-compatibility/2006" xmlns:a14="http://schemas.microsoft.com/office/drawing/2010/main">
        <mc:Choice Requires="a14">
          <p:sp>
            <p:nvSpPr>
              <p:cNvPr id="30" name="Rectangle 29"/>
              <p:cNvSpPr/>
              <p:nvPr/>
            </p:nvSpPr>
            <p:spPr>
              <a:xfrm>
                <a:off x="5039473" y="4129851"/>
                <a:ext cx="1650003"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sub>
                      </m:sSub>
                      <m:r>
                        <a:rPr lang="en-US" sz="1800">
                          <a:latin typeface="Cambria Math" panose="02040503050406030204" pitchFamily="18" charset="0"/>
                        </a:rPr>
                        <m:t>=</m:t>
                      </m:r>
                      <m:r>
                        <a:rPr lang="en-US" sz="1800" i="1">
                          <a:latin typeface="Cambria Math" panose="02040503050406030204" pitchFamily="18" charset="0"/>
                        </a:rPr>
                        <m:t>(1−</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rPr>
                        <m:t>)</m:t>
                      </m:r>
                    </m:oMath>
                  </m:oMathPara>
                </a14:m>
                <a:endParaRPr lang="en-US" sz="1800" dirty="0"/>
              </a:p>
            </p:txBody>
          </p:sp>
        </mc:Choice>
        <mc:Fallback xmlns="">
          <p:sp>
            <p:nvSpPr>
              <p:cNvPr id="30" name="Rectangle 29"/>
              <p:cNvSpPr>
                <a:spLocks noRot="1" noChangeAspect="1" noMove="1" noResize="1" noEditPoints="1" noAdjustHandles="1" noChangeArrowheads="1" noChangeShapeType="1" noTextEdit="1"/>
              </p:cNvSpPr>
              <p:nvPr/>
            </p:nvSpPr>
            <p:spPr>
              <a:xfrm>
                <a:off x="5039473" y="4129851"/>
                <a:ext cx="1650003" cy="656205"/>
              </a:xfrm>
              <a:prstGeom prst="rect">
                <a:avLst/>
              </a:prstGeom>
              <a:blipFill>
                <a:blip r:embed="rId14"/>
                <a:stretch>
                  <a:fillRect/>
                </a:stretch>
              </a:blipFill>
            </p:spPr>
            <p:txBody>
              <a:bodyPr/>
              <a:lstStyle/>
              <a:p>
                <a:r>
                  <a:rPr lang="en-US">
                    <a:noFill/>
                  </a:rPr>
                  <a:t> </a:t>
                </a:r>
              </a:p>
            </p:txBody>
          </p:sp>
        </mc:Fallback>
      </mc:AlternateContent>
      <p:sp>
        <p:nvSpPr>
          <p:cNvPr id="32" name="Rectangle 31"/>
          <p:cNvSpPr/>
          <p:nvPr/>
        </p:nvSpPr>
        <p:spPr>
          <a:xfrm>
            <a:off x="8532935" y="4254447"/>
            <a:ext cx="611065" cy="400110"/>
          </a:xfrm>
          <a:prstGeom prst="rect">
            <a:avLst/>
          </a:prstGeom>
        </p:spPr>
        <p:txBody>
          <a:bodyPr wrap="none">
            <a:spAutoFit/>
          </a:bodyPr>
          <a:lstStyle/>
          <a:p>
            <a:r>
              <a:rPr lang="en-US" sz="2000" dirty="0"/>
              <a:t>(6</a:t>
            </a:r>
            <a:r>
              <a:rPr lang="en-US" altLang="zh-CN" sz="2000" dirty="0"/>
              <a:t>7</a:t>
            </a:r>
            <a:r>
              <a:rPr lang="en-US" sz="2000" dirty="0"/>
              <a:t>)</a:t>
            </a:r>
          </a:p>
        </p:txBody>
      </p:sp>
      <p:sp>
        <p:nvSpPr>
          <p:cNvPr id="2" name="Rectangle 1"/>
          <p:cNvSpPr/>
          <p:nvPr/>
        </p:nvSpPr>
        <p:spPr>
          <a:xfrm>
            <a:off x="139262" y="5410200"/>
            <a:ext cx="9258551" cy="707886"/>
          </a:xfrm>
          <a:prstGeom prst="rect">
            <a:avLst/>
          </a:prstGeom>
        </p:spPr>
        <p:txBody>
          <a:bodyPr wrap="square">
            <a:spAutoFit/>
          </a:bodyPr>
          <a:lstStyle/>
          <a:p>
            <a:r>
              <a:rPr lang="en-US" sz="2000" dirty="0">
                <a:solidFill>
                  <a:srgbClr val="000000"/>
                </a:solidFill>
              </a:rPr>
              <a:t>Equations (66) and (67) are the necessary defining equations for modeling a Type B regulator in the raise position.</a:t>
            </a:r>
            <a:endParaRPr lang="en-US" sz="2000" dirty="0">
              <a:solidFill>
                <a:srgbClr val="000000"/>
              </a:solidFill>
              <a:effectLst/>
            </a:endParaRPr>
          </a:p>
        </p:txBody>
      </p:sp>
      <p:sp>
        <p:nvSpPr>
          <p:cNvPr id="31"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127271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810822" cy="584775"/>
          </a:xfrm>
          <a:prstGeom prst="rect">
            <a:avLst/>
          </a:prstGeom>
        </p:spPr>
        <p:txBody>
          <a:bodyPr wrap="none">
            <a:spAutoFit/>
          </a:bodyPr>
          <a:lstStyle/>
          <a:p>
            <a:r>
              <a:rPr lang="en-US" sz="3200" dirty="0">
                <a:solidFill>
                  <a:srgbClr val="C8102E"/>
                </a:solidFill>
                <a:latin typeface="+mj-lt"/>
                <a:ea typeface="+mj-ea"/>
                <a:cs typeface="+mj-cs"/>
              </a:rPr>
              <a:t>Type B 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47</a:t>
            </a:fld>
            <a:endParaRPr lang="en-US" dirty="0"/>
          </a:p>
        </p:txBody>
      </p:sp>
      <p:sp>
        <p:nvSpPr>
          <p:cNvPr id="5" name="Rectangle 4"/>
          <p:cNvSpPr/>
          <p:nvPr/>
        </p:nvSpPr>
        <p:spPr>
          <a:xfrm>
            <a:off x="165538" y="647700"/>
            <a:ext cx="8978462" cy="1323439"/>
          </a:xfrm>
          <a:prstGeom prst="rect">
            <a:avLst/>
          </a:prstGeom>
        </p:spPr>
        <p:txBody>
          <a:bodyPr wrap="square">
            <a:spAutoFit/>
          </a:bodyPr>
          <a:lstStyle/>
          <a:p>
            <a:pPr algn="just"/>
            <a:r>
              <a:rPr lang="en-US" sz="2000" dirty="0">
                <a:solidFill>
                  <a:srgbClr val="000000"/>
                </a:solidFill>
              </a:rPr>
              <a:t>The Type B step-voltage connection in the “lower” position is shown in Fig.10. As in the Type A connection, note that the direction of the currents through the series and shunt windings change, but the voltage polarity of the two windings remain the same.</a:t>
            </a:r>
            <a:endParaRPr lang="en-US" sz="2000" dirty="0">
              <a:solidFill>
                <a:srgbClr val="000000"/>
              </a:solidFill>
              <a:effectLst/>
            </a:endParaRPr>
          </a:p>
        </p:txBody>
      </p:sp>
      <p:sp>
        <p:nvSpPr>
          <p:cNvPr id="31" name="TextBox 30"/>
          <p:cNvSpPr txBox="1"/>
          <p:nvPr/>
        </p:nvSpPr>
        <p:spPr>
          <a:xfrm>
            <a:off x="1447800" y="5439468"/>
            <a:ext cx="6934200" cy="369332"/>
          </a:xfrm>
          <a:prstGeom prst="rect">
            <a:avLst/>
          </a:prstGeom>
          <a:noFill/>
        </p:spPr>
        <p:txBody>
          <a:bodyPr wrap="square" rtlCol="0">
            <a:spAutoFit/>
          </a:bodyPr>
          <a:lstStyle/>
          <a:p>
            <a:pPr algn="ctr"/>
            <a:r>
              <a:rPr lang="en-US" sz="1800" dirty="0"/>
              <a:t>Fig.</a:t>
            </a:r>
            <a:r>
              <a:rPr lang="en-US" altLang="zh-CN" sz="1800" dirty="0"/>
              <a:t>10</a:t>
            </a:r>
            <a:r>
              <a:rPr lang="en-US" sz="1800" dirty="0"/>
              <a:t> Type B step-voltage regulator in the </a:t>
            </a:r>
            <a:r>
              <a:rPr lang="en-US" altLang="zh-CN" sz="1800" dirty="0"/>
              <a:t>lower</a:t>
            </a:r>
            <a:r>
              <a:rPr lang="en-US" sz="1800" dirty="0"/>
              <a:t> position</a:t>
            </a:r>
          </a:p>
        </p:txBody>
      </p:sp>
      <p:sp>
        <p:nvSpPr>
          <p:cNvPr id="2" name="TextBox 1">
            <a:extLst>
              <a:ext uri="{FF2B5EF4-FFF2-40B4-BE49-F238E27FC236}">
                <a16:creationId xmlns:a16="http://schemas.microsoft.com/office/drawing/2014/main" id="{BF4E8530-332F-EF46-870D-23C9BE5D4562}"/>
              </a:ext>
            </a:extLst>
          </p:cNvPr>
          <p:cNvSpPr txBox="1"/>
          <p:nvPr/>
        </p:nvSpPr>
        <p:spPr>
          <a:xfrm>
            <a:off x="3352800" y="1695607"/>
            <a:ext cx="762000" cy="369332"/>
          </a:xfrm>
          <a:prstGeom prst="rect">
            <a:avLst/>
          </a:prstGeom>
          <a:solidFill>
            <a:schemeClr val="bg1"/>
          </a:solidFill>
        </p:spPr>
        <p:txBody>
          <a:bodyPr wrap="square" rtlCol="0">
            <a:spAutoFit/>
          </a:bodyPr>
          <a:lstStyle/>
          <a:p>
            <a:endParaRPr lang="en-US" dirty="0"/>
          </a:p>
        </p:txBody>
      </p:sp>
      <p:pic>
        <p:nvPicPr>
          <p:cNvPr id="6" name="Picture 5"/>
          <p:cNvPicPr>
            <a:picLocks noChangeAspect="1"/>
          </p:cNvPicPr>
          <p:nvPr/>
        </p:nvPicPr>
        <p:blipFill>
          <a:blip r:embed="rId2"/>
          <a:stretch>
            <a:fillRect/>
          </a:stretch>
        </p:blipFill>
        <p:spPr>
          <a:xfrm>
            <a:off x="2373601" y="1851278"/>
            <a:ext cx="4930198" cy="3503559"/>
          </a:xfrm>
          <a:prstGeom prst="rect">
            <a:avLst/>
          </a:prstGeom>
        </p:spPr>
      </p:pic>
      <p:sp>
        <p:nvSpPr>
          <p:cNvPr id="8"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9504483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810822" cy="584775"/>
          </a:xfrm>
          <a:prstGeom prst="rect">
            <a:avLst/>
          </a:prstGeom>
        </p:spPr>
        <p:txBody>
          <a:bodyPr wrap="none">
            <a:spAutoFit/>
          </a:bodyPr>
          <a:lstStyle/>
          <a:p>
            <a:r>
              <a:rPr lang="en-US" sz="3200" dirty="0">
                <a:solidFill>
                  <a:srgbClr val="C8102E"/>
                </a:solidFill>
                <a:latin typeface="+mj-lt"/>
                <a:ea typeface="+mj-ea"/>
                <a:cs typeface="+mj-cs"/>
              </a:rPr>
              <a:t>Type B 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48</a:t>
            </a:fld>
            <a:endParaRPr lang="en-US" dirty="0"/>
          </a:p>
        </p:txBody>
      </p:sp>
      <p:sp>
        <p:nvSpPr>
          <p:cNvPr id="7" name="Rectangle 6"/>
          <p:cNvSpPr/>
          <p:nvPr/>
        </p:nvSpPr>
        <p:spPr>
          <a:xfrm>
            <a:off x="139262" y="685800"/>
            <a:ext cx="8928538" cy="707886"/>
          </a:xfrm>
          <a:prstGeom prst="rect">
            <a:avLst/>
          </a:prstGeom>
        </p:spPr>
        <p:txBody>
          <a:bodyPr wrap="square">
            <a:spAutoFit/>
          </a:bodyPr>
          <a:lstStyle/>
          <a:p>
            <a:pPr algn="just"/>
            <a:r>
              <a:rPr lang="en-US" sz="2000" dirty="0"/>
              <a:t>The defining voltage and current equations for the Type B step-voltage regulator in the lower position are as follows:</a:t>
            </a:r>
          </a:p>
        </p:txBody>
      </p:sp>
      <mc:AlternateContent xmlns:mc="http://schemas.openxmlformats.org/markup-compatibility/2006" xmlns:a14="http://schemas.microsoft.com/office/drawing/2010/main">
        <mc:Choice Requires="a14">
          <p:sp>
            <p:nvSpPr>
              <p:cNvPr id="9" name="Rectangle 8"/>
              <p:cNvSpPr/>
              <p:nvPr/>
            </p:nvSpPr>
            <p:spPr>
              <a:xfrm>
                <a:off x="699068" y="1371600"/>
                <a:ext cx="1051377"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1</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2</m:t>
                              </m:r>
                            </m:sub>
                          </m:sSub>
                        </m:den>
                      </m:f>
                    </m:oMath>
                  </m:oMathPara>
                </a14:m>
                <a:endParaRPr lang="en-US" sz="1800" dirty="0"/>
              </a:p>
            </p:txBody>
          </p:sp>
        </mc:Choice>
        <mc:Fallback xmlns="">
          <p:sp>
            <p:nvSpPr>
              <p:cNvPr id="9" name="Rectangle 8"/>
              <p:cNvSpPr>
                <a:spLocks noRot="1" noChangeAspect="1" noMove="1" noResize="1" noEditPoints="1" noAdjustHandles="1" noChangeArrowheads="1" noChangeShapeType="1" noTextEdit="1"/>
              </p:cNvSpPr>
              <p:nvPr/>
            </p:nvSpPr>
            <p:spPr>
              <a:xfrm>
                <a:off x="699068" y="1371600"/>
                <a:ext cx="1051377" cy="65620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03449" y="1520737"/>
                <a:ext cx="17466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1</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2</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2</m:t>
                          </m:r>
                        </m:sub>
                      </m:sSub>
                    </m:oMath>
                  </m:oMathPara>
                </a14:m>
                <a:endParaRPr lang="en-US" sz="1800" dirty="0"/>
              </a:p>
            </p:txBody>
          </p:sp>
        </mc:Choice>
        <mc:Fallback xmlns="">
          <p:sp>
            <p:nvSpPr>
              <p:cNvPr id="10" name="Rectangle 9"/>
              <p:cNvSpPr>
                <a:spLocks noRot="1" noChangeAspect="1" noMove="1" noResize="1" noEditPoints="1" noAdjustHandles="1" noChangeArrowheads="1" noChangeShapeType="1" noTextEdit="1"/>
              </p:cNvSpPr>
              <p:nvPr/>
            </p:nvSpPr>
            <p:spPr>
              <a:xfrm>
                <a:off x="1903449" y="1520737"/>
                <a:ext cx="1746632" cy="369332"/>
              </a:xfrm>
              <a:prstGeom prst="rect">
                <a:avLst/>
              </a:prstGeom>
              <a:blipFill>
                <a:blip r:embed="rId3"/>
                <a:stretch>
                  <a:fillRect/>
                </a:stretch>
              </a:blipFill>
            </p:spPr>
            <p:txBody>
              <a:bodyPr/>
              <a:lstStyle/>
              <a:p>
                <a:r>
                  <a:rPr lang="en-US">
                    <a:noFill/>
                  </a:rPr>
                  <a:t> </a:t>
                </a:r>
              </a:p>
            </p:txBody>
          </p:sp>
        </mc:Fallback>
      </mc:AlternateContent>
      <p:sp>
        <p:nvSpPr>
          <p:cNvPr id="11" name="Rectangle 10"/>
          <p:cNvSpPr/>
          <p:nvPr/>
        </p:nvSpPr>
        <p:spPr>
          <a:xfrm>
            <a:off x="3769202" y="1542970"/>
            <a:ext cx="611065" cy="400110"/>
          </a:xfrm>
          <a:prstGeom prst="rect">
            <a:avLst/>
          </a:prstGeom>
        </p:spPr>
        <p:txBody>
          <a:bodyPr wrap="none">
            <a:spAutoFit/>
          </a:bodyPr>
          <a:lstStyle/>
          <a:p>
            <a:r>
              <a:rPr lang="en-US" sz="2000" dirty="0"/>
              <a:t>(6</a:t>
            </a:r>
            <a:r>
              <a:rPr lang="en-US" altLang="zh-CN" sz="2000" dirty="0"/>
              <a:t>8</a:t>
            </a:r>
            <a:r>
              <a:rPr lang="en-US" sz="2000" dirty="0"/>
              <a:t>)</a:t>
            </a:r>
          </a:p>
        </p:txBody>
      </p:sp>
      <mc:AlternateContent xmlns:mc="http://schemas.openxmlformats.org/markup-compatibility/2006" xmlns:a14="http://schemas.microsoft.com/office/drawing/2010/main">
        <mc:Choice Requires="a14">
          <p:sp>
            <p:nvSpPr>
              <p:cNvPr id="15" name="Rectangle 14"/>
              <p:cNvSpPr/>
              <p:nvPr/>
            </p:nvSpPr>
            <p:spPr>
              <a:xfrm>
                <a:off x="528725" y="2076422"/>
                <a:ext cx="14775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𝑉</m:t>
                          </m:r>
                        </m:e>
                        <m:sub>
                          <m:r>
                            <a:rPr lang="en-US" sz="1800" b="0" i="1" smtClean="0">
                              <a:solidFill>
                                <a:srgbClr val="FF0000"/>
                              </a:solidFill>
                              <a:latin typeface="Cambria Math" panose="02040503050406030204" pitchFamily="18" charset="0"/>
                            </a:rPr>
                            <m:t>𝑠</m:t>
                          </m:r>
                        </m:sub>
                      </m:sSub>
                      <m:r>
                        <a:rPr lang="en-US" sz="1800">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𝐸</m:t>
                          </m:r>
                        </m:e>
                        <m:sub>
                          <m:r>
                            <a:rPr lang="en-US" sz="1800" b="0" i="1" smtClean="0">
                              <a:solidFill>
                                <a:srgbClr val="FF0000"/>
                              </a:solidFill>
                              <a:latin typeface="Cambria Math" panose="02040503050406030204" pitchFamily="18" charset="0"/>
                            </a:rPr>
                            <m:t>1</m:t>
                          </m:r>
                        </m:sub>
                      </m:sSub>
                      <m:r>
                        <a:rPr lang="en-US" altLang="zh-CN" sz="1800" b="0" i="1">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𝐸</m:t>
                          </m:r>
                        </m:e>
                        <m:sub>
                          <m:r>
                            <a:rPr lang="en-US" sz="1800" i="1">
                              <a:solidFill>
                                <a:srgbClr val="FF0000"/>
                              </a:solidFill>
                              <a:latin typeface="Cambria Math" panose="02040503050406030204" pitchFamily="18" charset="0"/>
                            </a:rPr>
                            <m:t>2</m:t>
                          </m:r>
                        </m:sub>
                      </m:sSub>
                    </m:oMath>
                  </m:oMathPara>
                </a14:m>
                <a:endParaRPr lang="en-US" sz="1800" dirty="0"/>
              </a:p>
            </p:txBody>
          </p:sp>
        </mc:Choice>
        <mc:Fallback xmlns="">
          <p:sp>
            <p:nvSpPr>
              <p:cNvPr id="15" name="Rectangle 14"/>
              <p:cNvSpPr>
                <a:spLocks noRot="1" noChangeAspect="1" noMove="1" noResize="1" noEditPoints="1" noAdjustHandles="1" noChangeArrowheads="1" noChangeShapeType="1" noTextEdit="1"/>
              </p:cNvSpPr>
              <p:nvPr/>
            </p:nvSpPr>
            <p:spPr>
              <a:xfrm>
                <a:off x="528725" y="2076422"/>
                <a:ext cx="1477519" cy="369332"/>
              </a:xfrm>
              <a:prstGeom prst="rect">
                <a:avLst/>
              </a:prstGeom>
              <a:blipFill>
                <a:blip r:embed="rId4"/>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190747" y="2071548"/>
                <a:ext cx="134556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𝐼</m:t>
                          </m:r>
                        </m:e>
                        <m:sub>
                          <m:r>
                            <a:rPr lang="en-US" sz="1800" b="0" i="1" smtClean="0">
                              <a:solidFill>
                                <a:srgbClr val="FF0000"/>
                              </a:solidFill>
                              <a:latin typeface="Cambria Math" panose="02040503050406030204" pitchFamily="18" charset="0"/>
                            </a:rPr>
                            <m:t>𝐿</m:t>
                          </m:r>
                        </m:sub>
                      </m:sSub>
                      <m:r>
                        <a:rPr lang="en-US" sz="1800">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𝐼</m:t>
                          </m:r>
                        </m:e>
                        <m:sub>
                          <m:r>
                            <a:rPr lang="en-US" sz="1800" b="0" i="1" smtClean="0">
                              <a:solidFill>
                                <a:srgbClr val="FF0000"/>
                              </a:solidFill>
                              <a:latin typeface="Cambria Math" panose="02040503050406030204" pitchFamily="18" charset="0"/>
                            </a:rPr>
                            <m:t>𝑠</m:t>
                          </m:r>
                        </m:sub>
                      </m:sSub>
                      <m:r>
                        <a:rPr lang="en-US" sz="1800" b="0" i="1" smtClean="0">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𝐼</m:t>
                          </m:r>
                        </m:e>
                        <m:sub>
                          <m:r>
                            <a:rPr lang="en-US" sz="1800" b="0" i="1" smtClean="0">
                              <a:solidFill>
                                <a:srgbClr val="FF0000"/>
                              </a:solidFill>
                              <a:latin typeface="Cambria Math" panose="02040503050406030204" pitchFamily="18" charset="0"/>
                            </a:rPr>
                            <m:t>1</m:t>
                          </m:r>
                        </m:sub>
                      </m:sSub>
                    </m:oMath>
                  </m:oMathPara>
                </a14:m>
                <a:endParaRPr lang="en-US" sz="1800" dirty="0"/>
              </a:p>
            </p:txBody>
          </p:sp>
        </mc:Choice>
        <mc:Fallback xmlns="">
          <p:sp>
            <p:nvSpPr>
              <p:cNvPr id="16" name="Rectangle 15"/>
              <p:cNvSpPr>
                <a:spLocks noRot="1" noChangeAspect="1" noMove="1" noResize="1" noEditPoints="1" noAdjustHandles="1" noChangeArrowheads="1" noChangeShapeType="1" noTextEdit="1"/>
              </p:cNvSpPr>
              <p:nvPr/>
            </p:nvSpPr>
            <p:spPr>
              <a:xfrm>
                <a:off x="2190747" y="2071548"/>
                <a:ext cx="1345561" cy="369332"/>
              </a:xfrm>
              <a:prstGeom prst="rect">
                <a:avLst/>
              </a:prstGeom>
              <a:blipFill>
                <a:blip r:embed="rId5"/>
                <a:stretch>
                  <a:fillRect b="-1667"/>
                </a:stretch>
              </a:blipFill>
            </p:spPr>
            <p:txBody>
              <a:bodyPr/>
              <a:lstStyle/>
              <a:p>
                <a:r>
                  <a:rPr lang="en-US">
                    <a:noFill/>
                  </a:rPr>
                  <a:t> </a:t>
                </a:r>
              </a:p>
            </p:txBody>
          </p:sp>
        </mc:Fallback>
      </mc:AlternateContent>
      <p:sp>
        <p:nvSpPr>
          <p:cNvPr id="17" name="Rectangle 16"/>
          <p:cNvSpPr/>
          <p:nvPr/>
        </p:nvSpPr>
        <p:spPr>
          <a:xfrm>
            <a:off x="3769202" y="2117208"/>
            <a:ext cx="611065" cy="400110"/>
          </a:xfrm>
          <a:prstGeom prst="rect">
            <a:avLst/>
          </a:prstGeom>
        </p:spPr>
        <p:txBody>
          <a:bodyPr wrap="none">
            <a:spAutoFit/>
          </a:bodyPr>
          <a:lstStyle/>
          <a:p>
            <a:r>
              <a:rPr lang="en-US" sz="2000" dirty="0"/>
              <a:t>(6</a:t>
            </a:r>
            <a:r>
              <a:rPr lang="en-US" altLang="zh-CN" sz="2000" dirty="0"/>
              <a:t>9</a:t>
            </a:r>
            <a:r>
              <a:rPr lang="en-US" sz="2000" dirty="0"/>
              <a:t>)</a:t>
            </a:r>
          </a:p>
        </p:txBody>
      </p:sp>
      <mc:AlternateContent xmlns:mc="http://schemas.openxmlformats.org/markup-compatibility/2006" xmlns:a14="http://schemas.microsoft.com/office/drawing/2010/main">
        <mc:Choice Requires="a14">
          <p:sp>
            <p:nvSpPr>
              <p:cNvPr id="18" name="Rectangle 17"/>
              <p:cNvSpPr/>
              <p:nvPr/>
            </p:nvSpPr>
            <p:spPr>
              <a:xfrm>
                <a:off x="789822" y="2599178"/>
                <a:ext cx="9966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𝐿</m:t>
                          </m:r>
                        </m:sub>
                      </m:sSub>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b="0" i="1" smtClean="0">
                              <a:latin typeface="Cambria Math" panose="02040503050406030204" pitchFamily="18" charset="0"/>
                            </a:rPr>
                            <m:t>1</m:t>
                          </m:r>
                        </m:sub>
                      </m:sSub>
                    </m:oMath>
                  </m:oMathPara>
                </a14:m>
                <a:endParaRPr lang="en-US" sz="1800" dirty="0"/>
              </a:p>
            </p:txBody>
          </p:sp>
        </mc:Choice>
        <mc:Fallback xmlns="">
          <p:sp>
            <p:nvSpPr>
              <p:cNvPr id="18" name="Rectangle 17"/>
              <p:cNvSpPr>
                <a:spLocks noRot="1" noChangeAspect="1" noMove="1" noResize="1" noEditPoints="1" noAdjustHandles="1" noChangeArrowheads="1" noChangeShapeType="1" noTextEdit="1"/>
              </p:cNvSpPr>
              <p:nvPr/>
            </p:nvSpPr>
            <p:spPr>
              <a:xfrm>
                <a:off x="789822" y="2599178"/>
                <a:ext cx="996683"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409527" y="2599178"/>
                <a:ext cx="89511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altLang="zh-CN" sz="1800" b="0" i="1" smtClean="0">
                              <a:latin typeface="Cambria Math" panose="02040503050406030204" pitchFamily="18" charset="0"/>
                            </a:rPr>
                            <m:t>2</m:t>
                          </m:r>
                        </m:sub>
                      </m:sSub>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𝑠</m:t>
                          </m:r>
                        </m:sub>
                      </m:sSub>
                    </m:oMath>
                  </m:oMathPara>
                </a14:m>
                <a:endParaRPr lang="en-US" sz="1800" dirty="0"/>
              </a:p>
            </p:txBody>
          </p:sp>
        </mc:Choice>
        <mc:Fallback xmlns="">
          <p:sp>
            <p:nvSpPr>
              <p:cNvPr id="19" name="Rectangle 18"/>
              <p:cNvSpPr>
                <a:spLocks noRot="1" noChangeAspect="1" noMove="1" noResize="1" noEditPoints="1" noAdjustHandles="1" noChangeArrowheads="1" noChangeShapeType="1" noTextEdit="1"/>
              </p:cNvSpPr>
              <p:nvPr/>
            </p:nvSpPr>
            <p:spPr>
              <a:xfrm>
                <a:off x="2409527" y="2599178"/>
                <a:ext cx="895117" cy="369332"/>
              </a:xfrm>
              <a:prstGeom prst="rect">
                <a:avLst/>
              </a:prstGeom>
              <a:blipFill>
                <a:blip r:embed="rId7"/>
                <a:stretch>
                  <a:fillRect/>
                </a:stretch>
              </a:blipFill>
            </p:spPr>
            <p:txBody>
              <a:bodyPr/>
              <a:lstStyle/>
              <a:p>
                <a:r>
                  <a:rPr lang="en-US">
                    <a:noFill/>
                  </a:rPr>
                  <a:t> </a:t>
                </a:r>
              </a:p>
            </p:txBody>
          </p:sp>
        </mc:Fallback>
      </mc:AlternateContent>
      <p:sp>
        <p:nvSpPr>
          <p:cNvPr id="20" name="Rectangle 19"/>
          <p:cNvSpPr/>
          <p:nvPr/>
        </p:nvSpPr>
        <p:spPr>
          <a:xfrm>
            <a:off x="3769201" y="2625375"/>
            <a:ext cx="611065" cy="400110"/>
          </a:xfrm>
          <a:prstGeom prst="rect">
            <a:avLst/>
          </a:prstGeom>
        </p:spPr>
        <p:txBody>
          <a:bodyPr wrap="none">
            <a:spAutoFit/>
          </a:bodyPr>
          <a:lstStyle/>
          <a:p>
            <a:r>
              <a:rPr lang="en-US" sz="2000" dirty="0"/>
              <a:t>(</a:t>
            </a:r>
            <a:r>
              <a:rPr lang="en-US" altLang="zh-CN" sz="2000" dirty="0"/>
              <a:t>70</a:t>
            </a:r>
            <a:r>
              <a:rPr lang="en-US" sz="2000" dirty="0"/>
              <a:t>)</a:t>
            </a:r>
          </a:p>
        </p:txBody>
      </p:sp>
      <mc:AlternateContent xmlns:mc="http://schemas.openxmlformats.org/markup-compatibility/2006" xmlns:a14="http://schemas.microsoft.com/office/drawing/2010/main">
        <mc:Choice Requires="a14">
          <p:sp>
            <p:nvSpPr>
              <p:cNvPr id="21" name="Rectangle 20"/>
              <p:cNvSpPr/>
              <p:nvPr/>
            </p:nvSpPr>
            <p:spPr>
              <a:xfrm>
                <a:off x="109787" y="3100275"/>
                <a:ext cx="2386871"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𝐸</m:t>
                          </m:r>
                        </m:e>
                        <m:sub>
                          <m:r>
                            <a:rPr lang="en-US" sz="1800" i="1">
                              <a:latin typeface="Cambria Math" panose="02040503050406030204" pitchFamily="18" charset="0"/>
                            </a:rPr>
                            <m:t>2</m:t>
                          </m:r>
                        </m:sub>
                      </m:sSub>
                      <m:r>
                        <a:rPr lang="en-US" sz="1800">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b="0" i="1" smtClean="0">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b="0" i="1" smtClean="0">
                              <a:latin typeface="Cambria Math" panose="02040503050406030204" pitchFamily="18" charset="0"/>
                            </a:rPr>
                            <m:t>1</m:t>
                          </m:r>
                        </m:sub>
                      </m:sSub>
                      <m:r>
                        <a:rPr lang="en-US" sz="1800">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b="0" i="1" smtClean="0">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𝐿</m:t>
                          </m:r>
                        </m:sub>
                      </m:sSub>
                    </m:oMath>
                  </m:oMathPara>
                </a14:m>
                <a:endParaRPr lang="en-US" sz="1800" dirty="0"/>
              </a:p>
            </p:txBody>
          </p:sp>
        </mc:Choice>
        <mc:Fallback xmlns="">
          <p:sp>
            <p:nvSpPr>
              <p:cNvPr id="21" name="Rectangle 20"/>
              <p:cNvSpPr>
                <a:spLocks noRot="1" noChangeAspect="1" noMove="1" noResize="1" noEditPoints="1" noAdjustHandles="1" noChangeArrowheads="1" noChangeShapeType="1" noTextEdit="1"/>
              </p:cNvSpPr>
              <p:nvPr/>
            </p:nvSpPr>
            <p:spPr>
              <a:xfrm>
                <a:off x="109787" y="3100275"/>
                <a:ext cx="2386871" cy="65620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2662615" y="3100275"/>
                <a:ext cx="2406300"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altLang="zh-CN" sz="1800" i="1" smtClean="0">
                              <a:latin typeface="Cambria Math" panose="02040503050406030204" pitchFamily="18" charset="0"/>
                            </a:rPr>
                            <m:t>1</m:t>
                          </m:r>
                        </m:sub>
                      </m:sSub>
                      <m:r>
                        <a:rPr lang="en-US" sz="1800">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i="1">
                              <a:latin typeface="Cambria Math" panose="02040503050406030204" pitchFamily="18" charset="0"/>
                            </a:rPr>
                            <m:t>1</m:t>
                          </m:r>
                        </m:sub>
                      </m:sSub>
                      <m:r>
                        <a:rPr lang="en-US" sz="1800">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ea typeface="Cambria Math" panose="02040503050406030204" pitchFamily="18" charset="0"/>
                        </a:rPr>
                        <m:t>∙</m:t>
                      </m:r>
                      <m:r>
                        <a:rPr lang="en-US" sz="1800" b="0" i="0"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m:rPr>
                              <m:sty m:val="p"/>
                            </m:rPr>
                            <a:rPr lang="en-US" altLang="zh-CN" sz="1800" i="1">
                              <a:latin typeface="Cambria Math" panose="02040503050406030204" pitchFamily="18" charset="0"/>
                            </a:rPr>
                            <m:t>s</m:t>
                          </m:r>
                        </m:sub>
                      </m:sSub>
                      <m:r>
                        <a:rPr lang="en-US" sz="1800" b="0" i="0" smtClean="0">
                          <a:latin typeface="Cambria Math" panose="02040503050406030204" pitchFamily="18" charset="0"/>
                          <a:ea typeface="Cambria Math" panose="02040503050406030204" pitchFamily="18" charset="0"/>
                        </a:rPr>
                        <m:t>)</m:t>
                      </m:r>
                    </m:oMath>
                  </m:oMathPara>
                </a14:m>
                <a:endParaRPr lang="en-US" sz="1800" dirty="0"/>
              </a:p>
            </p:txBody>
          </p:sp>
        </mc:Choice>
        <mc:Fallback xmlns="">
          <p:sp>
            <p:nvSpPr>
              <p:cNvPr id="22" name="Rectangle 21"/>
              <p:cNvSpPr>
                <a:spLocks noRot="1" noChangeAspect="1" noMove="1" noResize="1" noEditPoints="1" noAdjustHandles="1" noChangeArrowheads="1" noChangeShapeType="1" noTextEdit="1"/>
              </p:cNvSpPr>
              <p:nvPr/>
            </p:nvSpPr>
            <p:spPr>
              <a:xfrm>
                <a:off x="2662615" y="3100275"/>
                <a:ext cx="2406300" cy="656205"/>
              </a:xfrm>
              <a:prstGeom prst="rect">
                <a:avLst/>
              </a:prstGeom>
              <a:blipFill>
                <a:blip r:embed="rId9"/>
                <a:stretch>
                  <a:fillRect/>
                </a:stretch>
              </a:blipFill>
            </p:spPr>
            <p:txBody>
              <a:bodyPr/>
              <a:lstStyle/>
              <a:p>
                <a:r>
                  <a:rPr lang="en-US">
                    <a:noFill/>
                  </a:rPr>
                  <a:t> </a:t>
                </a:r>
              </a:p>
            </p:txBody>
          </p:sp>
        </mc:Fallback>
      </mc:AlternateContent>
      <p:sp>
        <p:nvSpPr>
          <p:cNvPr id="23" name="Rectangle 22"/>
          <p:cNvSpPr/>
          <p:nvPr/>
        </p:nvSpPr>
        <p:spPr>
          <a:xfrm>
            <a:off x="5231431" y="3234748"/>
            <a:ext cx="611065" cy="400110"/>
          </a:xfrm>
          <a:prstGeom prst="rect">
            <a:avLst/>
          </a:prstGeom>
        </p:spPr>
        <p:txBody>
          <a:bodyPr wrap="none">
            <a:spAutoFit/>
          </a:bodyPr>
          <a:lstStyle/>
          <a:p>
            <a:r>
              <a:rPr lang="en-US" sz="2000" dirty="0"/>
              <a:t>(6</a:t>
            </a:r>
            <a:r>
              <a:rPr lang="en-US" altLang="zh-CN" sz="2000" dirty="0"/>
              <a:t>4</a:t>
            </a:r>
            <a:r>
              <a:rPr lang="en-US" sz="2000" dirty="0"/>
              <a:t>)</a:t>
            </a:r>
          </a:p>
        </p:txBody>
      </p:sp>
      <mc:AlternateContent xmlns:mc="http://schemas.openxmlformats.org/markup-compatibility/2006" xmlns:a14="http://schemas.microsoft.com/office/drawing/2010/main">
        <mc:Choice Requires="a14">
          <p:sp>
            <p:nvSpPr>
              <p:cNvPr id="24" name="Rectangle 23"/>
              <p:cNvSpPr/>
              <p:nvPr/>
            </p:nvSpPr>
            <p:spPr>
              <a:xfrm>
                <a:off x="4453759" y="1423875"/>
                <a:ext cx="1968809"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𝑠</m:t>
                          </m:r>
                        </m:sub>
                      </m:sSub>
                      <m:r>
                        <a:rPr lang="en-US" sz="1800">
                          <a:latin typeface="Cambria Math" panose="02040503050406030204" pitchFamily="18" charset="0"/>
                        </a:rPr>
                        <m:t>=</m:t>
                      </m:r>
                      <m:r>
                        <a:rPr lang="en-US" sz="1800" b="0" i="1" smtClean="0">
                          <a:latin typeface="Cambria Math" panose="02040503050406030204" pitchFamily="18" charset="0"/>
                        </a:rPr>
                        <m:t>(1+</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b="0" i="1" smtClean="0">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𝐿</m:t>
                          </m:r>
                        </m:sub>
                      </m:sSub>
                    </m:oMath>
                  </m:oMathPara>
                </a14:m>
                <a:endParaRPr lang="en-US" sz="1800" dirty="0"/>
              </a:p>
            </p:txBody>
          </p:sp>
        </mc:Choice>
        <mc:Fallback xmlns="">
          <p:sp>
            <p:nvSpPr>
              <p:cNvPr id="24" name="Rectangle 23"/>
              <p:cNvSpPr>
                <a:spLocks noRot="1" noChangeAspect="1" noMove="1" noResize="1" noEditPoints="1" noAdjustHandles="1" noChangeArrowheads="1" noChangeShapeType="1" noTextEdit="1"/>
              </p:cNvSpPr>
              <p:nvPr/>
            </p:nvSpPr>
            <p:spPr>
              <a:xfrm>
                <a:off x="4453759" y="1423875"/>
                <a:ext cx="1968809" cy="65620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6479716" y="1410399"/>
                <a:ext cx="1910843"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𝐿</m:t>
                          </m:r>
                        </m:sub>
                      </m:sSub>
                      <m:r>
                        <a:rPr lang="en-US" sz="1800">
                          <a:latin typeface="Cambria Math" panose="02040503050406030204" pitchFamily="18" charset="0"/>
                        </a:rPr>
                        <m:t>=</m:t>
                      </m:r>
                      <m:r>
                        <a:rPr lang="en-US" sz="1800" i="1">
                          <a:latin typeface="Cambria Math" panose="02040503050406030204" pitchFamily="18" charset="0"/>
                        </a:rPr>
                        <m:t>(1</m:t>
                      </m:r>
                      <m:r>
                        <a:rPr lang="en-US" sz="1800" b="0" i="1" smtClean="0">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m:rPr>
                              <m:sty m:val="p"/>
                            </m:rPr>
                            <a:rPr lang="en-US" altLang="zh-CN" sz="1800" i="1" smtClean="0">
                              <a:latin typeface="Cambria Math" panose="02040503050406030204" pitchFamily="18" charset="0"/>
                            </a:rPr>
                            <m:t>s</m:t>
                          </m:r>
                        </m:sub>
                      </m:sSub>
                    </m:oMath>
                  </m:oMathPara>
                </a14:m>
                <a:endParaRPr lang="en-US" sz="1800" dirty="0"/>
              </a:p>
            </p:txBody>
          </p:sp>
        </mc:Choice>
        <mc:Fallback xmlns="">
          <p:sp>
            <p:nvSpPr>
              <p:cNvPr id="25" name="Rectangle 24"/>
              <p:cNvSpPr>
                <a:spLocks noRot="1" noChangeAspect="1" noMove="1" noResize="1" noEditPoints="1" noAdjustHandles="1" noChangeArrowheads="1" noChangeShapeType="1" noTextEdit="1"/>
              </p:cNvSpPr>
              <p:nvPr/>
            </p:nvSpPr>
            <p:spPr>
              <a:xfrm>
                <a:off x="6479716" y="1410399"/>
                <a:ext cx="1910843" cy="656205"/>
              </a:xfrm>
              <a:prstGeom prst="rect">
                <a:avLst/>
              </a:prstGeom>
              <a:blipFill>
                <a:blip r:embed="rId11"/>
                <a:stretch>
                  <a:fillRect/>
                </a:stretch>
              </a:blipFill>
            </p:spPr>
            <p:txBody>
              <a:bodyPr/>
              <a:lstStyle/>
              <a:p>
                <a:r>
                  <a:rPr lang="en-US">
                    <a:noFill/>
                  </a:rPr>
                  <a:t> </a:t>
                </a:r>
              </a:p>
            </p:txBody>
          </p:sp>
        </mc:Fallback>
      </mc:AlternateContent>
      <p:sp>
        <p:nvSpPr>
          <p:cNvPr id="26" name="Rectangle 25"/>
          <p:cNvSpPr/>
          <p:nvPr/>
        </p:nvSpPr>
        <p:spPr>
          <a:xfrm>
            <a:off x="8408571" y="1572025"/>
            <a:ext cx="611065" cy="400110"/>
          </a:xfrm>
          <a:prstGeom prst="rect">
            <a:avLst/>
          </a:prstGeom>
        </p:spPr>
        <p:txBody>
          <a:bodyPr wrap="none">
            <a:spAutoFit/>
          </a:bodyPr>
          <a:lstStyle/>
          <a:p>
            <a:r>
              <a:rPr lang="en-US" sz="2000" dirty="0"/>
              <a:t>(72)</a:t>
            </a:r>
          </a:p>
        </p:txBody>
      </p:sp>
      <mc:AlternateContent xmlns:mc="http://schemas.openxmlformats.org/markup-compatibility/2006" xmlns:a14="http://schemas.microsoft.com/office/drawing/2010/main">
        <mc:Choice Requires="a14">
          <p:sp>
            <p:nvSpPr>
              <p:cNvPr id="27" name="Rectangle 26"/>
              <p:cNvSpPr/>
              <p:nvPr/>
            </p:nvSpPr>
            <p:spPr>
              <a:xfrm>
                <a:off x="4833001" y="2097994"/>
                <a:ext cx="13694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𝑠</m:t>
                          </m:r>
                        </m:sub>
                      </m:sSub>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𝑎</m:t>
                          </m:r>
                        </m:e>
                        <m:sub>
                          <m:r>
                            <a:rPr lang="en-US" sz="1800" b="0" i="1" smtClean="0">
                              <a:latin typeface="Cambria Math" panose="02040503050406030204" pitchFamily="18" charset="0"/>
                            </a:rPr>
                            <m:t>𝑅</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𝐿</m:t>
                          </m:r>
                        </m:sub>
                      </m:sSub>
                    </m:oMath>
                  </m:oMathPara>
                </a14:m>
                <a:endParaRPr lang="en-US" sz="1800" dirty="0"/>
              </a:p>
            </p:txBody>
          </p:sp>
        </mc:Choice>
        <mc:Fallback xmlns="">
          <p:sp>
            <p:nvSpPr>
              <p:cNvPr id="27" name="Rectangle 26"/>
              <p:cNvSpPr>
                <a:spLocks noRot="1" noChangeAspect="1" noMove="1" noResize="1" noEditPoints="1" noAdjustHandles="1" noChangeArrowheads="1" noChangeShapeType="1" noTextEdit="1"/>
              </p:cNvSpPr>
              <p:nvPr/>
            </p:nvSpPr>
            <p:spPr>
              <a:xfrm>
                <a:off x="4833001" y="2097994"/>
                <a:ext cx="1369477"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6770475" y="2076422"/>
                <a:ext cx="13149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𝐿</m:t>
                          </m:r>
                        </m:sub>
                      </m:sSub>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𝑠</m:t>
                          </m:r>
                        </m:sub>
                      </m:sSub>
                    </m:oMath>
                  </m:oMathPara>
                </a14:m>
                <a:endParaRPr lang="en-US" sz="1800" dirty="0"/>
              </a:p>
            </p:txBody>
          </p:sp>
        </mc:Choice>
        <mc:Fallback xmlns="">
          <p:sp>
            <p:nvSpPr>
              <p:cNvPr id="28" name="Rectangle 27"/>
              <p:cNvSpPr>
                <a:spLocks noRot="1" noChangeAspect="1" noMove="1" noResize="1" noEditPoints="1" noAdjustHandles="1" noChangeArrowheads="1" noChangeShapeType="1" noTextEdit="1"/>
              </p:cNvSpPr>
              <p:nvPr/>
            </p:nvSpPr>
            <p:spPr>
              <a:xfrm>
                <a:off x="6770475" y="2076422"/>
                <a:ext cx="1314975" cy="369332"/>
              </a:xfrm>
              <a:prstGeom prst="rect">
                <a:avLst/>
              </a:prstGeom>
              <a:blipFill>
                <a:blip r:embed="rId13"/>
                <a:stretch>
                  <a:fillRect b="-1667"/>
                </a:stretch>
              </a:blipFill>
            </p:spPr>
            <p:txBody>
              <a:bodyPr/>
              <a:lstStyle/>
              <a:p>
                <a:r>
                  <a:rPr lang="en-US">
                    <a:noFill/>
                  </a:rPr>
                  <a:t> </a:t>
                </a:r>
              </a:p>
            </p:txBody>
          </p:sp>
        </mc:Fallback>
      </mc:AlternateContent>
      <p:sp>
        <p:nvSpPr>
          <p:cNvPr id="29" name="Rectangle 28"/>
          <p:cNvSpPr/>
          <p:nvPr/>
        </p:nvSpPr>
        <p:spPr>
          <a:xfrm>
            <a:off x="8382000" y="2057400"/>
            <a:ext cx="611065" cy="400110"/>
          </a:xfrm>
          <a:prstGeom prst="rect">
            <a:avLst/>
          </a:prstGeom>
        </p:spPr>
        <p:txBody>
          <a:bodyPr wrap="none">
            <a:spAutoFit/>
          </a:bodyPr>
          <a:lstStyle/>
          <a:p>
            <a:r>
              <a:rPr lang="en-US" sz="2000" dirty="0"/>
              <a:t>(73)</a:t>
            </a:r>
          </a:p>
        </p:txBody>
      </p:sp>
      <mc:AlternateContent xmlns:mc="http://schemas.openxmlformats.org/markup-compatibility/2006" xmlns:a14="http://schemas.microsoft.com/office/drawing/2010/main">
        <mc:Choice Requires="a14">
          <p:sp>
            <p:nvSpPr>
              <p:cNvPr id="30" name="Rectangle 29"/>
              <p:cNvSpPr/>
              <p:nvPr/>
            </p:nvSpPr>
            <p:spPr>
              <a:xfrm>
                <a:off x="4845032" y="2515978"/>
                <a:ext cx="1650003"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sub>
                      </m:sSub>
                      <m:r>
                        <a:rPr lang="en-US" sz="1800">
                          <a:latin typeface="Cambria Math" panose="02040503050406030204" pitchFamily="18" charset="0"/>
                        </a:rPr>
                        <m:t>=</m:t>
                      </m:r>
                      <m:r>
                        <a:rPr lang="en-US" sz="1800" i="1">
                          <a:latin typeface="Cambria Math" panose="02040503050406030204" pitchFamily="18" charset="0"/>
                        </a:rPr>
                        <m:t>(1</m:t>
                      </m:r>
                      <m:r>
                        <a:rPr lang="en-US" sz="1800" b="0" i="1" smtClean="0">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rPr>
                        <m:t>)</m:t>
                      </m:r>
                    </m:oMath>
                  </m:oMathPara>
                </a14:m>
                <a:endParaRPr lang="en-US" sz="1800" dirty="0"/>
              </a:p>
            </p:txBody>
          </p:sp>
        </mc:Choice>
        <mc:Fallback xmlns="">
          <p:sp>
            <p:nvSpPr>
              <p:cNvPr id="30" name="Rectangle 29"/>
              <p:cNvSpPr>
                <a:spLocks noRot="1" noChangeAspect="1" noMove="1" noResize="1" noEditPoints="1" noAdjustHandles="1" noChangeArrowheads="1" noChangeShapeType="1" noTextEdit="1"/>
              </p:cNvSpPr>
              <p:nvPr/>
            </p:nvSpPr>
            <p:spPr>
              <a:xfrm>
                <a:off x="4845032" y="2515978"/>
                <a:ext cx="1650003" cy="656205"/>
              </a:xfrm>
              <a:prstGeom prst="rect">
                <a:avLst/>
              </a:prstGeom>
              <a:blipFill>
                <a:blip r:embed="rId14"/>
                <a:stretch>
                  <a:fillRect/>
                </a:stretch>
              </a:blipFill>
            </p:spPr>
            <p:txBody>
              <a:bodyPr/>
              <a:lstStyle/>
              <a:p>
                <a:r>
                  <a:rPr lang="en-US">
                    <a:noFill/>
                  </a:rPr>
                  <a:t> </a:t>
                </a:r>
              </a:p>
            </p:txBody>
          </p:sp>
        </mc:Fallback>
      </mc:AlternateContent>
      <p:sp>
        <p:nvSpPr>
          <p:cNvPr id="32" name="Rectangle 31"/>
          <p:cNvSpPr/>
          <p:nvPr/>
        </p:nvSpPr>
        <p:spPr>
          <a:xfrm>
            <a:off x="8382000" y="2640574"/>
            <a:ext cx="611065" cy="400110"/>
          </a:xfrm>
          <a:prstGeom prst="rect">
            <a:avLst/>
          </a:prstGeom>
        </p:spPr>
        <p:txBody>
          <a:bodyPr wrap="none">
            <a:spAutoFit/>
          </a:bodyPr>
          <a:lstStyle/>
          <a:p>
            <a:r>
              <a:rPr lang="en-US" sz="2000" dirty="0"/>
              <a:t>(74)</a:t>
            </a:r>
          </a:p>
        </p:txBody>
      </p:sp>
      <p:sp>
        <p:nvSpPr>
          <p:cNvPr id="2" name="Rectangle 1"/>
          <p:cNvSpPr/>
          <p:nvPr/>
        </p:nvSpPr>
        <p:spPr>
          <a:xfrm>
            <a:off x="115613" y="5105400"/>
            <a:ext cx="8912772" cy="1015663"/>
          </a:xfrm>
          <a:prstGeom prst="rect">
            <a:avLst/>
          </a:prstGeom>
        </p:spPr>
        <p:txBody>
          <a:bodyPr wrap="square">
            <a:spAutoFit/>
          </a:bodyPr>
          <a:lstStyle/>
          <a:p>
            <a:pPr algn="just"/>
            <a:r>
              <a:rPr lang="en-US" sz="2000" dirty="0"/>
              <a:t>Equations (67) and (74) give the value of the effective regulator ratio as a function of the ratio of the number of turns on the series winding (</a:t>
            </a:r>
            <a:r>
              <a:rPr lang="en-US" sz="2000" i="1" dirty="0"/>
              <a:t>N</a:t>
            </a:r>
            <a:r>
              <a:rPr lang="en-US" sz="2000" baseline="-25000" dirty="0"/>
              <a:t>2</a:t>
            </a:r>
            <a:r>
              <a:rPr lang="en-US" sz="2000" dirty="0"/>
              <a:t>) to the number of turns on the shunt winding (</a:t>
            </a:r>
            <a:r>
              <a:rPr lang="en-US" sz="2000" i="1" dirty="0"/>
              <a:t>N</a:t>
            </a:r>
            <a:r>
              <a:rPr lang="en-US" sz="2000" baseline="-25000" dirty="0"/>
              <a:t>1</a:t>
            </a:r>
            <a:r>
              <a:rPr lang="en-US" sz="2000" dirty="0"/>
              <a:t>).</a:t>
            </a:r>
          </a:p>
        </p:txBody>
      </p:sp>
      <mc:AlternateContent xmlns:mc="http://schemas.openxmlformats.org/markup-compatibility/2006" xmlns:a14="http://schemas.microsoft.com/office/drawing/2010/main">
        <mc:Choice Requires="a14">
          <p:sp>
            <p:nvSpPr>
              <p:cNvPr id="31" name="Rectangle 30"/>
              <p:cNvSpPr/>
              <p:nvPr/>
            </p:nvSpPr>
            <p:spPr>
              <a:xfrm>
                <a:off x="3187807" y="4319475"/>
                <a:ext cx="1457643"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sub>
                      </m:sSub>
                      <m:r>
                        <a:rPr lang="en-US" altLang="zh-CN" sz="1800" i="1">
                          <a:latin typeface="Cambria Math" panose="02040503050406030204" pitchFamily="18" charset="0"/>
                        </a:rPr>
                        <m:t>=</m:t>
                      </m:r>
                      <m:r>
                        <a:rPr lang="en-US" sz="1800" i="1">
                          <a:latin typeface="Cambria Math" panose="02040503050406030204" pitchFamily="18" charset="0"/>
                        </a:rPr>
                        <m:t>1</m:t>
                      </m:r>
                      <m:r>
                        <a:rPr lang="en-US" altLang="zh-CN" sz="1800" i="1">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oMath>
                  </m:oMathPara>
                </a14:m>
                <a:endParaRPr lang="en-US" sz="1800" dirty="0"/>
              </a:p>
            </p:txBody>
          </p:sp>
        </mc:Choice>
        <mc:Fallback xmlns="">
          <p:sp>
            <p:nvSpPr>
              <p:cNvPr id="31" name="Rectangle 30"/>
              <p:cNvSpPr>
                <a:spLocks noRot="1" noChangeAspect="1" noMove="1" noResize="1" noEditPoints="1" noAdjustHandles="1" noChangeArrowheads="1" noChangeShapeType="1" noTextEdit="1"/>
              </p:cNvSpPr>
              <p:nvPr/>
            </p:nvSpPr>
            <p:spPr>
              <a:xfrm>
                <a:off x="3187807" y="4319475"/>
                <a:ext cx="1457643" cy="656205"/>
              </a:xfrm>
              <a:prstGeom prst="rect">
                <a:avLst/>
              </a:prstGeom>
              <a:blipFill>
                <a:blip r:embed="rId15"/>
                <a:stretch>
                  <a:fillRect/>
                </a:stretch>
              </a:blipFill>
            </p:spPr>
            <p:txBody>
              <a:bodyPr/>
              <a:lstStyle/>
              <a:p>
                <a:r>
                  <a:rPr lang="en-US">
                    <a:noFill/>
                  </a:rPr>
                  <a:t> </a:t>
                </a:r>
              </a:p>
            </p:txBody>
          </p:sp>
        </mc:Fallback>
      </mc:AlternateContent>
      <p:sp>
        <p:nvSpPr>
          <p:cNvPr id="33" name="Rectangle 32"/>
          <p:cNvSpPr/>
          <p:nvPr/>
        </p:nvSpPr>
        <p:spPr>
          <a:xfrm>
            <a:off x="6656365" y="4444071"/>
            <a:ext cx="611065" cy="400110"/>
          </a:xfrm>
          <a:prstGeom prst="rect">
            <a:avLst/>
          </a:prstGeom>
        </p:spPr>
        <p:txBody>
          <a:bodyPr wrap="none">
            <a:spAutoFit/>
          </a:bodyPr>
          <a:lstStyle/>
          <a:p>
            <a:r>
              <a:rPr lang="en-US" sz="2000" dirty="0"/>
              <a:t>(74)</a:t>
            </a:r>
          </a:p>
        </p:txBody>
      </p:sp>
      <mc:AlternateContent xmlns:mc="http://schemas.openxmlformats.org/markup-compatibility/2006" xmlns:a14="http://schemas.microsoft.com/office/drawing/2010/main">
        <mc:Choice Requires="a14">
          <p:sp>
            <p:nvSpPr>
              <p:cNvPr id="34" name="Rectangle 33"/>
              <p:cNvSpPr/>
              <p:nvPr/>
            </p:nvSpPr>
            <p:spPr>
              <a:xfrm>
                <a:off x="3199838" y="3719556"/>
                <a:ext cx="1457643"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sub>
                      </m:sSub>
                      <m:r>
                        <a:rPr lang="en-US" altLang="zh-CN" sz="1800" i="1">
                          <a:latin typeface="Cambria Math" panose="02040503050406030204" pitchFamily="18" charset="0"/>
                        </a:rPr>
                        <m:t>=</m:t>
                      </m:r>
                      <m:r>
                        <a:rPr lang="en-US" sz="1800" i="1">
                          <a:latin typeface="Cambria Math" panose="02040503050406030204" pitchFamily="18" charset="0"/>
                        </a:rPr>
                        <m:t>1−</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altLang="zh-CN" sz="1800" i="1">
                                  <a:latin typeface="Cambria Math" panose="02040503050406030204" pitchFamily="18" charset="0"/>
                                </a:rPr>
                                <m:t>2</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oMath>
                  </m:oMathPara>
                </a14:m>
                <a:endParaRPr lang="en-US" sz="1800" dirty="0"/>
              </a:p>
            </p:txBody>
          </p:sp>
        </mc:Choice>
        <mc:Fallback xmlns="">
          <p:sp>
            <p:nvSpPr>
              <p:cNvPr id="34" name="Rectangle 33"/>
              <p:cNvSpPr>
                <a:spLocks noRot="1" noChangeAspect="1" noMove="1" noResize="1" noEditPoints="1" noAdjustHandles="1" noChangeArrowheads="1" noChangeShapeType="1" noTextEdit="1"/>
              </p:cNvSpPr>
              <p:nvPr/>
            </p:nvSpPr>
            <p:spPr>
              <a:xfrm>
                <a:off x="3199838" y="3719556"/>
                <a:ext cx="1457643" cy="656205"/>
              </a:xfrm>
              <a:prstGeom prst="rect">
                <a:avLst/>
              </a:prstGeom>
              <a:blipFill>
                <a:blip r:embed="rId16"/>
                <a:stretch>
                  <a:fillRect/>
                </a:stretch>
              </a:blipFill>
            </p:spPr>
            <p:txBody>
              <a:bodyPr/>
              <a:lstStyle/>
              <a:p>
                <a:r>
                  <a:rPr lang="en-US">
                    <a:noFill/>
                  </a:rPr>
                  <a:t> </a:t>
                </a:r>
              </a:p>
            </p:txBody>
          </p:sp>
        </mc:Fallback>
      </mc:AlternateContent>
      <p:sp>
        <p:nvSpPr>
          <p:cNvPr id="35" name="Rectangle 34"/>
          <p:cNvSpPr/>
          <p:nvPr/>
        </p:nvSpPr>
        <p:spPr>
          <a:xfrm>
            <a:off x="6668396" y="3844152"/>
            <a:ext cx="611065" cy="400110"/>
          </a:xfrm>
          <a:prstGeom prst="rect">
            <a:avLst/>
          </a:prstGeom>
        </p:spPr>
        <p:txBody>
          <a:bodyPr wrap="none">
            <a:spAutoFit/>
          </a:bodyPr>
          <a:lstStyle/>
          <a:p>
            <a:r>
              <a:rPr lang="en-US" sz="2000" dirty="0"/>
              <a:t>(6</a:t>
            </a:r>
            <a:r>
              <a:rPr lang="en-US" altLang="zh-CN" sz="2000" dirty="0"/>
              <a:t>7</a:t>
            </a:r>
            <a:r>
              <a:rPr lang="en-US" sz="2000" dirty="0"/>
              <a:t>)</a:t>
            </a:r>
          </a:p>
        </p:txBody>
      </p:sp>
      <p:sp>
        <p:nvSpPr>
          <p:cNvPr id="36"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40600455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810822" cy="584775"/>
          </a:xfrm>
          <a:prstGeom prst="rect">
            <a:avLst/>
          </a:prstGeom>
        </p:spPr>
        <p:txBody>
          <a:bodyPr wrap="none">
            <a:spAutoFit/>
          </a:bodyPr>
          <a:lstStyle/>
          <a:p>
            <a:r>
              <a:rPr lang="en-US" sz="3200" dirty="0">
                <a:solidFill>
                  <a:srgbClr val="C8102E"/>
                </a:solidFill>
                <a:latin typeface="+mj-lt"/>
                <a:ea typeface="+mj-ea"/>
                <a:cs typeface="+mj-cs"/>
              </a:rPr>
              <a:t>Type B 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49</a:t>
            </a:fld>
            <a:endParaRPr lang="en-US" dirty="0"/>
          </a:p>
        </p:txBody>
      </p:sp>
      <mc:AlternateContent xmlns:mc="http://schemas.openxmlformats.org/markup-compatibility/2006" xmlns:a14="http://schemas.microsoft.com/office/drawing/2010/main">
        <mc:Choice Requires="a14">
          <p:sp>
            <p:nvSpPr>
              <p:cNvPr id="31" name="Rectangle 30"/>
              <p:cNvSpPr/>
              <p:nvPr/>
            </p:nvSpPr>
            <p:spPr>
              <a:xfrm>
                <a:off x="3416969" y="1231853"/>
                <a:ext cx="1600951" cy="7188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r>
                        <a:rPr lang="en-US" altLang="zh-CN" sz="2000" i="1">
                          <a:latin typeface="Cambria Math" panose="02040503050406030204" pitchFamily="18" charset="0"/>
                        </a:rPr>
                        <m:t>=</m:t>
                      </m:r>
                      <m:r>
                        <a:rPr lang="en-US" sz="2000" i="1">
                          <a:latin typeface="Cambria Math" panose="02040503050406030204" pitchFamily="18" charset="0"/>
                        </a:rPr>
                        <m:t>1</m:t>
                      </m:r>
                      <m:r>
                        <a:rPr lang="en-US" altLang="zh-CN"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altLang="zh-CN"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1</m:t>
                              </m:r>
                            </m:sub>
                          </m:sSub>
                        </m:den>
                      </m:f>
                    </m:oMath>
                  </m:oMathPara>
                </a14:m>
                <a:endParaRPr lang="en-US" sz="2000" dirty="0"/>
              </a:p>
            </p:txBody>
          </p:sp>
        </mc:Choice>
        <mc:Fallback xmlns="">
          <p:sp>
            <p:nvSpPr>
              <p:cNvPr id="31" name="Rectangle 30"/>
              <p:cNvSpPr>
                <a:spLocks noRot="1" noChangeAspect="1" noMove="1" noResize="1" noEditPoints="1" noAdjustHandles="1" noChangeArrowheads="1" noChangeShapeType="1" noTextEdit="1"/>
              </p:cNvSpPr>
              <p:nvPr/>
            </p:nvSpPr>
            <p:spPr>
              <a:xfrm>
                <a:off x="3416969" y="1231853"/>
                <a:ext cx="1600951" cy="718851"/>
              </a:xfrm>
              <a:prstGeom prst="rect">
                <a:avLst/>
              </a:prstGeom>
              <a:blipFill>
                <a:blip r:embed="rId2"/>
                <a:stretch>
                  <a:fillRect/>
                </a:stretch>
              </a:blipFill>
            </p:spPr>
            <p:txBody>
              <a:bodyPr/>
              <a:lstStyle/>
              <a:p>
                <a:r>
                  <a:rPr lang="en-US">
                    <a:noFill/>
                  </a:rPr>
                  <a:t> </a:t>
                </a:r>
              </a:p>
            </p:txBody>
          </p:sp>
        </mc:Fallback>
      </mc:AlternateContent>
      <p:sp>
        <p:nvSpPr>
          <p:cNvPr id="33" name="Rectangle 32"/>
          <p:cNvSpPr/>
          <p:nvPr/>
        </p:nvSpPr>
        <p:spPr>
          <a:xfrm>
            <a:off x="6885527" y="1356449"/>
            <a:ext cx="611065" cy="400110"/>
          </a:xfrm>
          <a:prstGeom prst="rect">
            <a:avLst/>
          </a:prstGeom>
        </p:spPr>
        <p:txBody>
          <a:bodyPr wrap="none">
            <a:spAutoFit/>
          </a:bodyPr>
          <a:lstStyle/>
          <a:p>
            <a:r>
              <a:rPr lang="en-US" sz="2000" dirty="0"/>
              <a:t>(74)</a:t>
            </a:r>
          </a:p>
        </p:txBody>
      </p:sp>
      <mc:AlternateContent xmlns:mc="http://schemas.openxmlformats.org/markup-compatibility/2006" xmlns:a14="http://schemas.microsoft.com/office/drawing/2010/main">
        <mc:Choice Requires="a14">
          <p:sp>
            <p:nvSpPr>
              <p:cNvPr id="34" name="Rectangle 33"/>
              <p:cNvSpPr/>
              <p:nvPr/>
            </p:nvSpPr>
            <p:spPr>
              <a:xfrm>
                <a:off x="3429000" y="631934"/>
                <a:ext cx="1600951" cy="7188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r>
                        <a:rPr lang="en-US" altLang="zh-CN" sz="2000" i="1" smtClean="0">
                          <a:latin typeface="Cambria Math" panose="02040503050406030204" pitchFamily="18" charset="0"/>
                        </a:rPr>
                        <m:t>=</m:t>
                      </m:r>
                      <m:r>
                        <a:rPr lang="en-US" sz="2000" i="1">
                          <a:latin typeface="Cambria Math" panose="02040503050406030204" pitchFamily="18" charset="0"/>
                        </a:rPr>
                        <m:t>1−</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altLang="zh-CN"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1</m:t>
                              </m:r>
                            </m:sub>
                          </m:sSub>
                        </m:den>
                      </m:f>
                    </m:oMath>
                  </m:oMathPara>
                </a14:m>
                <a:endParaRPr lang="en-US" sz="2000" dirty="0"/>
              </a:p>
            </p:txBody>
          </p:sp>
        </mc:Choice>
        <mc:Fallback xmlns="">
          <p:sp>
            <p:nvSpPr>
              <p:cNvPr id="34" name="Rectangle 33"/>
              <p:cNvSpPr>
                <a:spLocks noRot="1" noChangeAspect="1" noMove="1" noResize="1" noEditPoints="1" noAdjustHandles="1" noChangeArrowheads="1" noChangeShapeType="1" noTextEdit="1"/>
              </p:cNvSpPr>
              <p:nvPr/>
            </p:nvSpPr>
            <p:spPr>
              <a:xfrm>
                <a:off x="3429000" y="631934"/>
                <a:ext cx="1600951" cy="718851"/>
              </a:xfrm>
              <a:prstGeom prst="rect">
                <a:avLst/>
              </a:prstGeom>
              <a:blipFill>
                <a:blip r:embed="rId3"/>
                <a:stretch>
                  <a:fillRect/>
                </a:stretch>
              </a:blipFill>
            </p:spPr>
            <p:txBody>
              <a:bodyPr/>
              <a:lstStyle/>
              <a:p>
                <a:r>
                  <a:rPr lang="en-US">
                    <a:noFill/>
                  </a:rPr>
                  <a:t> </a:t>
                </a:r>
              </a:p>
            </p:txBody>
          </p:sp>
        </mc:Fallback>
      </mc:AlternateContent>
      <p:sp>
        <p:nvSpPr>
          <p:cNvPr id="35" name="Rectangle 34"/>
          <p:cNvSpPr/>
          <p:nvPr/>
        </p:nvSpPr>
        <p:spPr>
          <a:xfrm>
            <a:off x="6897558" y="756530"/>
            <a:ext cx="611065" cy="400110"/>
          </a:xfrm>
          <a:prstGeom prst="rect">
            <a:avLst/>
          </a:prstGeom>
        </p:spPr>
        <p:txBody>
          <a:bodyPr wrap="none">
            <a:spAutoFit/>
          </a:bodyPr>
          <a:lstStyle/>
          <a:p>
            <a:r>
              <a:rPr lang="en-US" sz="2000" dirty="0"/>
              <a:t>(6</a:t>
            </a:r>
            <a:r>
              <a:rPr lang="en-US" altLang="zh-CN" sz="2000" dirty="0"/>
              <a:t>7</a:t>
            </a:r>
            <a:r>
              <a:rPr lang="en-US" sz="2000" dirty="0"/>
              <a:t>)</a:t>
            </a:r>
          </a:p>
        </p:txBody>
      </p:sp>
      <p:sp>
        <p:nvSpPr>
          <p:cNvPr id="5" name="Rectangle 4"/>
          <p:cNvSpPr/>
          <p:nvPr/>
        </p:nvSpPr>
        <p:spPr>
          <a:xfrm>
            <a:off x="141890" y="1872292"/>
            <a:ext cx="9002110" cy="2246769"/>
          </a:xfrm>
          <a:prstGeom prst="rect">
            <a:avLst/>
          </a:prstGeom>
        </p:spPr>
        <p:txBody>
          <a:bodyPr wrap="square">
            <a:spAutoFit/>
          </a:bodyPr>
          <a:lstStyle/>
          <a:p>
            <a:pPr algn="just"/>
            <a:r>
              <a:rPr lang="en-US" sz="2000" dirty="0">
                <a:solidFill>
                  <a:srgbClr val="000000"/>
                </a:solidFill>
              </a:rPr>
              <a:t>In the final analysis, the only difference between the voltage and current equations for the Type B regulator in the raise and lower positions is the sign of the turns ratio (</a:t>
            </a:r>
            <a:r>
              <a:rPr lang="en-US" sz="2000" i="1" dirty="0">
                <a:solidFill>
                  <a:srgbClr val="000000"/>
                </a:solidFill>
              </a:rPr>
              <a:t>N</a:t>
            </a:r>
            <a:r>
              <a:rPr lang="en-US" sz="2000" baseline="-25000" dirty="0">
                <a:solidFill>
                  <a:srgbClr val="000000"/>
                </a:solidFill>
              </a:rPr>
              <a:t>2</a:t>
            </a:r>
            <a:r>
              <a:rPr lang="en-US" sz="2000" dirty="0">
                <a:solidFill>
                  <a:srgbClr val="000000"/>
                </a:solidFill>
              </a:rPr>
              <a:t>/</a:t>
            </a:r>
            <a:r>
              <a:rPr lang="en-US" sz="2000" i="1" dirty="0">
                <a:solidFill>
                  <a:srgbClr val="000000"/>
                </a:solidFill>
              </a:rPr>
              <a:t>N</a:t>
            </a:r>
            <a:r>
              <a:rPr lang="en-US" sz="2000" baseline="-25000" dirty="0">
                <a:solidFill>
                  <a:srgbClr val="000000"/>
                </a:solidFill>
              </a:rPr>
              <a:t>1</a:t>
            </a:r>
            <a:r>
              <a:rPr lang="en-US" sz="2000" dirty="0">
                <a:solidFill>
                  <a:srgbClr val="000000"/>
                </a:solidFill>
              </a:rPr>
              <a:t>). The actual turns ratio of the windings is not known. However, the particular tap position will be known. Equations (67) and (74) can be modified to give the effective regulator ratio as a function of the tap position. Each tap changes the voltage by 5/8% or 0.00625 per unit. Therefore, the effective regulator ratio can be given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36" name="Rectangle 35"/>
              <p:cNvSpPr/>
              <p:nvPr/>
            </p:nvSpPr>
            <p:spPr>
              <a:xfrm>
                <a:off x="3505200" y="3961585"/>
                <a:ext cx="2552302" cy="400110"/>
              </a:xfrm>
              <a:prstGeom prst="rect">
                <a:avLst/>
              </a:prstGeom>
            </p:spPr>
            <p:txBody>
              <a:bodyPr wrap="none">
                <a:spAutoFit/>
              </a:bodyPr>
              <a:lstStyle/>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r>
                      <a:rPr lang="en-US" altLang="zh-CN" sz="2000" i="1">
                        <a:latin typeface="Cambria Math" panose="02040503050406030204" pitchFamily="18" charset="0"/>
                      </a:rPr>
                      <m:t>=</m:t>
                    </m:r>
                    <m:r>
                      <a:rPr lang="en-US" sz="2000" i="1">
                        <a:latin typeface="Cambria Math" panose="02040503050406030204" pitchFamily="18" charset="0"/>
                      </a:rPr>
                      <m:t>1</m:t>
                    </m:r>
                    <m:r>
                      <a:rPr lang="en-US" sz="2000" i="1" smtClean="0">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0</m:t>
                    </m:r>
                  </m:oMath>
                </a14:m>
                <a:r>
                  <a:rPr lang="en-US" altLang="zh-CN" sz="2000" dirty="0"/>
                  <a:t>.00625</a:t>
                </a:r>
                <a14:m>
                  <m:oMath xmlns:m="http://schemas.openxmlformats.org/officeDocument/2006/math">
                    <m:r>
                      <a:rPr lang="en-US" altLang="zh-CN" sz="2000" i="1" dirty="0" smtClean="0">
                        <a:latin typeface="Cambria Math" panose="02040503050406030204" pitchFamily="18" charset="0"/>
                        <a:ea typeface="Cambria Math" panose="02040503050406030204" pitchFamily="18" charset="0"/>
                      </a:rPr>
                      <m:t>∙</m:t>
                    </m:r>
                  </m:oMath>
                </a14:m>
                <a:r>
                  <a:rPr lang="en-US" sz="2000" dirty="0"/>
                  <a:t>T</a:t>
                </a:r>
                <a:r>
                  <a:rPr lang="en-US" altLang="zh-CN" sz="2000" dirty="0"/>
                  <a:t>ap</a:t>
                </a:r>
                <a:endParaRPr lang="en-US" sz="2000" dirty="0"/>
              </a:p>
            </p:txBody>
          </p:sp>
        </mc:Choice>
        <mc:Fallback xmlns="">
          <p:sp>
            <p:nvSpPr>
              <p:cNvPr id="36" name="Rectangle 35"/>
              <p:cNvSpPr>
                <a:spLocks noRot="1" noChangeAspect="1" noMove="1" noResize="1" noEditPoints="1" noAdjustHandles="1" noChangeArrowheads="1" noChangeShapeType="1" noTextEdit="1"/>
              </p:cNvSpPr>
              <p:nvPr/>
            </p:nvSpPr>
            <p:spPr>
              <a:xfrm>
                <a:off x="3505200" y="3961585"/>
                <a:ext cx="2552302" cy="400110"/>
              </a:xfrm>
              <a:prstGeom prst="rect">
                <a:avLst/>
              </a:prstGeom>
              <a:blipFill>
                <a:blip r:embed="rId4"/>
                <a:stretch>
                  <a:fillRect t="-9091" r="-1909" b="-25758"/>
                </a:stretch>
              </a:blipFill>
            </p:spPr>
            <p:txBody>
              <a:bodyPr/>
              <a:lstStyle/>
              <a:p>
                <a:r>
                  <a:rPr lang="en-US">
                    <a:noFill/>
                  </a:rPr>
                  <a:t> </a:t>
                </a:r>
              </a:p>
            </p:txBody>
          </p:sp>
        </mc:Fallback>
      </mc:AlternateContent>
      <p:sp>
        <p:nvSpPr>
          <p:cNvPr id="37" name="Rectangle 36"/>
          <p:cNvSpPr/>
          <p:nvPr/>
        </p:nvSpPr>
        <p:spPr>
          <a:xfrm>
            <a:off x="6885527" y="3913491"/>
            <a:ext cx="611065" cy="400110"/>
          </a:xfrm>
          <a:prstGeom prst="rect">
            <a:avLst/>
          </a:prstGeom>
        </p:spPr>
        <p:txBody>
          <a:bodyPr wrap="none">
            <a:spAutoFit/>
          </a:bodyPr>
          <a:lstStyle/>
          <a:p>
            <a:r>
              <a:rPr lang="en-US" sz="2000" dirty="0"/>
              <a:t>(75)</a:t>
            </a:r>
          </a:p>
        </p:txBody>
      </p:sp>
      <p:sp>
        <p:nvSpPr>
          <p:cNvPr id="6" name="Rectangle 5"/>
          <p:cNvSpPr/>
          <p:nvPr/>
        </p:nvSpPr>
        <p:spPr>
          <a:xfrm>
            <a:off x="152400" y="4591374"/>
            <a:ext cx="8915400" cy="707886"/>
          </a:xfrm>
          <a:prstGeom prst="rect">
            <a:avLst/>
          </a:prstGeom>
        </p:spPr>
        <p:txBody>
          <a:bodyPr wrap="square">
            <a:spAutoFit/>
          </a:bodyPr>
          <a:lstStyle/>
          <a:p>
            <a:pPr algn="just"/>
            <a:r>
              <a:rPr lang="en-US" sz="2000" dirty="0">
                <a:solidFill>
                  <a:srgbClr val="000000"/>
                </a:solidFill>
              </a:rPr>
              <a:t>In Equation (75), the minus sign applies for the “raise” position and the positive sign for the “lower” position.</a:t>
            </a:r>
            <a:endParaRPr lang="en-US" sz="2000" dirty="0">
              <a:solidFill>
                <a:srgbClr val="000000"/>
              </a:solidFill>
              <a:effectLst/>
            </a:endParaRPr>
          </a:p>
        </p:txBody>
      </p:sp>
      <p:sp>
        <p:nvSpPr>
          <p:cNvPr id="12"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757337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831579" cy="584775"/>
          </a:xfrm>
          <a:prstGeom prst="rect">
            <a:avLst/>
          </a:prstGeom>
        </p:spPr>
        <p:txBody>
          <a:bodyPr wrap="none">
            <a:spAutoFit/>
          </a:bodyPr>
          <a:lstStyle/>
          <a:p>
            <a:r>
              <a:rPr lang="en-US" sz="3200" dirty="0">
                <a:solidFill>
                  <a:srgbClr val="C8102E"/>
                </a:solidFill>
                <a:latin typeface="+mj-lt"/>
                <a:ea typeface="+mj-ea"/>
                <a:cs typeface="+mj-cs"/>
              </a:rPr>
              <a:t>Standard Voltage Ratings</a:t>
            </a:r>
          </a:p>
        </p:txBody>
      </p:sp>
      <p:sp>
        <p:nvSpPr>
          <p:cNvPr id="4" name="Slide Number Placeholder 3"/>
          <p:cNvSpPr>
            <a:spLocks noGrp="1"/>
          </p:cNvSpPr>
          <p:nvPr>
            <p:ph type="sldNum" sz="quarter" idx="12"/>
          </p:nvPr>
        </p:nvSpPr>
        <p:spPr/>
        <p:txBody>
          <a:bodyPr/>
          <a:lstStyle/>
          <a:p>
            <a:fld id="{5B7A2384-8C5D-49F6-8259-B9A64ECD4852}" type="slidenum">
              <a:rPr lang="en-US" smtClean="0"/>
              <a:t>5</a:t>
            </a:fld>
            <a:endParaRPr lang="en-US" dirty="0"/>
          </a:p>
        </p:txBody>
      </p:sp>
      <p:sp>
        <p:nvSpPr>
          <p:cNvPr id="5" name="Rectangle 4"/>
          <p:cNvSpPr/>
          <p:nvPr/>
        </p:nvSpPr>
        <p:spPr>
          <a:xfrm>
            <a:off x="152400" y="609600"/>
            <a:ext cx="8991600" cy="5355312"/>
          </a:xfrm>
          <a:prstGeom prst="rect">
            <a:avLst/>
          </a:prstGeom>
        </p:spPr>
        <p:txBody>
          <a:bodyPr wrap="square">
            <a:spAutoFit/>
          </a:bodyPr>
          <a:lstStyle/>
          <a:p>
            <a:pPr algn="just"/>
            <a:r>
              <a:rPr lang="en-US" sz="1800" dirty="0">
                <a:solidFill>
                  <a:srgbClr val="000000"/>
                </a:solidFill>
              </a:rPr>
              <a:t>The ANSI standard specifies two voltage ranges. An over simplification of the voltage ranges is</a:t>
            </a:r>
          </a:p>
          <a:p>
            <a:pPr algn="just"/>
            <a:r>
              <a:rPr lang="en-US" sz="1800" i="1" dirty="0">
                <a:solidFill>
                  <a:srgbClr val="000000"/>
                </a:solidFill>
              </a:rPr>
              <a:t>Range A</a:t>
            </a:r>
            <a:r>
              <a:rPr lang="en-US" sz="1800" dirty="0">
                <a:solidFill>
                  <a:srgbClr val="000000"/>
                </a:solidFill>
              </a:rPr>
              <a:t>: </a:t>
            </a:r>
          </a:p>
          <a:p>
            <a:pPr algn="just"/>
            <a:r>
              <a:rPr lang="en-US" sz="1800" dirty="0">
                <a:solidFill>
                  <a:srgbClr val="000000"/>
                </a:solidFill>
              </a:rPr>
              <a:t>Electric supply systems shall be so designated and operated such that most service voltages will be within the limits specified for range A. The occurrence of voltages outside of these limits should be infrequent.</a:t>
            </a:r>
          </a:p>
          <a:p>
            <a:pPr algn="just"/>
            <a:r>
              <a:rPr lang="en-US" sz="1800" i="1" dirty="0">
                <a:solidFill>
                  <a:srgbClr val="000000"/>
                </a:solidFill>
              </a:rPr>
              <a:t>Range B</a:t>
            </a:r>
            <a:r>
              <a:rPr lang="en-US" sz="1800" dirty="0">
                <a:solidFill>
                  <a:srgbClr val="000000"/>
                </a:solidFill>
              </a:rPr>
              <a:t>: </a:t>
            </a:r>
          </a:p>
          <a:p>
            <a:pPr algn="just"/>
            <a:r>
              <a:rPr lang="en-US" sz="1800" dirty="0">
                <a:solidFill>
                  <a:srgbClr val="000000"/>
                </a:solidFill>
              </a:rPr>
              <a:t>Voltages above and below range A. When these voltages occur, corrective measures shall be undertaken within a reasonable time to improve voltages to meet range A.</a:t>
            </a:r>
          </a:p>
          <a:p>
            <a:pPr algn="just"/>
            <a:r>
              <a:rPr lang="en-US" sz="1800" dirty="0">
                <a:solidFill>
                  <a:srgbClr val="000000"/>
                </a:solidFill>
              </a:rPr>
              <a:t>For a normal three-wire 120/240 V service to a user, the range A and range B voltages are</a:t>
            </a:r>
          </a:p>
          <a:p>
            <a:pPr algn="just"/>
            <a:r>
              <a:rPr lang="en-US" sz="1800" dirty="0">
                <a:solidFill>
                  <a:srgbClr val="000000"/>
                </a:solidFill>
              </a:rPr>
              <a:t>Range A:</a:t>
            </a:r>
          </a:p>
          <a:p>
            <a:pPr marL="285750" indent="-285750" algn="just">
              <a:buFont typeface="Courier New" panose="02070309020205020404" pitchFamily="49" charset="0"/>
              <a:buChar char="o"/>
            </a:pPr>
            <a:r>
              <a:rPr lang="en-US" sz="1800" dirty="0">
                <a:solidFill>
                  <a:srgbClr val="000000"/>
                </a:solidFill>
              </a:rPr>
              <a:t>Nominal utilization voltage = 115 V</a:t>
            </a:r>
          </a:p>
          <a:p>
            <a:pPr marL="285750" indent="-285750" algn="just">
              <a:buFont typeface="Courier New" panose="02070309020205020404" pitchFamily="49" charset="0"/>
              <a:buChar char="o"/>
            </a:pPr>
            <a:r>
              <a:rPr lang="en-US" sz="1800" dirty="0">
                <a:solidFill>
                  <a:srgbClr val="000000"/>
                </a:solidFill>
              </a:rPr>
              <a:t>Maximum utilization and service voltage = 126 V</a:t>
            </a:r>
          </a:p>
          <a:p>
            <a:pPr marL="285750" indent="-285750" algn="just">
              <a:buFont typeface="Courier New" panose="02070309020205020404" pitchFamily="49" charset="0"/>
              <a:buChar char="o"/>
            </a:pPr>
            <a:r>
              <a:rPr lang="en-US" sz="1800" dirty="0">
                <a:solidFill>
                  <a:srgbClr val="000000"/>
                </a:solidFill>
              </a:rPr>
              <a:t>Minimum service voltage = 114 V</a:t>
            </a:r>
          </a:p>
          <a:p>
            <a:pPr marL="285750" indent="-285750" algn="just">
              <a:buFont typeface="Courier New" panose="02070309020205020404" pitchFamily="49" charset="0"/>
              <a:buChar char="o"/>
            </a:pPr>
            <a:r>
              <a:rPr lang="en-US" sz="1800" dirty="0">
                <a:solidFill>
                  <a:srgbClr val="000000"/>
                </a:solidFill>
              </a:rPr>
              <a:t>Minimum utilization voltage = 110 V</a:t>
            </a:r>
          </a:p>
          <a:p>
            <a:pPr algn="just"/>
            <a:r>
              <a:rPr lang="en-US" sz="1800" dirty="0">
                <a:solidFill>
                  <a:srgbClr val="000000"/>
                </a:solidFill>
              </a:rPr>
              <a:t>Range B:</a:t>
            </a:r>
          </a:p>
          <a:p>
            <a:pPr marL="285750" indent="-285750" algn="just">
              <a:buFont typeface="Courier New" panose="02070309020205020404" pitchFamily="49" charset="0"/>
              <a:buChar char="o"/>
            </a:pPr>
            <a:r>
              <a:rPr lang="en-US" sz="1800" dirty="0">
                <a:solidFill>
                  <a:srgbClr val="000000"/>
                </a:solidFill>
              </a:rPr>
              <a:t>Nominal utilization voltage = 115 V</a:t>
            </a:r>
          </a:p>
          <a:p>
            <a:pPr marL="285750" indent="-285750" algn="just">
              <a:buFont typeface="Courier New" panose="02070309020205020404" pitchFamily="49" charset="0"/>
              <a:buChar char="o"/>
            </a:pPr>
            <a:r>
              <a:rPr lang="en-US" sz="1800" dirty="0">
                <a:solidFill>
                  <a:srgbClr val="000000"/>
                </a:solidFill>
              </a:rPr>
              <a:t>Maximum utilization and service voltage = 127 V</a:t>
            </a:r>
          </a:p>
          <a:p>
            <a:pPr marL="285750" indent="-285750" algn="just">
              <a:buFont typeface="Courier New" panose="02070309020205020404" pitchFamily="49" charset="0"/>
              <a:buChar char="o"/>
            </a:pPr>
            <a:r>
              <a:rPr lang="en-US" sz="1800" dirty="0">
                <a:solidFill>
                  <a:srgbClr val="000000"/>
                </a:solidFill>
              </a:rPr>
              <a:t>Minimum service voltage = 110 V</a:t>
            </a:r>
          </a:p>
          <a:p>
            <a:pPr marL="285750" indent="-285750" algn="just">
              <a:buFont typeface="Courier New" panose="02070309020205020404" pitchFamily="49" charset="0"/>
              <a:buChar char="o"/>
            </a:pPr>
            <a:r>
              <a:rPr lang="en-US" sz="1800" dirty="0">
                <a:solidFill>
                  <a:srgbClr val="000000"/>
                </a:solidFill>
              </a:rPr>
              <a:t>Minimum utilization voltage = 107 V</a:t>
            </a:r>
          </a:p>
        </p:txBody>
      </p:sp>
      <p:sp>
        <p:nvSpPr>
          <p:cNvPr id="6"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4022273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352474" cy="584775"/>
          </a:xfrm>
          <a:prstGeom prst="rect">
            <a:avLst/>
          </a:prstGeom>
        </p:spPr>
        <p:txBody>
          <a:bodyPr wrap="none">
            <a:spAutoFit/>
          </a:bodyPr>
          <a:lstStyle/>
          <a:p>
            <a:r>
              <a:rPr lang="en-US" sz="3200" dirty="0">
                <a:solidFill>
                  <a:srgbClr val="C8102E"/>
                </a:solidFill>
                <a:latin typeface="+mj-lt"/>
                <a:ea typeface="+mj-ea"/>
                <a:cs typeface="+mj-cs"/>
              </a:rPr>
              <a:t>Generalized Constants</a:t>
            </a:r>
          </a:p>
        </p:txBody>
      </p:sp>
      <p:sp>
        <p:nvSpPr>
          <p:cNvPr id="4" name="Slide Number Placeholder 3"/>
          <p:cNvSpPr>
            <a:spLocks noGrp="1"/>
          </p:cNvSpPr>
          <p:nvPr>
            <p:ph type="sldNum" sz="quarter" idx="12"/>
          </p:nvPr>
        </p:nvSpPr>
        <p:spPr/>
        <p:txBody>
          <a:bodyPr/>
          <a:lstStyle/>
          <a:p>
            <a:fld id="{5B7A2384-8C5D-49F6-8259-B9A64ECD4852}" type="slidenum">
              <a:rPr lang="en-US" smtClean="0"/>
              <a:t>50</a:t>
            </a:fld>
            <a:endParaRPr lang="en-US" dirty="0"/>
          </a:p>
        </p:txBody>
      </p:sp>
      <p:sp>
        <p:nvSpPr>
          <p:cNvPr id="33" name="Rectangle 32"/>
          <p:cNvSpPr/>
          <p:nvPr/>
        </p:nvSpPr>
        <p:spPr>
          <a:xfrm>
            <a:off x="7696200" y="3236252"/>
            <a:ext cx="611065" cy="400110"/>
          </a:xfrm>
          <a:prstGeom prst="rect">
            <a:avLst/>
          </a:prstGeom>
        </p:spPr>
        <p:txBody>
          <a:bodyPr wrap="none">
            <a:spAutoFit/>
          </a:bodyPr>
          <a:lstStyle/>
          <a:p>
            <a:r>
              <a:rPr lang="en-US" sz="2000" dirty="0"/>
              <a:t>(77)</a:t>
            </a:r>
          </a:p>
        </p:txBody>
      </p:sp>
      <p:sp>
        <p:nvSpPr>
          <p:cNvPr id="35" name="Rectangle 34"/>
          <p:cNvSpPr/>
          <p:nvPr/>
        </p:nvSpPr>
        <p:spPr>
          <a:xfrm>
            <a:off x="7701455" y="2615285"/>
            <a:ext cx="611065" cy="400110"/>
          </a:xfrm>
          <a:prstGeom prst="rect">
            <a:avLst/>
          </a:prstGeom>
        </p:spPr>
        <p:txBody>
          <a:bodyPr wrap="none">
            <a:spAutoFit/>
          </a:bodyPr>
          <a:lstStyle/>
          <a:p>
            <a:r>
              <a:rPr lang="en-US" sz="2000" dirty="0"/>
              <a:t>(76)</a:t>
            </a:r>
          </a:p>
        </p:txBody>
      </p:sp>
      <p:sp>
        <p:nvSpPr>
          <p:cNvPr id="2" name="Rectangle 1"/>
          <p:cNvSpPr/>
          <p:nvPr/>
        </p:nvSpPr>
        <p:spPr>
          <a:xfrm>
            <a:off x="207362" y="647700"/>
            <a:ext cx="9012838" cy="1631216"/>
          </a:xfrm>
          <a:prstGeom prst="rect">
            <a:avLst/>
          </a:prstGeom>
        </p:spPr>
        <p:txBody>
          <a:bodyPr wrap="square">
            <a:spAutoFit/>
          </a:bodyPr>
          <a:lstStyle/>
          <a:p>
            <a:pPr algn="just"/>
            <a:r>
              <a:rPr lang="en-US" sz="2000" dirty="0">
                <a:solidFill>
                  <a:srgbClr val="000000"/>
                </a:solidFill>
              </a:rPr>
              <a:t>In previous chapters and sections of this chapter, generalized </a:t>
            </a:r>
            <a:r>
              <a:rPr lang="en-US" sz="2000" i="1" dirty="0">
                <a:solidFill>
                  <a:srgbClr val="000000"/>
                </a:solidFill>
              </a:rPr>
              <a:t>a</a:t>
            </a:r>
            <a:r>
              <a:rPr lang="en-US" sz="2000" dirty="0">
                <a:solidFill>
                  <a:srgbClr val="000000"/>
                </a:solidFill>
              </a:rPr>
              <a:t>, </a:t>
            </a:r>
            <a:r>
              <a:rPr lang="en-US" sz="2000" i="1" dirty="0">
                <a:solidFill>
                  <a:srgbClr val="000000"/>
                </a:solidFill>
              </a:rPr>
              <a:t>b</a:t>
            </a:r>
            <a:r>
              <a:rPr lang="en-US" sz="2000" dirty="0">
                <a:solidFill>
                  <a:srgbClr val="000000"/>
                </a:solidFill>
              </a:rPr>
              <a:t>, </a:t>
            </a:r>
            <a:r>
              <a:rPr lang="en-US" sz="2000" i="1" dirty="0">
                <a:solidFill>
                  <a:srgbClr val="000000"/>
                </a:solidFill>
              </a:rPr>
              <a:t>c</a:t>
            </a:r>
            <a:r>
              <a:rPr lang="en-US" sz="2000" dirty="0">
                <a:solidFill>
                  <a:srgbClr val="000000"/>
                </a:solidFill>
              </a:rPr>
              <a:t>, and </a:t>
            </a:r>
            <a:r>
              <a:rPr lang="en-US" sz="2000" i="1" dirty="0">
                <a:solidFill>
                  <a:srgbClr val="000000"/>
                </a:solidFill>
              </a:rPr>
              <a:t>d</a:t>
            </a:r>
            <a:r>
              <a:rPr lang="en-US" sz="2000" dirty="0">
                <a:solidFill>
                  <a:srgbClr val="000000"/>
                </a:solidFill>
              </a:rPr>
              <a:t> constants have been developed for various devices. It can now be shown that the generalized </a:t>
            </a:r>
            <a:r>
              <a:rPr lang="en-US" sz="2000" i="1" dirty="0">
                <a:solidFill>
                  <a:srgbClr val="000000"/>
                </a:solidFill>
              </a:rPr>
              <a:t>a</a:t>
            </a:r>
            <a:r>
              <a:rPr lang="en-US" sz="2000" dirty="0">
                <a:solidFill>
                  <a:srgbClr val="000000"/>
                </a:solidFill>
              </a:rPr>
              <a:t>, </a:t>
            </a:r>
            <a:r>
              <a:rPr lang="en-US" sz="2000" i="1" dirty="0">
                <a:solidFill>
                  <a:srgbClr val="000000"/>
                </a:solidFill>
              </a:rPr>
              <a:t>b</a:t>
            </a:r>
            <a:r>
              <a:rPr lang="en-US" sz="2000" dirty="0">
                <a:solidFill>
                  <a:srgbClr val="000000"/>
                </a:solidFill>
              </a:rPr>
              <a:t>, </a:t>
            </a:r>
            <a:r>
              <a:rPr lang="en-US" sz="2000" i="1" dirty="0">
                <a:solidFill>
                  <a:srgbClr val="000000"/>
                </a:solidFill>
              </a:rPr>
              <a:t>c</a:t>
            </a:r>
            <a:r>
              <a:rPr lang="en-US" sz="2000" dirty="0">
                <a:solidFill>
                  <a:srgbClr val="000000"/>
                </a:solidFill>
              </a:rPr>
              <a:t>, and </a:t>
            </a:r>
            <a:r>
              <a:rPr lang="en-US" sz="2000" i="1" dirty="0">
                <a:solidFill>
                  <a:srgbClr val="000000"/>
                </a:solidFill>
              </a:rPr>
              <a:t>d</a:t>
            </a:r>
            <a:r>
              <a:rPr lang="en-US" sz="2000" dirty="0">
                <a:solidFill>
                  <a:srgbClr val="000000"/>
                </a:solidFill>
              </a:rPr>
              <a:t> constants can also be applied to the step-voltage regulator. For both Type A and Type B regulators, the relationship between the source voltage and current to the load voltage and current is of the form:</a:t>
            </a:r>
            <a:endParaRPr lang="en-US" sz="2000" dirty="0">
              <a:solidFill>
                <a:srgbClr val="000000"/>
              </a:solidFill>
              <a:effectLst/>
            </a:endParaRPr>
          </a:p>
        </p:txBody>
      </p:sp>
      <p:sp>
        <p:nvSpPr>
          <p:cNvPr id="7" name="Rectangle 6"/>
          <p:cNvSpPr/>
          <p:nvPr/>
        </p:nvSpPr>
        <p:spPr>
          <a:xfrm>
            <a:off x="228600" y="2209800"/>
            <a:ext cx="883127" cy="400110"/>
          </a:xfrm>
          <a:prstGeom prst="rect">
            <a:avLst/>
          </a:prstGeom>
        </p:spPr>
        <p:txBody>
          <a:bodyPr wrap="none">
            <a:spAutoFit/>
          </a:bodyPr>
          <a:lstStyle/>
          <a:p>
            <a:r>
              <a:rPr lang="en-US" sz="2000" dirty="0">
                <a:solidFill>
                  <a:srgbClr val="000000"/>
                </a:solidFill>
              </a:rPr>
              <a:t>T</a:t>
            </a:r>
            <a:r>
              <a:rPr lang="en-US" altLang="zh-CN" sz="2000" dirty="0">
                <a:solidFill>
                  <a:srgbClr val="000000"/>
                </a:solidFill>
              </a:rPr>
              <a:t>ype A</a:t>
            </a:r>
            <a:endParaRPr lang="en-US" sz="2000" dirty="0"/>
          </a:p>
        </p:txBody>
      </p:sp>
      <p:sp>
        <p:nvSpPr>
          <p:cNvPr id="14" name="Rectangle 13"/>
          <p:cNvSpPr/>
          <p:nvPr/>
        </p:nvSpPr>
        <p:spPr>
          <a:xfrm>
            <a:off x="236741" y="2969732"/>
            <a:ext cx="873509" cy="400110"/>
          </a:xfrm>
          <a:prstGeom prst="rect">
            <a:avLst/>
          </a:prstGeom>
        </p:spPr>
        <p:txBody>
          <a:bodyPr wrap="none">
            <a:spAutoFit/>
          </a:bodyPr>
          <a:lstStyle/>
          <a:p>
            <a:r>
              <a:rPr lang="en-US" sz="2000" dirty="0">
                <a:solidFill>
                  <a:srgbClr val="000000"/>
                </a:solidFill>
              </a:rPr>
              <a:t>T</a:t>
            </a:r>
            <a:r>
              <a:rPr lang="en-US" altLang="zh-CN" sz="2000" dirty="0">
                <a:solidFill>
                  <a:srgbClr val="000000"/>
                </a:solidFill>
              </a:rPr>
              <a:t>ype B</a:t>
            </a:r>
            <a:endParaRPr lang="en-US" sz="2000" dirty="0"/>
          </a:p>
        </p:txBody>
      </p:sp>
      <mc:AlternateContent xmlns:mc="http://schemas.openxmlformats.org/markup-compatibility/2006" xmlns:a14="http://schemas.microsoft.com/office/drawing/2010/main">
        <mc:Choice Requires="a14">
          <p:sp>
            <p:nvSpPr>
              <p:cNvPr id="8" name="Rectangle 7"/>
              <p:cNvSpPr/>
              <p:nvPr/>
            </p:nvSpPr>
            <p:spPr>
              <a:xfrm>
                <a:off x="3048000" y="2470919"/>
                <a:ext cx="1502719"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𝑠</m:t>
                          </m:r>
                        </m:sub>
                      </m:sSub>
                      <m:r>
                        <a:rPr lang="en-US" sz="2000">
                          <a:latin typeface="Cambria Math" panose="02040503050406030204" pitchFamily="18" charset="0"/>
                        </a:rPr>
                        <m:t>=</m:t>
                      </m:r>
                      <m:f>
                        <m:fPr>
                          <m:ctrlPr>
                            <a:rPr lang="en-US" sz="2000" i="1" smtClean="0">
                              <a:latin typeface="Cambria Math" panose="02040503050406030204" pitchFamily="18" charset="0"/>
                            </a:rPr>
                          </m:ctrlPr>
                        </m:fPr>
                        <m:num>
                          <m:r>
                            <a:rPr lang="en-US" altLang="zh-CN"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𝐿</m:t>
                          </m:r>
                        </m:sub>
                      </m:sSub>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3048000" y="2470919"/>
                <a:ext cx="1502719" cy="72083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762313" y="2615285"/>
                <a:ext cx="143795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m:rPr>
                              <m:sty m:val="p"/>
                            </m:rPr>
                            <a:rPr lang="en-US" altLang="zh-CN" sz="2000" b="0" i="1" smtClean="0">
                              <a:latin typeface="Cambria Math" panose="02040503050406030204" pitchFamily="18" charset="0"/>
                            </a:rPr>
                            <m:t>s</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𝐿</m:t>
                          </m:r>
                        </m:sub>
                      </m:sSub>
                    </m:oMath>
                  </m:oMathPara>
                </a14:m>
                <a:endParaRPr lang="en-US" sz="2000" dirty="0"/>
              </a:p>
            </p:txBody>
          </p:sp>
        </mc:Choice>
        <mc:Fallback xmlns="">
          <p:sp>
            <p:nvSpPr>
              <p:cNvPr id="18" name="Rectangle 17"/>
              <p:cNvSpPr>
                <a:spLocks noRot="1" noChangeAspect="1" noMove="1" noResize="1" noEditPoints="1" noAdjustHandles="1" noChangeArrowheads="1" noChangeShapeType="1" noTextEdit="1"/>
              </p:cNvSpPr>
              <p:nvPr/>
            </p:nvSpPr>
            <p:spPr>
              <a:xfrm>
                <a:off x="4762313" y="2615285"/>
                <a:ext cx="1437958" cy="400110"/>
              </a:xfrm>
              <a:prstGeom prst="rect">
                <a:avLst/>
              </a:prstGeom>
              <a:blipFill>
                <a:blip r:embed="rId3"/>
                <a:stretch>
                  <a:fillRect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076904" y="3340338"/>
                <a:ext cx="150271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𝑠</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𝐿</m:t>
                          </m:r>
                        </m:sub>
                      </m:sSub>
                    </m:oMath>
                  </m:oMathPara>
                </a14:m>
                <a:endParaRPr lang="en-US" sz="2000" dirty="0"/>
              </a:p>
            </p:txBody>
          </p:sp>
        </mc:Choice>
        <mc:Fallback xmlns="">
          <p:sp>
            <p:nvSpPr>
              <p:cNvPr id="19" name="Rectangle 18"/>
              <p:cNvSpPr>
                <a:spLocks noRot="1" noChangeAspect="1" noMove="1" noResize="1" noEditPoints="1" noAdjustHandles="1" noChangeArrowheads="1" noChangeShapeType="1" noTextEdit="1"/>
              </p:cNvSpPr>
              <p:nvPr/>
            </p:nvSpPr>
            <p:spPr>
              <a:xfrm>
                <a:off x="3076904" y="3340338"/>
                <a:ext cx="1502719" cy="400110"/>
              </a:xfrm>
              <a:prstGeom prst="rect">
                <a:avLst/>
              </a:prstGeom>
              <a:blipFill>
                <a:blip r:embed="rId4"/>
                <a:stretch>
                  <a:fillRect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4762314" y="3128984"/>
                <a:ext cx="1447127"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𝑆</m:t>
                          </m:r>
                        </m:sub>
                      </m:sSub>
                      <m:r>
                        <a:rPr lang="en-US" sz="2000">
                          <a:latin typeface="Cambria Math" panose="02040503050406030204" pitchFamily="18" charset="0"/>
                        </a:rPr>
                        <m:t>=</m:t>
                      </m:r>
                      <m:f>
                        <m:fPr>
                          <m:ctrlPr>
                            <a:rPr lang="en-US" sz="2000" i="1">
                              <a:latin typeface="Cambria Math" panose="02040503050406030204" pitchFamily="18" charset="0"/>
                            </a:rPr>
                          </m:ctrlPr>
                        </m:fPr>
                        <m:num>
                          <m:r>
                            <a:rPr lang="en-US" altLang="zh-CN"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𝐿</m:t>
                          </m:r>
                        </m:sub>
                      </m:sSub>
                    </m:oMath>
                  </m:oMathPara>
                </a14:m>
                <a:endParaRPr lang="en-US" sz="2000" dirty="0"/>
              </a:p>
            </p:txBody>
          </p:sp>
        </mc:Choice>
        <mc:Fallback xmlns="">
          <p:sp>
            <p:nvSpPr>
              <p:cNvPr id="20" name="Rectangle 19"/>
              <p:cNvSpPr>
                <a:spLocks noRot="1" noChangeAspect="1" noMove="1" noResize="1" noEditPoints="1" noAdjustHandles="1" noChangeArrowheads="1" noChangeShapeType="1" noTextEdit="1"/>
              </p:cNvSpPr>
              <p:nvPr/>
            </p:nvSpPr>
            <p:spPr>
              <a:xfrm>
                <a:off x="4762314" y="3128984"/>
                <a:ext cx="1447127" cy="720838"/>
              </a:xfrm>
              <a:prstGeom prst="rect">
                <a:avLst/>
              </a:prstGeom>
              <a:blipFill>
                <a:blip r:embed="rId5"/>
                <a:stretch>
                  <a:fillRect/>
                </a:stretch>
              </a:blipFill>
            </p:spPr>
            <p:txBody>
              <a:bodyPr/>
              <a:lstStyle/>
              <a:p>
                <a:r>
                  <a:rPr lang="en-US">
                    <a:noFill/>
                  </a:rPr>
                  <a:t> </a:t>
                </a:r>
              </a:p>
            </p:txBody>
          </p:sp>
        </mc:Fallback>
      </mc:AlternateContent>
      <p:sp>
        <p:nvSpPr>
          <p:cNvPr id="9" name="Rectangle 8"/>
          <p:cNvSpPr/>
          <p:nvPr/>
        </p:nvSpPr>
        <p:spPr>
          <a:xfrm>
            <a:off x="134007" y="3758234"/>
            <a:ext cx="9059660" cy="1015663"/>
          </a:xfrm>
          <a:prstGeom prst="rect">
            <a:avLst/>
          </a:prstGeom>
        </p:spPr>
        <p:txBody>
          <a:bodyPr wrap="square">
            <a:spAutoFit/>
          </a:bodyPr>
          <a:lstStyle/>
          <a:p>
            <a:r>
              <a:rPr lang="en-US" sz="2000" dirty="0">
                <a:solidFill>
                  <a:srgbClr val="000000"/>
                </a:solidFill>
              </a:rPr>
              <a:t>Therefore, the generalized constants for a single-phase step-voltage regulator become</a:t>
            </a:r>
          </a:p>
          <a:p>
            <a:endParaRPr lang="en-US" sz="2000" dirty="0">
              <a:solidFill>
                <a:srgbClr val="000000"/>
              </a:solidFill>
            </a:endParaRPr>
          </a:p>
          <a:p>
            <a:r>
              <a:rPr lang="en-US" sz="2000" dirty="0">
                <a:solidFill>
                  <a:srgbClr val="000000"/>
                </a:solidFill>
              </a:rPr>
              <a:t>Type A</a:t>
            </a:r>
          </a:p>
        </p:txBody>
      </p:sp>
      <p:sp>
        <p:nvSpPr>
          <p:cNvPr id="23" name="Rectangle 22"/>
          <p:cNvSpPr/>
          <p:nvPr/>
        </p:nvSpPr>
        <p:spPr>
          <a:xfrm>
            <a:off x="7696200" y="4571500"/>
            <a:ext cx="611065" cy="400110"/>
          </a:xfrm>
          <a:prstGeom prst="rect">
            <a:avLst/>
          </a:prstGeom>
        </p:spPr>
        <p:txBody>
          <a:bodyPr wrap="none">
            <a:spAutoFit/>
          </a:bodyPr>
          <a:lstStyle/>
          <a:p>
            <a:r>
              <a:rPr lang="en-US" sz="2000" dirty="0"/>
              <a:t>(7</a:t>
            </a:r>
            <a:r>
              <a:rPr lang="en-US" altLang="zh-CN" sz="2000" dirty="0"/>
              <a:t>8</a:t>
            </a:r>
            <a:r>
              <a:rPr lang="en-US" sz="2000" dirty="0"/>
              <a:t>)</a:t>
            </a:r>
          </a:p>
        </p:txBody>
      </p:sp>
      <p:sp>
        <p:nvSpPr>
          <p:cNvPr id="24" name="Rectangle 23"/>
          <p:cNvSpPr/>
          <p:nvPr/>
        </p:nvSpPr>
        <p:spPr>
          <a:xfrm>
            <a:off x="160283" y="4925947"/>
            <a:ext cx="873509" cy="400110"/>
          </a:xfrm>
          <a:prstGeom prst="rect">
            <a:avLst/>
          </a:prstGeom>
        </p:spPr>
        <p:txBody>
          <a:bodyPr wrap="none">
            <a:spAutoFit/>
          </a:bodyPr>
          <a:lstStyle/>
          <a:p>
            <a:r>
              <a:rPr lang="en-US" sz="2000" dirty="0">
                <a:solidFill>
                  <a:srgbClr val="000000"/>
                </a:solidFill>
              </a:rPr>
              <a:t>T</a:t>
            </a:r>
            <a:r>
              <a:rPr lang="en-US" altLang="zh-CN" sz="2000" dirty="0">
                <a:solidFill>
                  <a:srgbClr val="000000"/>
                </a:solidFill>
              </a:rPr>
              <a:t>ype B</a:t>
            </a:r>
            <a:endParaRPr lang="en-US" sz="2000" dirty="0"/>
          </a:p>
        </p:txBody>
      </p:sp>
      <mc:AlternateContent xmlns:mc="http://schemas.openxmlformats.org/markup-compatibility/2006" xmlns:a14="http://schemas.microsoft.com/office/drawing/2010/main">
        <mc:Choice Requires="a14">
          <p:sp>
            <p:nvSpPr>
              <p:cNvPr id="25" name="Rectangle 24"/>
              <p:cNvSpPr/>
              <p:nvPr/>
            </p:nvSpPr>
            <p:spPr>
              <a:xfrm>
                <a:off x="1955216" y="4427134"/>
                <a:ext cx="991041"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sz="2000" i="1" smtClean="0">
                          <a:latin typeface="Cambria Math" panose="02040503050406030204" pitchFamily="18" charset="0"/>
                        </a:rPr>
                        <m:t>a</m:t>
                      </m:r>
                      <m:r>
                        <a:rPr lang="en-US" sz="2000">
                          <a:latin typeface="Cambria Math" panose="02040503050406030204" pitchFamily="18" charset="0"/>
                        </a:rPr>
                        <m:t>=</m:t>
                      </m:r>
                      <m:f>
                        <m:fPr>
                          <m:ctrlPr>
                            <a:rPr lang="en-US" sz="2000" i="1" smtClean="0">
                              <a:latin typeface="Cambria Math" panose="02040503050406030204" pitchFamily="18" charset="0"/>
                            </a:rPr>
                          </m:ctrlPr>
                        </m:fPr>
                        <m:num>
                          <m:r>
                            <a:rPr lang="en-US" altLang="zh-CN"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den>
                      </m:f>
                    </m:oMath>
                  </m:oMathPara>
                </a14:m>
                <a:endParaRPr lang="en-US" sz="2000" dirty="0"/>
              </a:p>
            </p:txBody>
          </p:sp>
        </mc:Choice>
        <mc:Fallback xmlns="">
          <p:sp>
            <p:nvSpPr>
              <p:cNvPr id="25" name="Rectangle 24"/>
              <p:cNvSpPr>
                <a:spLocks noRot="1" noChangeAspect="1" noMove="1" noResize="1" noEditPoints="1" noAdjustHandles="1" noChangeArrowheads="1" noChangeShapeType="1" noTextEdit="1"/>
              </p:cNvSpPr>
              <p:nvPr/>
            </p:nvSpPr>
            <p:spPr>
              <a:xfrm>
                <a:off x="1955216" y="4427134"/>
                <a:ext cx="991041" cy="72083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892311" y="4571500"/>
                <a:ext cx="86979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𝑏</m:t>
                      </m:r>
                      <m:r>
                        <a:rPr lang="en-US" sz="2000">
                          <a:latin typeface="Cambria Math" panose="02040503050406030204" pitchFamily="18" charset="0"/>
                        </a:rPr>
                        <m:t>=</m:t>
                      </m:r>
                      <m:r>
                        <a:rPr lang="en-US" sz="2000" b="0" i="0" smtClean="0">
                          <a:latin typeface="Cambria Math" panose="02040503050406030204" pitchFamily="18" charset="0"/>
                        </a:rPr>
                        <m:t>0</m:t>
                      </m:r>
                    </m:oMath>
                  </m:oMathPara>
                </a14:m>
                <a:endParaRPr lang="en-US" sz="2000" dirty="0"/>
              </a:p>
            </p:txBody>
          </p:sp>
        </mc:Choice>
        <mc:Fallback xmlns="">
          <p:sp>
            <p:nvSpPr>
              <p:cNvPr id="10" name="Rectangle 9"/>
              <p:cNvSpPr>
                <a:spLocks noRot="1" noChangeAspect="1" noMove="1" noResize="1" noEditPoints="1" noAdjustHandles="1" noChangeArrowheads="1" noChangeShapeType="1" noTextEdit="1"/>
              </p:cNvSpPr>
              <p:nvPr/>
            </p:nvSpPr>
            <p:spPr>
              <a:xfrm>
                <a:off x="2892311" y="4571500"/>
                <a:ext cx="869790"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3682780" y="4572039"/>
                <a:ext cx="84010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sz="2000" i="1">
                          <a:latin typeface="Cambria Math" panose="02040503050406030204" pitchFamily="18" charset="0"/>
                        </a:rPr>
                        <m:t>c</m:t>
                      </m:r>
                      <m:r>
                        <a:rPr lang="en-US" sz="2000">
                          <a:latin typeface="Cambria Math" panose="02040503050406030204" pitchFamily="18" charset="0"/>
                        </a:rPr>
                        <m:t>=</m:t>
                      </m:r>
                      <m:r>
                        <a:rPr lang="en-US" sz="2000" b="0" i="0" smtClean="0">
                          <a:latin typeface="Cambria Math" panose="02040503050406030204" pitchFamily="18" charset="0"/>
                        </a:rPr>
                        <m:t>0</m:t>
                      </m:r>
                    </m:oMath>
                  </m:oMathPara>
                </a14:m>
                <a:endParaRPr lang="en-US" sz="2000" dirty="0"/>
              </a:p>
            </p:txBody>
          </p:sp>
        </mc:Choice>
        <mc:Fallback xmlns="">
          <p:sp>
            <p:nvSpPr>
              <p:cNvPr id="30" name="Rectangle 29"/>
              <p:cNvSpPr>
                <a:spLocks noRot="1" noChangeAspect="1" noMove="1" noResize="1" noEditPoints="1" noAdjustHandles="1" noChangeArrowheads="1" noChangeShapeType="1" noTextEdit="1"/>
              </p:cNvSpPr>
              <p:nvPr/>
            </p:nvSpPr>
            <p:spPr>
              <a:xfrm>
                <a:off x="3682780" y="4572039"/>
                <a:ext cx="840102"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4517978" y="4557215"/>
                <a:ext cx="100867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sz="2000" i="1" smtClean="0">
                          <a:latin typeface="Cambria Math" panose="02040503050406030204" pitchFamily="18" charset="0"/>
                        </a:rPr>
                        <m:t>d</m:t>
                      </m:r>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oMath>
                  </m:oMathPara>
                </a14:m>
                <a:endParaRPr lang="en-US" sz="2000" dirty="0"/>
              </a:p>
            </p:txBody>
          </p:sp>
        </mc:Choice>
        <mc:Fallback xmlns="">
          <p:sp>
            <p:nvSpPr>
              <p:cNvPr id="32" name="Rectangle 31"/>
              <p:cNvSpPr>
                <a:spLocks noRot="1" noChangeAspect="1" noMove="1" noResize="1" noEditPoints="1" noAdjustHandles="1" noChangeArrowheads="1" noChangeShapeType="1" noTextEdit="1"/>
              </p:cNvSpPr>
              <p:nvPr/>
            </p:nvSpPr>
            <p:spPr>
              <a:xfrm>
                <a:off x="4517978" y="4557215"/>
                <a:ext cx="1008674" cy="400110"/>
              </a:xfrm>
              <a:prstGeom prst="rect">
                <a:avLst/>
              </a:prstGeom>
              <a:blipFill>
                <a:blip r:embed="rId9"/>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5677886" y="4556615"/>
                <a:ext cx="103041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𝐴</m:t>
                      </m:r>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oMath>
                  </m:oMathPara>
                </a14:m>
                <a:endParaRPr lang="en-US" sz="2000" dirty="0"/>
              </a:p>
            </p:txBody>
          </p:sp>
        </mc:Choice>
        <mc:Fallback xmlns="">
          <p:sp>
            <p:nvSpPr>
              <p:cNvPr id="38" name="Rectangle 37"/>
              <p:cNvSpPr>
                <a:spLocks noRot="1" noChangeAspect="1" noMove="1" noResize="1" noEditPoints="1" noAdjustHandles="1" noChangeArrowheads="1" noChangeShapeType="1" noTextEdit="1"/>
              </p:cNvSpPr>
              <p:nvPr/>
            </p:nvSpPr>
            <p:spPr>
              <a:xfrm>
                <a:off x="5677886" y="4556615"/>
                <a:ext cx="1030410" cy="400110"/>
              </a:xfrm>
              <a:prstGeom prst="rect">
                <a:avLst/>
              </a:prstGeom>
              <a:blipFill>
                <a:blip r:embed="rId10"/>
                <a:stretch>
                  <a:fillRect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6725095" y="4556615"/>
                <a:ext cx="762453" cy="400110"/>
              </a:xfrm>
              <a:prstGeom prst="rect">
                <a:avLst/>
              </a:prstGeom>
            </p:spPr>
            <p:txBody>
              <a:bodyPr wrap="none">
                <a:spAutoFit/>
              </a:bodyPr>
              <a:lstStyle/>
              <a:p>
                <a:r>
                  <a:rPr lang="en-US" sz="2000" dirty="0"/>
                  <a:t>B</a:t>
                </a:r>
                <a14:m>
                  <m:oMath xmlns:m="http://schemas.openxmlformats.org/officeDocument/2006/math">
                    <m:r>
                      <a:rPr lang="en-US" sz="2000">
                        <a:latin typeface="Cambria Math" panose="02040503050406030204" pitchFamily="18" charset="0"/>
                      </a:rPr>
                      <m:t>=</m:t>
                    </m:r>
                    <m:r>
                      <a:rPr lang="en-US" sz="2000" b="0" i="1" smtClean="0">
                        <a:latin typeface="Cambria Math" panose="02040503050406030204" pitchFamily="18" charset="0"/>
                      </a:rPr>
                      <m:t>0</m:t>
                    </m:r>
                  </m:oMath>
                </a14:m>
                <a:endParaRPr lang="en-US" sz="2000" dirty="0"/>
              </a:p>
            </p:txBody>
          </p:sp>
        </mc:Choice>
        <mc:Fallback xmlns="">
          <p:sp>
            <p:nvSpPr>
              <p:cNvPr id="39" name="Rectangle 38"/>
              <p:cNvSpPr>
                <a:spLocks noRot="1" noChangeAspect="1" noMove="1" noResize="1" noEditPoints="1" noAdjustHandles="1" noChangeArrowheads="1" noChangeShapeType="1" noTextEdit="1"/>
              </p:cNvSpPr>
              <p:nvPr/>
            </p:nvSpPr>
            <p:spPr>
              <a:xfrm>
                <a:off x="6725095" y="4556615"/>
                <a:ext cx="762453" cy="400110"/>
              </a:xfrm>
              <a:prstGeom prst="rect">
                <a:avLst/>
              </a:prstGeom>
              <a:blipFill>
                <a:blip r:embed="rId11"/>
                <a:stretch>
                  <a:fillRect l="-8000"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1987299" y="5258131"/>
                <a:ext cx="99104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sz="2000" i="1" smtClean="0">
                          <a:latin typeface="Cambria Math" panose="02040503050406030204" pitchFamily="18" charset="0"/>
                        </a:rPr>
                        <m:t>a</m:t>
                      </m:r>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oMath>
                  </m:oMathPara>
                </a14:m>
                <a:endParaRPr lang="en-US" sz="2000" dirty="0"/>
              </a:p>
            </p:txBody>
          </p:sp>
        </mc:Choice>
        <mc:Fallback xmlns="">
          <p:sp>
            <p:nvSpPr>
              <p:cNvPr id="46" name="Rectangle 45"/>
              <p:cNvSpPr>
                <a:spLocks noRot="1" noChangeAspect="1" noMove="1" noResize="1" noEditPoints="1" noAdjustHandles="1" noChangeArrowheads="1" noChangeShapeType="1" noTextEdit="1"/>
              </p:cNvSpPr>
              <p:nvPr/>
            </p:nvSpPr>
            <p:spPr>
              <a:xfrm>
                <a:off x="1987299" y="5258131"/>
                <a:ext cx="991041" cy="400110"/>
              </a:xfrm>
              <a:prstGeom prst="rect">
                <a:avLst/>
              </a:prstGeom>
              <a:blipFill>
                <a:blip r:embed="rId12"/>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2907672" y="5258131"/>
                <a:ext cx="86979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𝑏</m:t>
                      </m:r>
                      <m:r>
                        <a:rPr lang="en-US" sz="2000">
                          <a:latin typeface="Cambria Math" panose="02040503050406030204" pitchFamily="18" charset="0"/>
                        </a:rPr>
                        <m:t>=</m:t>
                      </m:r>
                      <m:r>
                        <a:rPr lang="en-US" sz="2000" b="0" i="0" smtClean="0">
                          <a:latin typeface="Cambria Math" panose="02040503050406030204" pitchFamily="18" charset="0"/>
                        </a:rPr>
                        <m:t>0</m:t>
                      </m:r>
                    </m:oMath>
                  </m:oMathPara>
                </a14:m>
                <a:endParaRPr lang="en-US" sz="2000" dirty="0"/>
              </a:p>
            </p:txBody>
          </p:sp>
        </mc:Choice>
        <mc:Fallback xmlns="">
          <p:sp>
            <p:nvSpPr>
              <p:cNvPr id="47" name="Rectangle 46"/>
              <p:cNvSpPr>
                <a:spLocks noRot="1" noChangeAspect="1" noMove="1" noResize="1" noEditPoints="1" noAdjustHandles="1" noChangeArrowheads="1" noChangeShapeType="1" noTextEdit="1"/>
              </p:cNvSpPr>
              <p:nvPr/>
            </p:nvSpPr>
            <p:spPr>
              <a:xfrm>
                <a:off x="2907672" y="5258131"/>
                <a:ext cx="869790" cy="40011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3723541" y="5258131"/>
                <a:ext cx="84010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sz="2000" i="1">
                          <a:latin typeface="Cambria Math" panose="02040503050406030204" pitchFamily="18" charset="0"/>
                        </a:rPr>
                        <m:t>c</m:t>
                      </m:r>
                      <m:r>
                        <a:rPr lang="en-US" sz="2000">
                          <a:latin typeface="Cambria Math" panose="02040503050406030204" pitchFamily="18" charset="0"/>
                        </a:rPr>
                        <m:t>=</m:t>
                      </m:r>
                      <m:r>
                        <a:rPr lang="en-US" sz="2000" b="0" i="0" smtClean="0">
                          <a:latin typeface="Cambria Math" panose="02040503050406030204" pitchFamily="18" charset="0"/>
                        </a:rPr>
                        <m:t>0</m:t>
                      </m:r>
                    </m:oMath>
                  </m:oMathPara>
                </a14:m>
                <a:endParaRPr lang="en-US" sz="2000" dirty="0"/>
              </a:p>
            </p:txBody>
          </p:sp>
        </mc:Choice>
        <mc:Fallback xmlns="">
          <p:sp>
            <p:nvSpPr>
              <p:cNvPr id="48" name="Rectangle 47"/>
              <p:cNvSpPr>
                <a:spLocks noRot="1" noChangeAspect="1" noMove="1" noResize="1" noEditPoints="1" noAdjustHandles="1" noChangeArrowheads="1" noChangeShapeType="1" noTextEdit="1"/>
              </p:cNvSpPr>
              <p:nvPr/>
            </p:nvSpPr>
            <p:spPr>
              <a:xfrm>
                <a:off x="3723541" y="5258131"/>
                <a:ext cx="840102" cy="40011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4539410" y="5085199"/>
                <a:ext cx="1008674"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sz="2000" i="1" smtClean="0">
                          <a:latin typeface="Cambria Math" panose="02040503050406030204" pitchFamily="18" charset="0"/>
                        </a:rPr>
                        <m:t>d</m:t>
                      </m:r>
                      <m:r>
                        <a:rPr lang="en-US" sz="2000">
                          <a:latin typeface="Cambria Math" panose="02040503050406030204" pitchFamily="18" charset="0"/>
                        </a:rPr>
                        <m:t>=</m:t>
                      </m:r>
                      <m:f>
                        <m:fPr>
                          <m:ctrlPr>
                            <a:rPr lang="en-US" sz="2000" i="1">
                              <a:latin typeface="Cambria Math" panose="02040503050406030204" pitchFamily="18" charset="0"/>
                            </a:rPr>
                          </m:ctrlPr>
                        </m:fPr>
                        <m:num>
                          <m:r>
                            <a:rPr lang="en-US" altLang="zh-CN"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den>
                      </m:f>
                    </m:oMath>
                  </m:oMathPara>
                </a14:m>
                <a:endParaRPr lang="en-US" sz="2000" dirty="0"/>
              </a:p>
            </p:txBody>
          </p:sp>
        </mc:Choice>
        <mc:Fallback xmlns="">
          <p:sp>
            <p:nvSpPr>
              <p:cNvPr id="49" name="Rectangle 48"/>
              <p:cNvSpPr>
                <a:spLocks noRot="1" noChangeAspect="1" noMove="1" noResize="1" noEditPoints="1" noAdjustHandles="1" noChangeArrowheads="1" noChangeShapeType="1" noTextEdit="1"/>
              </p:cNvSpPr>
              <p:nvPr/>
            </p:nvSpPr>
            <p:spPr>
              <a:xfrm>
                <a:off x="4539410" y="5085199"/>
                <a:ext cx="1008674" cy="720838"/>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5602223" y="5113764"/>
                <a:ext cx="1030410"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𝐴</m:t>
                      </m:r>
                      <m:r>
                        <a:rPr lang="en-US" sz="2000">
                          <a:latin typeface="Cambria Math" panose="02040503050406030204" pitchFamily="18" charset="0"/>
                        </a:rPr>
                        <m:t>=</m:t>
                      </m:r>
                      <m:f>
                        <m:fPr>
                          <m:ctrlPr>
                            <a:rPr lang="en-US" sz="2000" i="1">
                              <a:latin typeface="Cambria Math" panose="02040503050406030204" pitchFamily="18" charset="0"/>
                            </a:rPr>
                          </m:ctrlPr>
                        </m:fPr>
                        <m:num>
                          <m:r>
                            <a:rPr lang="en-US" altLang="zh-CN"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den>
                      </m:f>
                    </m:oMath>
                  </m:oMathPara>
                </a14:m>
                <a:endParaRPr lang="en-US" sz="2000" dirty="0"/>
              </a:p>
            </p:txBody>
          </p:sp>
        </mc:Choice>
        <mc:Fallback xmlns="">
          <p:sp>
            <p:nvSpPr>
              <p:cNvPr id="50" name="Rectangle 49"/>
              <p:cNvSpPr>
                <a:spLocks noRot="1" noChangeAspect="1" noMove="1" noResize="1" noEditPoints="1" noAdjustHandles="1" noChangeArrowheads="1" noChangeShapeType="1" noTextEdit="1"/>
              </p:cNvSpPr>
              <p:nvPr/>
            </p:nvSpPr>
            <p:spPr>
              <a:xfrm>
                <a:off x="5602223" y="5113764"/>
                <a:ext cx="1030410" cy="720838"/>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6769958" y="5262547"/>
                <a:ext cx="762453" cy="400110"/>
              </a:xfrm>
              <a:prstGeom prst="rect">
                <a:avLst/>
              </a:prstGeom>
            </p:spPr>
            <p:txBody>
              <a:bodyPr wrap="none">
                <a:spAutoFit/>
              </a:bodyPr>
              <a:lstStyle/>
              <a:p>
                <a:r>
                  <a:rPr lang="en-US" sz="2000" dirty="0"/>
                  <a:t>B</a:t>
                </a:r>
                <a14:m>
                  <m:oMath xmlns:m="http://schemas.openxmlformats.org/officeDocument/2006/math">
                    <m:r>
                      <a:rPr lang="en-US" sz="2000">
                        <a:latin typeface="Cambria Math" panose="02040503050406030204" pitchFamily="18" charset="0"/>
                      </a:rPr>
                      <m:t>=</m:t>
                    </m:r>
                    <m:r>
                      <a:rPr lang="en-US" sz="2000" b="0" i="1" smtClean="0">
                        <a:latin typeface="Cambria Math" panose="02040503050406030204" pitchFamily="18" charset="0"/>
                      </a:rPr>
                      <m:t>0</m:t>
                    </m:r>
                  </m:oMath>
                </a14:m>
                <a:endParaRPr lang="en-US" sz="2000" dirty="0"/>
              </a:p>
            </p:txBody>
          </p:sp>
        </mc:Choice>
        <mc:Fallback xmlns="">
          <p:sp>
            <p:nvSpPr>
              <p:cNvPr id="51" name="Rectangle 50"/>
              <p:cNvSpPr>
                <a:spLocks noRot="1" noChangeAspect="1" noMove="1" noResize="1" noEditPoints="1" noAdjustHandles="1" noChangeArrowheads="1" noChangeShapeType="1" noTextEdit="1"/>
              </p:cNvSpPr>
              <p:nvPr/>
            </p:nvSpPr>
            <p:spPr>
              <a:xfrm>
                <a:off x="6769958" y="5262547"/>
                <a:ext cx="762453" cy="400110"/>
              </a:xfrm>
              <a:prstGeom prst="rect">
                <a:avLst/>
              </a:prstGeom>
              <a:blipFill>
                <a:blip r:embed="rId17"/>
                <a:stretch>
                  <a:fillRect l="-8800" t="-7576" b="-25758"/>
                </a:stretch>
              </a:blipFill>
            </p:spPr>
            <p:txBody>
              <a:bodyPr/>
              <a:lstStyle/>
              <a:p>
                <a:r>
                  <a:rPr lang="en-US">
                    <a:noFill/>
                  </a:rPr>
                  <a:t> </a:t>
                </a:r>
              </a:p>
            </p:txBody>
          </p:sp>
        </mc:Fallback>
      </mc:AlternateContent>
      <p:sp>
        <p:nvSpPr>
          <p:cNvPr id="52" name="Rectangle 51"/>
          <p:cNvSpPr/>
          <p:nvPr/>
        </p:nvSpPr>
        <p:spPr>
          <a:xfrm>
            <a:off x="7734346" y="5257800"/>
            <a:ext cx="611065" cy="400110"/>
          </a:xfrm>
          <a:prstGeom prst="rect">
            <a:avLst/>
          </a:prstGeom>
        </p:spPr>
        <p:txBody>
          <a:bodyPr wrap="none">
            <a:spAutoFit/>
          </a:bodyPr>
          <a:lstStyle/>
          <a:p>
            <a:r>
              <a:rPr lang="en-US" sz="2000" dirty="0"/>
              <a:t>(7</a:t>
            </a:r>
            <a:r>
              <a:rPr lang="en-US" altLang="zh-CN" sz="2000" dirty="0"/>
              <a:t>9</a:t>
            </a:r>
            <a:r>
              <a:rPr lang="en-US" sz="2000" dirty="0"/>
              <a:t>)</a:t>
            </a:r>
          </a:p>
        </p:txBody>
      </p:sp>
      <p:sp>
        <p:nvSpPr>
          <p:cNvPr id="29"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066090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352474" cy="584775"/>
          </a:xfrm>
          <a:prstGeom prst="rect">
            <a:avLst/>
          </a:prstGeom>
        </p:spPr>
        <p:txBody>
          <a:bodyPr wrap="none">
            <a:spAutoFit/>
          </a:bodyPr>
          <a:lstStyle/>
          <a:p>
            <a:r>
              <a:rPr lang="en-US" sz="3200" dirty="0">
                <a:solidFill>
                  <a:srgbClr val="C8102E"/>
                </a:solidFill>
                <a:latin typeface="+mj-lt"/>
                <a:ea typeface="+mj-ea"/>
                <a:cs typeface="+mj-cs"/>
              </a:rPr>
              <a:t>Generalized Constants</a:t>
            </a:r>
          </a:p>
        </p:txBody>
      </p:sp>
      <p:sp>
        <p:nvSpPr>
          <p:cNvPr id="4" name="Slide Number Placeholder 3"/>
          <p:cNvSpPr>
            <a:spLocks noGrp="1"/>
          </p:cNvSpPr>
          <p:nvPr>
            <p:ph type="sldNum" sz="quarter" idx="12"/>
          </p:nvPr>
        </p:nvSpPr>
        <p:spPr/>
        <p:txBody>
          <a:bodyPr/>
          <a:lstStyle/>
          <a:p>
            <a:fld id="{5B7A2384-8C5D-49F6-8259-B9A64ECD4852}" type="slidenum">
              <a:rPr lang="en-US" smtClean="0"/>
              <a:t>51</a:t>
            </a:fld>
            <a:endParaRPr lang="en-US" dirty="0"/>
          </a:p>
        </p:txBody>
      </p:sp>
      <mc:AlternateContent xmlns:mc="http://schemas.openxmlformats.org/markup-compatibility/2006" xmlns:a14="http://schemas.microsoft.com/office/drawing/2010/main">
        <mc:Choice Requires="a14">
          <p:sp>
            <p:nvSpPr>
              <p:cNvPr id="29" name="Rectangle 28"/>
              <p:cNvSpPr/>
              <p:nvPr/>
            </p:nvSpPr>
            <p:spPr>
              <a:xfrm>
                <a:off x="3276600" y="838200"/>
                <a:ext cx="2552302" cy="400110"/>
              </a:xfrm>
              <a:prstGeom prst="rect">
                <a:avLst/>
              </a:prstGeom>
            </p:spPr>
            <p:txBody>
              <a:bodyPr wrap="none">
                <a:spAutoFit/>
              </a:bodyPr>
              <a:lstStyle/>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r>
                      <a:rPr lang="en-US" altLang="zh-CN" sz="2000" i="1">
                        <a:latin typeface="Cambria Math" panose="02040503050406030204" pitchFamily="18" charset="0"/>
                      </a:rPr>
                      <m:t>=</m:t>
                    </m:r>
                    <m:r>
                      <a:rPr lang="en-US" sz="2000" i="1">
                        <a:latin typeface="Cambria Math" panose="02040503050406030204" pitchFamily="18" charset="0"/>
                      </a:rPr>
                      <m:t>1</m:t>
                    </m:r>
                    <m:r>
                      <a:rPr lang="en-US" sz="2000" i="1" smtClean="0">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0</m:t>
                    </m:r>
                  </m:oMath>
                </a14:m>
                <a:r>
                  <a:rPr lang="en-US" altLang="zh-CN" sz="2000" dirty="0"/>
                  <a:t>.00625</a:t>
                </a:r>
                <a14:m>
                  <m:oMath xmlns:m="http://schemas.openxmlformats.org/officeDocument/2006/math">
                    <m:r>
                      <a:rPr lang="en-US" altLang="zh-CN" sz="2000" i="1" dirty="0" smtClean="0">
                        <a:latin typeface="Cambria Math" panose="02040503050406030204" pitchFamily="18" charset="0"/>
                        <a:ea typeface="Cambria Math" panose="02040503050406030204" pitchFamily="18" charset="0"/>
                      </a:rPr>
                      <m:t>∙</m:t>
                    </m:r>
                  </m:oMath>
                </a14:m>
                <a:r>
                  <a:rPr lang="en-US" sz="2000" dirty="0"/>
                  <a:t>T</a:t>
                </a:r>
                <a:r>
                  <a:rPr lang="en-US" altLang="zh-CN" sz="2000" dirty="0"/>
                  <a:t>ap</a:t>
                </a:r>
                <a:endParaRPr lang="en-US" sz="2000" dirty="0"/>
              </a:p>
            </p:txBody>
          </p:sp>
        </mc:Choice>
        <mc:Fallback xmlns="">
          <p:sp>
            <p:nvSpPr>
              <p:cNvPr id="29" name="Rectangle 28"/>
              <p:cNvSpPr>
                <a:spLocks noRot="1" noChangeAspect="1" noMove="1" noResize="1" noEditPoints="1" noAdjustHandles="1" noChangeArrowheads="1" noChangeShapeType="1" noTextEdit="1"/>
              </p:cNvSpPr>
              <p:nvPr/>
            </p:nvSpPr>
            <p:spPr>
              <a:xfrm>
                <a:off x="3276600" y="838200"/>
                <a:ext cx="2552302" cy="400110"/>
              </a:xfrm>
              <a:prstGeom prst="rect">
                <a:avLst/>
              </a:prstGeom>
              <a:blipFill>
                <a:blip r:embed="rId2"/>
                <a:stretch>
                  <a:fillRect t="-9231" r="-2153" b="-26154"/>
                </a:stretch>
              </a:blipFill>
            </p:spPr>
            <p:txBody>
              <a:bodyPr/>
              <a:lstStyle/>
              <a:p>
                <a:r>
                  <a:rPr lang="en-US">
                    <a:noFill/>
                  </a:rPr>
                  <a:t> </a:t>
                </a:r>
              </a:p>
            </p:txBody>
          </p:sp>
        </mc:Fallback>
      </mc:AlternateContent>
      <p:sp>
        <p:nvSpPr>
          <p:cNvPr id="31" name="Rectangle 30"/>
          <p:cNvSpPr/>
          <p:nvPr/>
        </p:nvSpPr>
        <p:spPr>
          <a:xfrm>
            <a:off x="6656927" y="790106"/>
            <a:ext cx="611065" cy="400110"/>
          </a:xfrm>
          <a:prstGeom prst="rect">
            <a:avLst/>
          </a:prstGeom>
        </p:spPr>
        <p:txBody>
          <a:bodyPr wrap="none">
            <a:spAutoFit/>
          </a:bodyPr>
          <a:lstStyle/>
          <a:p>
            <a:r>
              <a:rPr lang="en-US" sz="2000" dirty="0"/>
              <a:t>(75)</a:t>
            </a:r>
          </a:p>
        </p:txBody>
      </p:sp>
      <p:sp>
        <p:nvSpPr>
          <p:cNvPr id="5" name="Rectangle 4"/>
          <p:cNvSpPr/>
          <p:nvPr/>
        </p:nvSpPr>
        <p:spPr>
          <a:xfrm>
            <a:off x="239025" y="1398032"/>
            <a:ext cx="8382000" cy="400110"/>
          </a:xfrm>
          <a:prstGeom prst="rect">
            <a:avLst/>
          </a:prstGeom>
        </p:spPr>
        <p:txBody>
          <a:bodyPr wrap="square">
            <a:spAutoFit/>
          </a:bodyPr>
          <a:lstStyle/>
          <a:p>
            <a:r>
              <a:rPr lang="en-US" sz="2000" dirty="0">
                <a:solidFill>
                  <a:srgbClr val="000000"/>
                </a:solidFill>
              </a:rPr>
              <a:t>The </a:t>
            </a:r>
            <a:r>
              <a:rPr lang="en-US" sz="2000" i="1" dirty="0" err="1">
                <a:solidFill>
                  <a:srgbClr val="000000"/>
                </a:solidFill>
              </a:rPr>
              <a:t>a</a:t>
            </a:r>
            <a:r>
              <a:rPr lang="en-US" sz="2000" i="1" baseline="-25000" dirty="0" err="1">
                <a:solidFill>
                  <a:srgbClr val="000000"/>
                </a:solidFill>
              </a:rPr>
              <a:t>R</a:t>
            </a:r>
            <a:r>
              <a:rPr lang="en-US" sz="2000" dirty="0">
                <a:solidFill>
                  <a:srgbClr val="000000"/>
                </a:solidFill>
              </a:rPr>
              <a:t> is given by Equation (75) and the sign convention is given in Tab.1.</a:t>
            </a:r>
            <a:endParaRPr lang="en-US" sz="2000" dirty="0">
              <a:solidFill>
                <a:srgbClr val="000000"/>
              </a:solidFill>
              <a:effectLst/>
            </a:endParaRPr>
          </a:p>
        </p:txBody>
      </p:sp>
      <p:graphicFrame>
        <p:nvGraphicFramePr>
          <p:cNvPr id="6" name="Table 5"/>
          <p:cNvGraphicFramePr>
            <a:graphicFrameLocks noGrp="1"/>
          </p:cNvGraphicFramePr>
          <p:nvPr/>
        </p:nvGraphicFramePr>
        <p:xfrm>
          <a:off x="2450115" y="2408466"/>
          <a:ext cx="4572000" cy="11125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192941749"/>
                    </a:ext>
                  </a:extLst>
                </a:gridCol>
                <a:gridCol w="1524000">
                  <a:extLst>
                    <a:ext uri="{9D8B030D-6E8A-4147-A177-3AD203B41FA5}">
                      <a16:colId xmlns:a16="http://schemas.microsoft.com/office/drawing/2014/main" val="1111058287"/>
                    </a:ext>
                  </a:extLst>
                </a:gridCol>
                <a:gridCol w="1524000">
                  <a:extLst>
                    <a:ext uri="{9D8B030D-6E8A-4147-A177-3AD203B41FA5}">
                      <a16:colId xmlns:a16="http://schemas.microsoft.com/office/drawing/2014/main" val="3862723762"/>
                    </a:ext>
                  </a:extLst>
                </a:gridCol>
              </a:tblGrid>
              <a:tr h="370840">
                <a:tc>
                  <a:txBody>
                    <a:bodyPr/>
                    <a:lstStyle/>
                    <a:p>
                      <a:pPr algn="ctr"/>
                      <a:endParaRPr lang="en-US" dirty="0"/>
                    </a:p>
                  </a:txBody>
                  <a:tcPr/>
                </a:tc>
                <a:tc>
                  <a:txBody>
                    <a:bodyPr/>
                    <a:lstStyle/>
                    <a:p>
                      <a:pPr algn="ctr"/>
                      <a:r>
                        <a:rPr lang="en-US" dirty="0"/>
                        <a:t>Type</a:t>
                      </a:r>
                      <a:r>
                        <a:rPr lang="en-US" baseline="0" dirty="0"/>
                        <a:t> A</a:t>
                      </a:r>
                      <a:endParaRPr lang="en-US" dirty="0"/>
                    </a:p>
                  </a:txBody>
                  <a:tcPr/>
                </a:tc>
                <a:tc>
                  <a:txBody>
                    <a:bodyPr/>
                    <a:lstStyle/>
                    <a:p>
                      <a:pPr algn="ctr"/>
                      <a:r>
                        <a:rPr lang="en-US" dirty="0"/>
                        <a:t>Type</a:t>
                      </a:r>
                      <a:r>
                        <a:rPr lang="en-US" baseline="0" dirty="0"/>
                        <a:t> B</a:t>
                      </a:r>
                      <a:endParaRPr lang="en-US" dirty="0"/>
                    </a:p>
                  </a:txBody>
                  <a:tcPr/>
                </a:tc>
                <a:extLst>
                  <a:ext uri="{0D108BD9-81ED-4DB2-BD59-A6C34878D82A}">
                    <a16:rowId xmlns:a16="http://schemas.microsoft.com/office/drawing/2014/main" val="2051776668"/>
                  </a:ext>
                </a:extLst>
              </a:tr>
              <a:tr h="370840">
                <a:tc>
                  <a:txBody>
                    <a:bodyPr/>
                    <a:lstStyle/>
                    <a:p>
                      <a:pPr algn="ctr"/>
                      <a:r>
                        <a:rPr lang="en-US" dirty="0"/>
                        <a:t>Raise</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2735901823"/>
                  </a:ext>
                </a:extLst>
              </a:tr>
              <a:tr h="370840">
                <a:tc>
                  <a:txBody>
                    <a:bodyPr/>
                    <a:lstStyle/>
                    <a:p>
                      <a:pPr algn="ctr"/>
                      <a:r>
                        <a:rPr lang="en-US" dirty="0"/>
                        <a:t>Lower</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2105320499"/>
                  </a:ext>
                </a:extLst>
              </a:tr>
            </a:tbl>
          </a:graphicData>
        </a:graphic>
      </p:graphicFrame>
      <mc:AlternateContent xmlns:mc="http://schemas.openxmlformats.org/markup-compatibility/2006" xmlns:a14="http://schemas.microsoft.com/office/drawing/2010/main">
        <mc:Choice Requires="a14">
          <p:sp>
            <p:nvSpPr>
              <p:cNvPr id="34" name="TextBox 33"/>
              <p:cNvSpPr txBox="1"/>
              <p:nvPr/>
            </p:nvSpPr>
            <p:spPr>
              <a:xfrm>
                <a:off x="1291241" y="2023122"/>
                <a:ext cx="6934200" cy="369332"/>
              </a:xfrm>
              <a:prstGeom prst="rect">
                <a:avLst/>
              </a:prstGeom>
              <a:noFill/>
            </p:spPr>
            <p:txBody>
              <a:bodyPr wrap="square" rtlCol="0">
                <a:spAutoFit/>
              </a:bodyPr>
              <a:lstStyle/>
              <a:p>
                <a:pPr algn="ctr"/>
                <a:r>
                  <a:rPr lang="en-US" sz="1800" dirty="0"/>
                  <a:t>Tab.</a:t>
                </a:r>
                <a:r>
                  <a:rPr lang="en-US" altLang="zh-CN" sz="1800" dirty="0"/>
                  <a:t>1</a:t>
                </a:r>
                <a:r>
                  <a:rPr lang="en-US" sz="1800" dirty="0"/>
                  <a:t> Sign Convention Table for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sub>
                    </m:sSub>
                  </m:oMath>
                </a14:m>
                <a:r>
                  <a:rPr lang="en-US" sz="1800" dirty="0"/>
                  <a:t> </a:t>
                </a:r>
              </a:p>
            </p:txBody>
          </p:sp>
        </mc:Choice>
        <mc:Fallback xmlns="">
          <p:sp>
            <p:nvSpPr>
              <p:cNvPr id="34" name="TextBox 33"/>
              <p:cNvSpPr txBox="1">
                <a:spLocks noRot="1" noChangeAspect="1" noMove="1" noResize="1" noEditPoints="1" noAdjustHandles="1" noChangeArrowheads="1" noChangeShapeType="1" noTextEdit="1"/>
              </p:cNvSpPr>
              <p:nvPr/>
            </p:nvSpPr>
            <p:spPr>
              <a:xfrm>
                <a:off x="1291241" y="2023122"/>
                <a:ext cx="6934200" cy="369332"/>
              </a:xfrm>
              <a:prstGeom prst="rect">
                <a:avLst/>
              </a:prstGeom>
              <a:blipFill>
                <a:blip r:embed="rId3"/>
                <a:stretch>
                  <a:fillRect t="-10000" b="-26667"/>
                </a:stretch>
              </a:blipFill>
            </p:spPr>
            <p:txBody>
              <a:bodyPr/>
              <a:lstStyle/>
              <a:p>
                <a:r>
                  <a:rPr lang="en-US">
                    <a:noFill/>
                  </a:rPr>
                  <a:t> </a:t>
                </a:r>
              </a:p>
            </p:txBody>
          </p:sp>
        </mc:Fallback>
      </mc:AlternateContent>
      <p:sp>
        <p:nvSpPr>
          <p:cNvPr id="9"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4015298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81350" y="3791154"/>
            <a:ext cx="3467100" cy="2106408"/>
          </a:xfrm>
          <a:prstGeom prst="rect">
            <a:avLst/>
          </a:prstGeom>
        </p:spPr>
      </p:pic>
      <p:sp>
        <p:nvSpPr>
          <p:cNvPr id="3" name="Rectangle 2"/>
          <p:cNvSpPr/>
          <p:nvPr/>
        </p:nvSpPr>
        <p:spPr>
          <a:xfrm>
            <a:off x="152400" y="124480"/>
            <a:ext cx="4533613" cy="584775"/>
          </a:xfrm>
          <a:prstGeom prst="rect">
            <a:avLst/>
          </a:prstGeom>
        </p:spPr>
        <p:txBody>
          <a:bodyPr wrap="none">
            <a:spAutoFit/>
          </a:bodyPr>
          <a:lstStyle/>
          <a:p>
            <a:r>
              <a:rPr lang="en-US" sz="3200" dirty="0">
                <a:solidFill>
                  <a:srgbClr val="C8102E"/>
                </a:solidFill>
                <a:latin typeface="+mj-lt"/>
                <a:ea typeface="+mj-ea"/>
                <a:cs typeface="+mj-cs"/>
              </a:rPr>
              <a:t>Line Drop Compensator</a:t>
            </a:r>
          </a:p>
        </p:txBody>
      </p:sp>
      <p:sp>
        <p:nvSpPr>
          <p:cNvPr id="4" name="Slide Number Placeholder 3"/>
          <p:cNvSpPr>
            <a:spLocks noGrp="1"/>
          </p:cNvSpPr>
          <p:nvPr>
            <p:ph type="sldNum" sz="quarter" idx="12"/>
          </p:nvPr>
        </p:nvSpPr>
        <p:spPr/>
        <p:txBody>
          <a:bodyPr/>
          <a:lstStyle/>
          <a:p>
            <a:fld id="{5B7A2384-8C5D-49F6-8259-B9A64ECD4852}" type="slidenum">
              <a:rPr lang="en-US" smtClean="0"/>
              <a:t>52</a:t>
            </a:fld>
            <a:endParaRPr lang="en-US" dirty="0"/>
          </a:p>
        </p:txBody>
      </p:sp>
      <p:sp>
        <p:nvSpPr>
          <p:cNvPr id="5" name="Rectangle 4"/>
          <p:cNvSpPr/>
          <p:nvPr/>
        </p:nvSpPr>
        <p:spPr>
          <a:xfrm>
            <a:off x="165538" y="647700"/>
            <a:ext cx="8597462" cy="3477875"/>
          </a:xfrm>
          <a:prstGeom prst="rect">
            <a:avLst/>
          </a:prstGeom>
        </p:spPr>
        <p:txBody>
          <a:bodyPr wrap="square">
            <a:spAutoFit/>
          </a:bodyPr>
          <a:lstStyle/>
          <a:p>
            <a:pPr marL="285750" indent="-285750" algn="just">
              <a:buFont typeface="Arial" panose="020B0604020202020204" pitchFamily="34" charset="0"/>
              <a:buChar char="•"/>
            </a:pPr>
            <a:r>
              <a:rPr lang="en-US" sz="2000" dirty="0"/>
              <a:t>The changing of taps on a regulator is controlled by the “line drop compensator.” </a:t>
            </a:r>
          </a:p>
          <a:p>
            <a:pPr marL="285750" indent="-285750" algn="just">
              <a:buFont typeface="Arial" panose="020B0604020202020204" pitchFamily="34" charset="0"/>
              <a:buChar char="•"/>
            </a:pPr>
            <a:r>
              <a:rPr lang="en-US" sz="2000" dirty="0"/>
              <a:t>Fig.11 shows an analog circuit of the compensator circuit and how it is connected to the distribution line through a potential transformer and a current transformer. </a:t>
            </a:r>
          </a:p>
          <a:p>
            <a:pPr marL="285750" indent="-285750" algn="just">
              <a:buFont typeface="Arial" panose="020B0604020202020204" pitchFamily="34" charset="0"/>
              <a:buChar char="•"/>
            </a:pPr>
            <a:r>
              <a:rPr lang="en-US" sz="2000" dirty="0"/>
              <a:t>Older regulators are controlled by an analog compensator circuit. Modern regulators are controlled by a digital compensator. The digital compensators require the same settings as the analog, because it is easy to visualize, the analog circuit will be used in this section. However, understand that the modern digital compensators perform the same function for changing the taps on the regulators.</a:t>
            </a:r>
          </a:p>
        </p:txBody>
      </p:sp>
      <p:sp>
        <p:nvSpPr>
          <p:cNvPr id="31" name="TextBox 30"/>
          <p:cNvSpPr txBox="1"/>
          <p:nvPr/>
        </p:nvSpPr>
        <p:spPr>
          <a:xfrm>
            <a:off x="1447800" y="5752782"/>
            <a:ext cx="6934200" cy="369332"/>
          </a:xfrm>
          <a:prstGeom prst="rect">
            <a:avLst/>
          </a:prstGeom>
          <a:noFill/>
        </p:spPr>
        <p:txBody>
          <a:bodyPr wrap="square" rtlCol="0">
            <a:spAutoFit/>
          </a:bodyPr>
          <a:lstStyle/>
          <a:p>
            <a:pPr algn="ctr"/>
            <a:r>
              <a:rPr lang="en-US" sz="1800" dirty="0"/>
              <a:t>Fig.</a:t>
            </a:r>
            <a:r>
              <a:rPr lang="en-US" altLang="zh-CN" sz="1800" dirty="0"/>
              <a:t>11</a:t>
            </a:r>
            <a:r>
              <a:rPr lang="en-US" sz="1800" dirty="0"/>
              <a:t> Line drop compensator circuit</a:t>
            </a:r>
          </a:p>
        </p:txBody>
      </p:sp>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8885090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7000" y="4413517"/>
            <a:ext cx="2743200" cy="1666608"/>
          </a:xfrm>
          <a:prstGeom prst="rect">
            <a:avLst/>
          </a:prstGeom>
        </p:spPr>
      </p:pic>
      <p:sp>
        <p:nvSpPr>
          <p:cNvPr id="3" name="Rectangle 2"/>
          <p:cNvSpPr/>
          <p:nvPr/>
        </p:nvSpPr>
        <p:spPr>
          <a:xfrm>
            <a:off x="152400" y="124480"/>
            <a:ext cx="4533613" cy="584775"/>
          </a:xfrm>
          <a:prstGeom prst="rect">
            <a:avLst/>
          </a:prstGeom>
        </p:spPr>
        <p:txBody>
          <a:bodyPr wrap="none">
            <a:spAutoFit/>
          </a:bodyPr>
          <a:lstStyle/>
          <a:p>
            <a:r>
              <a:rPr lang="en-US" sz="3200" dirty="0">
                <a:solidFill>
                  <a:srgbClr val="C8102E"/>
                </a:solidFill>
                <a:latin typeface="+mj-lt"/>
                <a:ea typeface="+mj-ea"/>
                <a:cs typeface="+mj-cs"/>
              </a:rPr>
              <a:t>Line Drop Compensator</a:t>
            </a:r>
          </a:p>
        </p:txBody>
      </p:sp>
      <p:sp>
        <p:nvSpPr>
          <p:cNvPr id="4" name="Slide Number Placeholder 3"/>
          <p:cNvSpPr>
            <a:spLocks noGrp="1"/>
          </p:cNvSpPr>
          <p:nvPr>
            <p:ph type="sldNum" sz="quarter" idx="12"/>
          </p:nvPr>
        </p:nvSpPr>
        <p:spPr/>
        <p:txBody>
          <a:bodyPr/>
          <a:lstStyle/>
          <a:p>
            <a:fld id="{5B7A2384-8C5D-49F6-8259-B9A64ECD4852}" type="slidenum">
              <a:rPr lang="en-US" smtClean="0"/>
              <a:t>53</a:t>
            </a:fld>
            <a:endParaRPr lang="en-US" dirty="0"/>
          </a:p>
        </p:txBody>
      </p:sp>
      <p:sp>
        <p:nvSpPr>
          <p:cNvPr id="5" name="Rectangle 4"/>
          <p:cNvSpPr/>
          <p:nvPr/>
        </p:nvSpPr>
        <p:spPr>
          <a:xfrm>
            <a:off x="304800" y="647700"/>
            <a:ext cx="8229600" cy="4093428"/>
          </a:xfrm>
          <a:prstGeom prst="rect">
            <a:avLst/>
          </a:prstGeom>
        </p:spPr>
        <p:txBody>
          <a:bodyPr wrap="square">
            <a:spAutoFit/>
          </a:bodyPr>
          <a:lstStyle/>
          <a:p>
            <a:pPr marL="285750" indent="-285750" algn="just">
              <a:buFont typeface="Arial" panose="020B0604020202020204" pitchFamily="34" charset="0"/>
              <a:buChar char="•"/>
            </a:pPr>
            <a:r>
              <a:rPr lang="en-US" sz="2000" dirty="0"/>
              <a:t>The purpose of the line drop compensator is to model the voltage drop of the distribution line from the regulator to the “load center.” The compensator is an analog circuit that is a scale model of the line circuit. </a:t>
            </a:r>
          </a:p>
          <a:p>
            <a:pPr marL="285750" indent="-285750" algn="just">
              <a:buFont typeface="Arial" panose="020B0604020202020204" pitchFamily="34" charset="0"/>
              <a:buChar char="•"/>
            </a:pPr>
            <a:r>
              <a:rPr lang="en-US" sz="2000" dirty="0"/>
              <a:t>The compensator input voltage is typically 120 V, which requires the potential transformer in Fig.11 to reduce the rated voltage down to 120 V. For a regulator connected line to ground, the rated voltage is the nominal line-to-neutral voltage, while for a regulator connected line to line, the rated voltage is the line-to-line voltage. </a:t>
            </a:r>
          </a:p>
          <a:p>
            <a:pPr marL="285750" indent="-285750" algn="just">
              <a:buFont typeface="Arial" panose="020B0604020202020204" pitchFamily="34" charset="0"/>
              <a:buChar char="•"/>
            </a:pPr>
            <a:r>
              <a:rPr lang="en-US" sz="2000" dirty="0"/>
              <a:t>The current transformer turns ratio is specified as </a:t>
            </a:r>
            <a:r>
              <a:rPr lang="en-US" sz="2000" i="1" dirty="0"/>
              <a:t>CT</a:t>
            </a:r>
            <a:r>
              <a:rPr lang="en-US" sz="2000" i="1" baseline="-25000" dirty="0"/>
              <a:t>P</a:t>
            </a:r>
            <a:r>
              <a:rPr lang="en-US" sz="2000" dirty="0"/>
              <a:t>: </a:t>
            </a:r>
            <a:r>
              <a:rPr lang="en-US" sz="2000" i="1" dirty="0"/>
              <a:t>CT</a:t>
            </a:r>
            <a:r>
              <a:rPr lang="en-US" sz="2000" i="1" baseline="-25000" dirty="0"/>
              <a:t>S</a:t>
            </a:r>
            <a:r>
              <a:rPr lang="en-US" sz="2000" dirty="0"/>
              <a:t> where the primary rating (</a:t>
            </a:r>
            <a:r>
              <a:rPr lang="en-US" sz="2000" i="1" dirty="0"/>
              <a:t>CT</a:t>
            </a:r>
            <a:r>
              <a:rPr lang="en-US" sz="2000" i="1" baseline="-25000" dirty="0"/>
              <a:t>P</a:t>
            </a:r>
            <a:r>
              <a:rPr lang="en-US" sz="2000" dirty="0"/>
              <a:t>) will typically be the rated current of the feeder. </a:t>
            </a:r>
          </a:p>
          <a:p>
            <a:pPr marL="285750" indent="-285750" algn="just">
              <a:buFont typeface="Arial" panose="020B0604020202020204" pitchFamily="34" charset="0"/>
              <a:buChar char="•"/>
            </a:pPr>
            <a:r>
              <a:rPr lang="en-US" sz="2000" dirty="0"/>
              <a:t>The setting that is most critical is that of </a:t>
            </a:r>
            <a:r>
              <a:rPr lang="en-US" sz="2000" i="1" dirty="0"/>
              <a:t>R</a:t>
            </a:r>
            <a:r>
              <a:rPr lang="en-US" sz="2000" dirty="0"/>
              <a:t>′ and </a:t>
            </a:r>
            <a:r>
              <a:rPr lang="en-US" sz="2000" i="1" dirty="0"/>
              <a:t>X</a:t>
            </a:r>
            <a:r>
              <a:rPr lang="en-US" sz="2000" dirty="0"/>
              <a:t>′ calibrated in volts. These values must represent the equivalent impedance from the regulator to the load center.</a:t>
            </a:r>
          </a:p>
        </p:txBody>
      </p:sp>
      <p:sp>
        <p:nvSpPr>
          <p:cNvPr id="31" name="TextBox 30"/>
          <p:cNvSpPr txBox="1"/>
          <p:nvPr/>
        </p:nvSpPr>
        <p:spPr>
          <a:xfrm>
            <a:off x="5486400" y="4941182"/>
            <a:ext cx="2514600" cy="646331"/>
          </a:xfrm>
          <a:prstGeom prst="rect">
            <a:avLst/>
          </a:prstGeom>
          <a:noFill/>
        </p:spPr>
        <p:txBody>
          <a:bodyPr wrap="square" rtlCol="0">
            <a:spAutoFit/>
          </a:bodyPr>
          <a:lstStyle/>
          <a:p>
            <a:pPr algn="ctr"/>
            <a:r>
              <a:rPr lang="en-US" sz="1800" dirty="0"/>
              <a:t>Fig.</a:t>
            </a:r>
            <a:r>
              <a:rPr lang="en-US" altLang="zh-CN" sz="1800" dirty="0"/>
              <a:t>11</a:t>
            </a:r>
            <a:r>
              <a:rPr lang="en-US" sz="1800" dirty="0"/>
              <a:t> Line drop compensator circuit</a:t>
            </a:r>
          </a:p>
        </p:txBody>
      </p:sp>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9712945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533613" cy="584775"/>
          </a:xfrm>
          <a:prstGeom prst="rect">
            <a:avLst/>
          </a:prstGeom>
        </p:spPr>
        <p:txBody>
          <a:bodyPr wrap="none">
            <a:spAutoFit/>
          </a:bodyPr>
          <a:lstStyle/>
          <a:p>
            <a:r>
              <a:rPr lang="en-US" sz="3200" dirty="0">
                <a:solidFill>
                  <a:srgbClr val="C8102E"/>
                </a:solidFill>
                <a:latin typeface="+mj-lt"/>
                <a:ea typeface="+mj-ea"/>
                <a:cs typeface="+mj-cs"/>
              </a:rPr>
              <a:t>Line Drop Compensator</a:t>
            </a:r>
          </a:p>
        </p:txBody>
      </p:sp>
      <p:sp>
        <p:nvSpPr>
          <p:cNvPr id="4" name="Slide Number Placeholder 3"/>
          <p:cNvSpPr>
            <a:spLocks noGrp="1"/>
          </p:cNvSpPr>
          <p:nvPr>
            <p:ph type="sldNum" sz="quarter" idx="12"/>
          </p:nvPr>
        </p:nvSpPr>
        <p:spPr/>
        <p:txBody>
          <a:bodyPr/>
          <a:lstStyle/>
          <a:p>
            <a:fld id="{5B7A2384-8C5D-49F6-8259-B9A64ECD4852}" type="slidenum">
              <a:rPr lang="en-US" smtClean="0"/>
              <a:t>54</a:t>
            </a:fld>
            <a:endParaRPr lang="en-US" dirty="0"/>
          </a:p>
        </p:txBody>
      </p:sp>
      <p:sp>
        <p:nvSpPr>
          <p:cNvPr id="5" name="Rectangle 4"/>
          <p:cNvSpPr/>
          <p:nvPr/>
        </p:nvSpPr>
        <p:spPr>
          <a:xfrm>
            <a:off x="304800" y="597922"/>
            <a:ext cx="8445062" cy="3785652"/>
          </a:xfrm>
          <a:prstGeom prst="rect">
            <a:avLst/>
          </a:prstGeom>
        </p:spPr>
        <p:txBody>
          <a:bodyPr wrap="square">
            <a:spAutoFit/>
          </a:bodyPr>
          <a:lstStyle/>
          <a:p>
            <a:pPr marL="285750" indent="-285750" algn="just">
              <a:buFont typeface="Arial" panose="020B0604020202020204" pitchFamily="34" charset="0"/>
              <a:buChar char="•"/>
            </a:pPr>
            <a:r>
              <a:rPr lang="en-US" sz="2000" dirty="0"/>
              <a:t>The basic requirement is to force the per-unit line impedance to be equal to the per-unit compensator impedance. </a:t>
            </a:r>
          </a:p>
          <a:p>
            <a:pPr marL="285750" indent="-285750" algn="just">
              <a:buFont typeface="Arial" panose="020B0604020202020204" pitchFamily="34" charset="0"/>
              <a:buChar char="•"/>
            </a:pPr>
            <a:r>
              <a:rPr lang="en-US" sz="2000" dirty="0"/>
              <a:t>In order to cause this to happen, it is essential that a consistent set of base values be developed wherein the per-unit voltage and currents in the line and in the compensator are equal. </a:t>
            </a:r>
          </a:p>
          <a:p>
            <a:pPr marL="285750" indent="-285750" algn="just">
              <a:buFont typeface="Arial" panose="020B0604020202020204" pitchFamily="34" charset="0"/>
              <a:buChar char="•"/>
            </a:pPr>
            <a:r>
              <a:rPr lang="en-US" sz="2000" dirty="0"/>
              <a:t>The consistent set of base values is determined by selecting a base voltage and current for the line circuit and then computing the base voltage and current in the compensator by dividing the system base values by the potential transformer ratio and current transformer ratio, respectively. For regulators connected line to ground, the base system voltage is selected as the rated line-to-neutral voltage (</a:t>
            </a:r>
            <a:r>
              <a:rPr lang="en-US" sz="2000" i="1" dirty="0"/>
              <a:t>V</a:t>
            </a:r>
            <a:r>
              <a:rPr lang="en-US" sz="2000" i="1" baseline="-25000" dirty="0"/>
              <a:t>LN</a:t>
            </a:r>
            <a:r>
              <a:rPr lang="en-US" sz="2000" dirty="0"/>
              <a:t>), and the base system current is selected as the rating of the primary winding of the current transformer (</a:t>
            </a:r>
            <a:r>
              <a:rPr lang="en-US" sz="2000" i="1" dirty="0"/>
              <a:t>CT</a:t>
            </a:r>
            <a:r>
              <a:rPr lang="en-US" sz="2000" i="1" baseline="-25000" dirty="0"/>
              <a:t>P</a:t>
            </a:r>
            <a:r>
              <a:rPr lang="en-US" sz="2000" dirty="0"/>
              <a:t>). </a:t>
            </a:r>
          </a:p>
        </p:txBody>
      </p:sp>
      <p:sp>
        <p:nvSpPr>
          <p:cNvPr id="31" name="TextBox 30"/>
          <p:cNvSpPr txBox="1"/>
          <p:nvPr/>
        </p:nvSpPr>
        <p:spPr>
          <a:xfrm>
            <a:off x="5501640" y="4908386"/>
            <a:ext cx="2819400" cy="646331"/>
          </a:xfrm>
          <a:prstGeom prst="rect">
            <a:avLst/>
          </a:prstGeom>
          <a:noFill/>
        </p:spPr>
        <p:txBody>
          <a:bodyPr wrap="square" rtlCol="0">
            <a:spAutoFit/>
          </a:bodyPr>
          <a:lstStyle/>
          <a:p>
            <a:pPr algn="ctr"/>
            <a:r>
              <a:rPr lang="en-US" sz="1800" dirty="0"/>
              <a:t>Fig.</a:t>
            </a:r>
            <a:r>
              <a:rPr lang="en-US" altLang="zh-CN" sz="1800" dirty="0"/>
              <a:t>11</a:t>
            </a:r>
            <a:r>
              <a:rPr lang="en-US" sz="1800" dirty="0"/>
              <a:t> Line drop compensator circuit</a:t>
            </a:r>
          </a:p>
        </p:txBody>
      </p:sp>
      <p:pic>
        <p:nvPicPr>
          <p:cNvPr id="2" name="Picture 1"/>
          <p:cNvPicPr>
            <a:picLocks noChangeAspect="1"/>
          </p:cNvPicPr>
          <p:nvPr/>
        </p:nvPicPr>
        <p:blipFill>
          <a:blip r:embed="rId2"/>
          <a:stretch>
            <a:fillRect/>
          </a:stretch>
        </p:blipFill>
        <p:spPr>
          <a:xfrm>
            <a:off x="2606040" y="4298067"/>
            <a:ext cx="2895600" cy="1759198"/>
          </a:xfrm>
          <a:prstGeom prst="rect">
            <a:avLst/>
          </a:prstGeom>
        </p:spPr>
      </p:pic>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4051128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533613" cy="584775"/>
          </a:xfrm>
          <a:prstGeom prst="rect">
            <a:avLst/>
          </a:prstGeom>
        </p:spPr>
        <p:txBody>
          <a:bodyPr wrap="none">
            <a:spAutoFit/>
          </a:bodyPr>
          <a:lstStyle/>
          <a:p>
            <a:r>
              <a:rPr lang="en-US" sz="3200" dirty="0">
                <a:solidFill>
                  <a:srgbClr val="C8102E"/>
                </a:solidFill>
                <a:latin typeface="+mj-lt"/>
                <a:ea typeface="+mj-ea"/>
                <a:cs typeface="+mj-cs"/>
              </a:rPr>
              <a:t>Line Drop Compensator</a:t>
            </a:r>
          </a:p>
        </p:txBody>
      </p:sp>
      <p:sp>
        <p:nvSpPr>
          <p:cNvPr id="4" name="Slide Number Placeholder 3"/>
          <p:cNvSpPr>
            <a:spLocks noGrp="1"/>
          </p:cNvSpPr>
          <p:nvPr>
            <p:ph type="sldNum" sz="quarter" idx="12"/>
          </p:nvPr>
        </p:nvSpPr>
        <p:spPr/>
        <p:txBody>
          <a:bodyPr/>
          <a:lstStyle/>
          <a:p>
            <a:fld id="{5B7A2384-8C5D-49F6-8259-B9A64ECD4852}" type="slidenum">
              <a:rPr lang="en-US" smtClean="0"/>
              <a:t>55</a:t>
            </a:fld>
            <a:endParaRPr lang="en-US" dirty="0"/>
          </a:p>
        </p:txBody>
      </p:sp>
      <p:sp>
        <p:nvSpPr>
          <p:cNvPr id="5" name="Rectangle 4"/>
          <p:cNvSpPr/>
          <p:nvPr/>
        </p:nvSpPr>
        <p:spPr>
          <a:xfrm>
            <a:off x="76200" y="603875"/>
            <a:ext cx="8978462" cy="707886"/>
          </a:xfrm>
          <a:prstGeom prst="rect">
            <a:avLst/>
          </a:prstGeom>
        </p:spPr>
        <p:txBody>
          <a:bodyPr wrap="square">
            <a:spAutoFit/>
          </a:bodyPr>
          <a:lstStyle/>
          <a:p>
            <a:r>
              <a:rPr lang="en-US" sz="2000" dirty="0"/>
              <a:t>Tab.2 gives “table of base values” and employs these rules for a regulator connected line to ground.</a:t>
            </a:r>
          </a:p>
        </p:txBody>
      </p:sp>
      <p:sp>
        <p:nvSpPr>
          <p:cNvPr id="31" name="TextBox 30"/>
          <p:cNvSpPr txBox="1"/>
          <p:nvPr/>
        </p:nvSpPr>
        <p:spPr>
          <a:xfrm>
            <a:off x="1295400" y="1606490"/>
            <a:ext cx="6934200" cy="400110"/>
          </a:xfrm>
          <a:prstGeom prst="rect">
            <a:avLst/>
          </a:prstGeom>
          <a:noFill/>
        </p:spPr>
        <p:txBody>
          <a:bodyPr wrap="square" rtlCol="0">
            <a:spAutoFit/>
          </a:bodyPr>
          <a:lstStyle/>
          <a:p>
            <a:pPr algn="ctr"/>
            <a:r>
              <a:rPr lang="en-US" sz="2000" dirty="0"/>
              <a:t>Tab.</a:t>
            </a:r>
            <a:r>
              <a:rPr lang="en-US" altLang="zh-CN" sz="2000" dirty="0"/>
              <a:t>2</a:t>
            </a:r>
            <a:r>
              <a:rPr lang="en-US" sz="2000" dirty="0"/>
              <a:t> Table of Base Values</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494399855"/>
                  </p:ext>
                </p:extLst>
              </p:nvPr>
            </p:nvGraphicFramePr>
            <p:xfrm>
              <a:off x="1371600" y="2057400"/>
              <a:ext cx="6629400" cy="2042859"/>
            </p:xfrm>
            <a:graphic>
              <a:graphicData uri="http://schemas.openxmlformats.org/drawingml/2006/table">
                <a:tbl>
                  <a:tblPr firstRow="1" bandRow="1">
                    <a:tableStyleId>{5C22544A-7EE6-4342-B048-85BDC9FD1C3A}</a:tableStyleId>
                  </a:tblPr>
                  <a:tblGrid>
                    <a:gridCol w="1341664">
                      <a:extLst>
                        <a:ext uri="{9D8B030D-6E8A-4147-A177-3AD203B41FA5}">
                          <a16:colId xmlns:a16="http://schemas.microsoft.com/office/drawing/2014/main" val="3010374327"/>
                        </a:ext>
                      </a:extLst>
                    </a:gridCol>
                    <a:gridCol w="2525486">
                      <a:extLst>
                        <a:ext uri="{9D8B030D-6E8A-4147-A177-3AD203B41FA5}">
                          <a16:colId xmlns:a16="http://schemas.microsoft.com/office/drawing/2014/main" val="27502077"/>
                        </a:ext>
                      </a:extLst>
                    </a:gridCol>
                    <a:gridCol w="2762250">
                      <a:extLst>
                        <a:ext uri="{9D8B030D-6E8A-4147-A177-3AD203B41FA5}">
                          <a16:colId xmlns:a16="http://schemas.microsoft.com/office/drawing/2014/main" val="937788778"/>
                        </a:ext>
                      </a:extLst>
                    </a:gridCol>
                  </a:tblGrid>
                  <a:tr h="370840">
                    <a:tc>
                      <a:txBody>
                        <a:bodyPr/>
                        <a:lstStyle/>
                        <a:p>
                          <a:r>
                            <a:rPr lang="en-US" dirty="0"/>
                            <a:t>Base</a:t>
                          </a:r>
                        </a:p>
                      </a:txBody>
                      <a:tcPr/>
                    </a:tc>
                    <a:tc>
                      <a:txBody>
                        <a:bodyPr/>
                        <a:lstStyle/>
                        <a:p>
                          <a:r>
                            <a:rPr lang="en-US" dirty="0"/>
                            <a:t>Line Circuit</a:t>
                          </a:r>
                          <a:r>
                            <a:rPr lang="en-US" baseline="0" dirty="0"/>
                            <a:t> </a:t>
                          </a:r>
                          <a:endParaRPr lang="en-US" dirty="0"/>
                        </a:p>
                      </a:txBody>
                      <a:tcPr/>
                    </a:tc>
                    <a:tc>
                      <a:txBody>
                        <a:bodyPr/>
                        <a:lstStyle/>
                        <a:p>
                          <a:r>
                            <a:rPr lang="en-US" dirty="0"/>
                            <a:t>Compensator Circuit</a:t>
                          </a:r>
                        </a:p>
                      </a:txBody>
                      <a:tcPr/>
                    </a:tc>
                    <a:extLst>
                      <a:ext uri="{0D108BD9-81ED-4DB2-BD59-A6C34878D82A}">
                        <a16:rowId xmlns:a16="http://schemas.microsoft.com/office/drawing/2014/main" val="2937749031"/>
                      </a:ext>
                    </a:extLst>
                  </a:tr>
                  <a:tr h="370840">
                    <a:tc>
                      <a:txBody>
                        <a:bodyPr/>
                        <a:lstStyle/>
                        <a:p>
                          <a:r>
                            <a:rPr lang="en-US" dirty="0"/>
                            <a:t>Voltage</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𝐿𝑁</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𝐿𝑁</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𝑃𝑇</m:t>
                                        </m:r>
                                      </m:sub>
                                    </m:sSub>
                                  </m:den>
                                </m:f>
                              </m:oMath>
                            </m:oMathPara>
                          </a14:m>
                          <a:endParaRPr lang="en-US" dirty="0"/>
                        </a:p>
                      </a:txBody>
                      <a:tcPr/>
                    </a:tc>
                    <a:extLst>
                      <a:ext uri="{0D108BD9-81ED-4DB2-BD59-A6C34878D82A}">
                        <a16:rowId xmlns:a16="http://schemas.microsoft.com/office/drawing/2014/main" val="3484417330"/>
                      </a:ext>
                    </a:extLst>
                  </a:tr>
                  <a:tr h="370840">
                    <a:tc>
                      <a:txBody>
                        <a:bodyPr/>
                        <a:lstStyle/>
                        <a:p>
                          <a:r>
                            <a:rPr lang="en-US" dirty="0"/>
                            <a:t>Current</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𝐶𝑇</m:t>
                                    </m:r>
                                  </m:e>
                                  <m:sub>
                                    <m:r>
                                      <a:rPr lang="en-US" b="0" i="1" smtClean="0">
                                        <a:latin typeface="Cambria Math" panose="02040503050406030204" pitchFamily="18" charset="0"/>
                                      </a:rPr>
                                      <m:t>𝑃</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𝐶𝑇</m:t>
                                    </m:r>
                                  </m:e>
                                  <m:sub>
                                    <m:r>
                                      <m:rPr>
                                        <m:sty m:val="p"/>
                                      </m:rPr>
                                      <a:rPr lang="en-US" altLang="zh-CN" b="0" i="1" smtClean="0">
                                        <a:latin typeface="Cambria Math" panose="02040503050406030204" pitchFamily="18" charset="0"/>
                                      </a:rPr>
                                      <m:t>s</m:t>
                                    </m:r>
                                  </m:sub>
                                </m:sSub>
                              </m:oMath>
                            </m:oMathPara>
                          </a14:m>
                          <a:endParaRPr lang="en-US" dirty="0"/>
                        </a:p>
                      </a:txBody>
                      <a:tcPr/>
                    </a:tc>
                    <a:extLst>
                      <a:ext uri="{0D108BD9-81ED-4DB2-BD59-A6C34878D82A}">
                        <a16:rowId xmlns:a16="http://schemas.microsoft.com/office/drawing/2014/main" val="4213462063"/>
                      </a:ext>
                    </a:extLst>
                  </a:tr>
                  <a:tr h="370840">
                    <a:tc>
                      <a:txBody>
                        <a:bodyPr/>
                        <a:lstStyle/>
                        <a:p>
                          <a:r>
                            <a:rPr lang="en-US" dirty="0"/>
                            <a:t>Impedance</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𝑍𝑏𝑎𝑠𝑒</m:t>
                                    </m:r>
                                  </m:e>
                                  <m:sub>
                                    <m:r>
                                      <a:rPr lang="en-US" b="0" i="1" smtClean="0">
                                        <a:latin typeface="Cambria Math" panose="02040503050406030204" pitchFamily="18" charset="0"/>
                                      </a:rPr>
                                      <m:t>𝑙𝑖𝑛𝑒</m:t>
                                    </m:r>
                                  </m:sub>
                                </m:sSub>
                                <m:r>
                                  <a:rPr lang="en-US" b="0" i="1" smtClean="0">
                                    <a:latin typeface="Cambria Math" panose="02040503050406030204" pitchFamily="18" charset="0"/>
                                  </a:rPr>
                                  <m:t>=</m:t>
                                </m:r>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𝐿𝑁</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𝐶𝑇</m:t>
                                        </m:r>
                                      </m:e>
                                      <m:sub>
                                        <m:r>
                                          <a:rPr lang="en-US" b="0" i="1" smtClean="0">
                                            <a:latin typeface="Cambria Math" panose="02040503050406030204" pitchFamily="18" charset="0"/>
                                          </a:rPr>
                                          <m:t>𝑃</m:t>
                                        </m:r>
                                      </m:sub>
                                    </m:sSub>
                                  </m:den>
                                </m:f>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𝑍𝑏𝑎𝑠𝑒</m:t>
                                    </m:r>
                                  </m:e>
                                  <m:sub>
                                    <m:r>
                                      <a:rPr lang="en-US" b="0" i="1" smtClean="0">
                                        <a:latin typeface="Cambria Math" panose="02040503050406030204" pitchFamily="18" charset="0"/>
                                      </a:rPr>
                                      <m:t>𝑐𝑜𝑚𝑝</m:t>
                                    </m:r>
                                  </m:sub>
                                </m:sSub>
                                <m:r>
                                  <a:rPr lang="en-US" b="0" i="1" smtClean="0">
                                    <a:latin typeface="Cambria Math" panose="02040503050406030204" pitchFamily="18" charset="0"/>
                                  </a:rPr>
                                  <m:t>=</m:t>
                                </m:r>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𝐿𝑁</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𝑃𝑇</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𝐶𝑇</m:t>
                                        </m:r>
                                      </m:e>
                                      <m:sub>
                                        <m:r>
                                          <a:rPr lang="en-US" b="0" i="1" smtClean="0">
                                            <a:latin typeface="Cambria Math" panose="02040503050406030204" pitchFamily="18" charset="0"/>
                                          </a:rPr>
                                          <m:t>𝑠</m:t>
                                        </m:r>
                                      </m:sub>
                                    </m:sSub>
                                  </m:den>
                                </m:f>
                              </m:oMath>
                            </m:oMathPara>
                          </a14:m>
                          <a:endParaRPr lang="en-US" dirty="0"/>
                        </a:p>
                      </a:txBody>
                      <a:tcPr/>
                    </a:tc>
                    <a:extLst>
                      <a:ext uri="{0D108BD9-81ED-4DB2-BD59-A6C34878D82A}">
                        <a16:rowId xmlns:a16="http://schemas.microsoft.com/office/drawing/2014/main" val="3977841666"/>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494399855"/>
                  </p:ext>
                </p:extLst>
              </p:nvPr>
            </p:nvGraphicFramePr>
            <p:xfrm>
              <a:off x="1371600" y="2057400"/>
              <a:ext cx="6629400" cy="2042859"/>
            </p:xfrm>
            <a:graphic>
              <a:graphicData uri="http://schemas.openxmlformats.org/drawingml/2006/table">
                <a:tbl>
                  <a:tblPr firstRow="1" bandRow="1">
                    <a:tableStyleId>{5C22544A-7EE6-4342-B048-85BDC9FD1C3A}</a:tableStyleId>
                  </a:tblPr>
                  <a:tblGrid>
                    <a:gridCol w="1341664">
                      <a:extLst>
                        <a:ext uri="{9D8B030D-6E8A-4147-A177-3AD203B41FA5}">
                          <a16:colId xmlns:a16="http://schemas.microsoft.com/office/drawing/2014/main" val="3010374327"/>
                        </a:ext>
                      </a:extLst>
                    </a:gridCol>
                    <a:gridCol w="2525486">
                      <a:extLst>
                        <a:ext uri="{9D8B030D-6E8A-4147-A177-3AD203B41FA5}">
                          <a16:colId xmlns:a16="http://schemas.microsoft.com/office/drawing/2014/main" val="27502077"/>
                        </a:ext>
                      </a:extLst>
                    </a:gridCol>
                    <a:gridCol w="2762250">
                      <a:extLst>
                        <a:ext uri="{9D8B030D-6E8A-4147-A177-3AD203B41FA5}">
                          <a16:colId xmlns:a16="http://schemas.microsoft.com/office/drawing/2014/main" val="937788778"/>
                        </a:ext>
                      </a:extLst>
                    </a:gridCol>
                  </a:tblGrid>
                  <a:tr h="370840">
                    <a:tc>
                      <a:txBody>
                        <a:bodyPr/>
                        <a:lstStyle/>
                        <a:p>
                          <a:r>
                            <a:rPr lang="en-US" dirty="0"/>
                            <a:t>Base</a:t>
                          </a:r>
                        </a:p>
                      </a:txBody>
                      <a:tcPr/>
                    </a:tc>
                    <a:tc>
                      <a:txBody>
                        <a:bodyPr/>
                        <a:lstStyle/>
                        <a:p>
                          <a:r>
                            <a:rPr lang="en-US" dirty="0"/>
                            <a:t>Line Circuit</a:t>
                          </a:r>
                          <a:r>
                            <a:rPr lang="en-US" baseline="0" dirty="0"/>
                            <a:t> </a:t>
                          </a:r>
                          <a:endParaRPr lang="en-US" dirty="0"/>
                        </a:p>
                      </a:txBody>
                      <a:tcPr/>
                    </a:tc>
                    <a:tc>
                      <a:txBody>
                        <a:bodyPr/>
                        <a:lstStyle/>
                        <a:p>
                          <a:r>
                            <a:rPr lang="en-US" dirty="0"/>
                            <a:t>Compensator Circuit</a:t>
                          </a:r>
                        </a:p>
                      </a:txBody>
                      <a:tcPr/>
                    </a:tc>
                    <a:extLst>
                      <a:ext uri="{0D108BD9-81ED-4DB2-BD59-A6C34878D82A}">
                        <a16:rowId xmlns:a16="http://schemas.microsoft.com/office/drawing/2014/main" val="2937749031"/>
                      </a:ext>
                    </a:extLst>
                  </a:tr>
                  <a:tr h="649859">
                    <a:tc>
                      <a:txBody>
                        <a:bodyPr/>
                        <a:lstStyle/>
                        <a:p>
                          <a:r>
                            <a:rPr lang="en-US" dirty="0"/>
                            <a:t>Voltage</a:t>
                          </a:r>
                        </a:p>
                      </a:txBody>
                      <a:tcPr/>
                    </a:tc>
                    <a:tc>
                      <a:txBody>
                        <a:bodyPr/>
                        <a:lstStyle/>
                        <a:p>
                          <a:endParaRPr lang="en-US"/>
                        </a:p>
                      </a:txBody>
                      <a:tcPr>
                        <a:blipFill>
                          <a:blip r:embed="rId2"/>
                          <a:stretch>
                            <a:fillRect l="-53494" t="-61682" r="-110120" b="-158879"/>
                          </a:stretch>
                        </a:blipFill>
                      </a:tcPr>
                    </a:tc>
                    <a:tc>
                      <a:txBody>
                        <a:bodyPr/>
                        <a:lstStyle/>
                        <a:p>
                          <a:endParaRPr lang="en-US"/>
                        </a:p>
                      </a:txBody>
                      <a:tcPr>
                        <a:blipFill>
                          <a:blip r:embed="rId2"/>
                          <a:stretch>
                            <a:fillRect l="-140618" t="-61682" r="-883" b="-158879"/>
                          </a:stretch>
                        </a:blipFill>
                      </a:tcPr>
                    </a:tc>
                    <a:extLst>
                      <a:ext uri="{0D108BD9-81ED-4DB2-BD59-A6C34878D82A}">
                        <a16:rowId xmlns:a16="http://schemas.microsoft.com/office/drawing/2014/main" val="3484417330"/>
                      </a:ext>
                    </a:extLst>
                  </a:tr>
                  <a:tr h="370840">
                    <a:tc>
                      <a:txBody>
                        <a:bodyPr/>
                        <a:lstStyle/>
                        <a:p>
                          <a:r>
                            <a:rPr lang="en-US" dirty="0"/>
                            <a:t>Current</a:t>
                          </a:r>
                        </a:p>
                      </a:txBody>
                      <a:tcPr/>
                    </a:tc>
                    <a:tc>
                      <a:txBody>
                        <a:bodyPr/>
                        <a:lstStyle/>
                        <a:p>
                          <a:endParaRPr lang="en-US"/>
                        </a:p>
                      </a:txBody>
                      <a:tcPr>
                        <a:blipFill>
                          <a:blip r:embed="rId2"/>
                          <a:stretch>
                            <a:fillRect l="-53494" t="-283607" r="-110120" b="-178689"/>
                          </a:stretch>
                        </a:blipFill>
                      </a:tcPr>
                    </a:tc>
                    <a:tc>
                      <a:txBody>
                        <a:bodyPr/>
                        <a:lstStyle/>
                        <a:p>
                          <a:endParaRPr lang="en-US"/>
                        </a:p>
                      </a:txBody>
                      <a:tcPr>
                        <a:blipFill>
                          <a:blip r:embed="rId2"/>
                          <a:stretch>
                            <a:fillRect l="-140618" t="-283607" r="-883" b="-178689"/>
                          </a:stretch>
                        </a:blipFill>
                      </a:tcPr>
                    </a:tc>
                    <a:extLst>
                      <a:ext uri="{0D108BD9-81ED-4DB2-BD59-A6C34878D82A}">
                        <a16:rowId xmlns:a16="http://schemas.microsoft.com/office/drawing/2014/main" val="4213462063"/>
                      </a:ext>
                    </a:extLst>
                  </a:tr>
                  <a:tr h="651320">
                    <a:tc>
                      <a:txBody>
                        <a:bodyPr/>
                        <a:lstStyle/>
                        <a:p>
                          <a:r>
                            <a:rPr lang="en-US" dirty="0"/>
                            <a:t>Impedance</a:t>
                          </a:r>
                        </a:p>
                      </a:txBody>
                      <a:tcPr/>
                    </a:tc>
                    <a:tc>
                      <a:txBody>
                        <a:bodyPr/>
                        <a:lstStyle/>
                        <a:p>
                          <a:endParaRPr lang="en-US"/>
                        </a:p>
                      </a:txBody>
                      <a:tcPr>
                        <a:blipFill>
                          <a:blip r:embed="rId2"/>
                          <a:stretch>
                            <a:fillRect l="-53494" t="-218692" r="-110120" b="-1869"/>
                          </a:stretch>
                        </a:blipFill>
                      </a:tcPr>
                    </a:tc>
                    <a:tc>
                      <a:txBody>
                        <a:bodyPr/>
                        <a:lstStyle/>
                        <a:p>
                          <a:endParaRPr lang="en-US"/>
                        </a:p>
                      </a:txBody>
                      <a:tcPr>
                        <a:blipFill>
                          <a:blip r:embed="rId2"/>
                          <a:stretch>
                            <a:fillRect l="-140618" t="-218692" r="-883" b="-1869"/>
                          </a:stretch>
                        </a:blipFill>
                      </a:tcPr>
                    </a:tc>
                    <a:extLst>
                      <a:ext uri="{0D108BD9-81ED-4DB2-BD59-A6C34878D82A}">
                        <a16:rowId xmlns:a16="http://schemas.microsoft.com/office/drawing/2014/main" val="3977841666"/>
                      </a:ext>
                    </a:extLst>
                  </a:tr>
                </a:tbl>
              </a:graphicData>
            </a:graphic>
          </p:graphicFrame>
        </mc:Fallback>
      </mc:AlternateContent>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799687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533613" cy="584775"/>
          </a:xfrm>
          <a:prstGeom prst="rect">
            <a:avLst/>
          </a:prstGeom>
        </p:spPr>
        <p:txBody>
          <a:bodyPr wrap="none">
            <a:spAutoFit/>
          </a:bodyPr>
          <a:lstStyle/>
          <a:p>
            <a:r>
              <a:rPr lang="en-US" sz="3200" dirty="0">
                <a:solidFill>
                  <a:srgbClr val="C8102E"/>
                </a:solidFill>
                <a:latin typeface="+mj-lt"/>
                <a:ea typeface="+mj-ea"/>
                <a:cs typeface="+mj-cs"/>
              </a:rPr>
              <a:t>Line Drop Compensator</a:t>
            </a:r>
          </a:p>
        </p:txBody>
      </p:sp>
      <p:sp>
        <p:nvSpPr>
          <p:cNvPr id="4" name="Slide Number Placeholder 3"/>
          <p:cNvSpPr>
            <a:spLocks noGrp="1"/>
          </p:cNvSpPr>
          <p:nvPr>
            <p:ph type="sldNum" sz="quarter" idx="12"/>
          </p:nvPr>
        </p:nvSpPr>
        <p:spPr/>
        <p:txBody>
          <a:bodyPr/>
          <a:lstStyle/>
          <a:p>
            <a:fld id="{5B7A2384-8C5D-49F6-8259-B9A64ECD4852}" type="slidenum">
              <a:rPr lang="en-US" smtClean="0"/>
              <a:t>56</a:t>
            </a:fld>
            <a:endParaRPr lang="en-US" dirty="0"/>
          </a:p>
        </p:txBody>
      </p:sp>
      <p:sp>
        <p:nvSpPr>
          <p:cNvPr id="5" name="Rectangle 4"/>
          <p:cNvSpPr/>
          <p:nvPr/>
        </p:nvSpPr>
        <p:spPr>
          <a:xfrm>
            <a:off x="76200" y="603875"/>
            <a:ext cx="8978462" cy="707886"/>
          </a:xfrm>
          <a:prstGeom prst="rect">
            <a:avLst/>
          </a:prstGeom>
        </p:spPr>
        <p:txBody>
          <a:bodyPr wrap="square">
            <a:spAutoFit/>
          </a:bodyPr>
          <a:lstStyle/>
          <a:p>
            <a:pPr algn="just"/>
            <a:r>
              <a:rPr lang="en-US" sz="2000" dirty="0"/>
              <a:t>With the table of base values developed, the compensator </a:t>
            </a:r>
            <a:r>
              <a:rPr lang="en-US" sz="2000" i="1" dirty="0"/>
              <a:t>R</a:t>
            </a:r>
            <a:r>
              <a:rPr lang="en-US" sz="2000" dirty="0"/>
              <a:t> and </a:t>
            </a:r>
            <a:r>
              <a:rPr lang="en-US" sz="2000" i="1" dirty="0"/>
              <a:t>X</a:t>
            </a:r>
            <a:r>
              <a:rPr lang="en-US" sz="2000" dirty="0"/>
              <a:t> settings in Ohms can be computed by first computing the per-unit line impedance:</a:t>
            </a:r>
          </a:p>
        </p:txBody>
      </p:sp>
      <mc:AlternateContent xmlns:mc="http://schemas.openxmlformats.org/markup-compatibility/2006" xmlns:a14="http://schemas.microsoft.com/office/drawing/2010/main">
        <mc:Choice Requires="a14">
          <p:sp>
            <p:nvSpPr>
              <p:cNvPr id="2" name="Rectangle 1"/>
              <p:cNvSpPr/>
              <p:nvPr/>
            </p:nvSpPr>
            <p:spPr>
              <a:xfrm>
                <a:off x="2893178" y="1524000"/>
                <a:ext cx="3708066" cy="7286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𝑝𝑢</m:t>
                          </m:r>
                        </m:sub>
                      </m:sSub>
                      <m:r>
                        <a:rPr lang="en-US" sz="2000" b="0" i="1" smtClean="0">
                          <a:latin typeface="Cambria Math" panose="02040503050406030204" pitchFamily="18" charset="0"/>
                        </a:rPr>
                        <m:t>+</m:t>
                      </m:r>
                      <m:r>
                        <a:rPr lang="en-US" sz="2000" b="0" i="1" smtClean="0">
                          <a:latin typeface="Cambria Math" panose="02040503050406030204" pitchFamily="18" charset="0"/>
                        </a:rPr>
                        <m:t>𝑗</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𝑋</m:t>
                          </m:r>
                        </m:e>
                        <m:sub>
                          <m:r>
                            <a:rPr lang="en-US" sz="2000" i="1">
                              <a:latin typeface="Cambria Math" panose="02040503050406030204" pitchFamily="18" charset="0"/>
                            </a:rPr>
                            <m:t>𝑝𝑢</m:t>
                          </m:r>
                        </m:sub>
                      </m:sSub>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smtClean="0">
                                  <a:latin typeface="Cambria Math" panose="02040503050406030204" pitchFamily="18" charset="0"/>
                                </a:rPr>
                              </m:ctrlPr>
                            </m:sSubPr>
                            <m:e>
                              <m:r>
                                <a:rPr lang="en-US" sz="2000" i="1">
                                  <a:latin typeface="Cambria Math" panose="02040503050406030204" pitchFamily="18" charset="0"/>
                                </a:rPr>
                                <m:t>𝑅</m:t>
                              </m:r>
                              <m:r>
                                <a:rPr lang="en-US" sz="2000" b="0" i="1" smtClean="0">
                                  <a:latin typeface="Cambria Math" panose="02040503050406030204" pitchFamily="18" charset="0"/>
                                </a:rPr>
                                <m:t>𝑙𝑖𝑛𝑒</m:t>
                              </m:r>
                            </m:e>
                            <m:sub>
                              <m:r>
                                <m:rPr>
                                  <m:sty m:val="p"/>
                                </m:rPr>
                                <a:rPr lang="el-GR" sz="2000" i="1" smtClean="0">
                                  <a:latin typeface="Cambria Math" panose="02040503050406030204" pitchFamily="18" charset="0"/>
                                  <a:ea typeface="Cambria Math" panose="02040503050406030204" pitchFamily="18" charset="0"/>
                                </a:rPr>
                                <m:t>Ω</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𝑋</m:t>
                              </m:r>
                              <m:r>
                                <a:rPr lang="en-US" sz="2000" i="1">
                                  <a:latin typeface="Cambria Math" panose="02040503050406030204" pitchFamily="18" charset="0"/>
                                </a:rPr>
                                <m:t>𝑙𝑖𝑛𝑒</m:t>
                              </m:r>
                            </m:e>
                            <m:sub>
                              <m:r>
                                <m:rPr>
                                  <m:sty m:val="p"/>
                                </m:rPr>
                                <a:rPr lang="el-GR" sz="2000" i="1">
                                  <a:latin typeface="Cambria Math" panose="02040503050406030204" pitchFamily="18" charset="0"/>
                                  <a:ea typeface="Cambria Math" panose="02040503050406030204" pitchFamily="18" charset="0"/>
                                </a:rPr>
                                <m:t>Ω</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𝑍𝑏𝑎𝑠𝑒</m:t>
                              </m:r>
                            </m:e>
                            <m:sub>
                              <m:r>
                                <a:rPr lang="en-US" sz="2000" b="0" i="1" smtClean="0">
                                  <a:latin typeface="Cambria Math" panose="02040503050406030204" pitchFamily="18" charset="0"/>
                                </a:rPr>
                                <m:t>𝑙𝑖𝑛𝑒</m:t>
                              </m:r>
                            </m:sub>
                          </m:sSub>
                        </m:den>
                      </m:f>
                    </m:oMath>
                  </m:oMathPara>
                </a14:m>
                <a:endParaRPr lang="en-US" sz="2000" dirty="0"/>
              </a:p>
            </p:txBody>
          </p:sp>
        </mc:Choice>
        <mc:Fallback xmlns="">
          <p:sp>
            <p:nvSpPr>
              <p:cNvPr id="2" name="Rectangle 1"/>
              <p:cNvSpPr>
                <a:spLocks noRot="1" noChangeAspect="1" noMove="1" noResize="1" noEditPoints="1" noAdjustHandles="1" noChangeArrowheads="1" noChangeShapeType="1" noTextEdit="1"/>
              </p:cNvSpPr>
              <p:nvPr/>
            </p:nvSpPr>
            <p:spPr>
              <a:xfrm>
                <a:off x="2893178" y="1524000"/>
                <a:ext cx="3708066" cy="72866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490503" y="2399819"/>
                <a:ext cx="4519635"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𝑝𝑢</m:t>
                          </m:r>
                        </m:sub>
                      </m:sSub>
                      <m:r>
                        <a:rPr lang="en-US" sz="2000" b="0" i="1" smtClean="0">
                          <a:latin typeface="Cambria Math" panose="02040503050406030204" pitchFamily="18" charset="0"/>
                        </a:rPr>
                        <m:t>+</m:t>
                      </m:r>
                      <m:r>
                        <a:rPr lang="en-US" sz="2000" b="0" i="1" smtClean="0">
                          <a:latin typeface="Cambria Math" panose="02040503050406030204" pitchFamily="18" charset="0"/>
                        </a:rPr>
                        <m:t>𝑗</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𝑋</m:t>
                          </m:r>
                        </m:e>
                        <m:sub>
                          <m:r>
                            <a:rPr lang="en-US" sz="2000" i="1">
                              <a:latin typeface="Cambria Math" panose="02040503050406030204" pitchFamily="18" charset="0"/>
                            </a:rPr>
                            <m:t>𝑝𝑢</m:t>
                          </m:r>
                        </m:sub>
                      </m:sSub>
                      <m:r>
                        <a:rPr lang="en-US" sz="2000" i="1">
                          <a:latin typeface="Cambria Math" panose="02040503050406030204" pitchFamily="18" charset="0"/>
                        </a:rPr>
                        <m:t>=</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𝑅𝑙𝑖𝑛𝑒</m:t>
                          </m:r>
                        </m:e>
                        <m:sub>
                          <m:r>
                            <m:rPr>
                              <m:sty m:val="p"/>
                            </m:rPr>
                            <a:rPr lang="el-GR" sz="2000" i="1">
                              <a:latin typeface="Cambria Math" panose="02040503050406030204" pitchFamily="18" charset="0"/>
                              <a:ea typeface="Cambria Math" panose="02040503050406030204" pitchFamily="18" charset="0"/>
                            </a:rPr>
                            <m:t>Ω</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𝑋𝑙𝑖𝑛𝑒</m:t>
                          </m:r>
                        </m:e>
                        <m:sub>
                          <m:r>
                            <m:rPr>
                              <m:sty m:val="p"/>
                            </m:rPr>
                            <a:rPr lang="el-GR" sz="2000" i="1">
                              <a:latin typeface="Cambria Math" panose="02040503050406030204" pitchFamily="18" charset="0"/>
                              <a:ea typeface="Cambria Math" panose="02040503050406030204" pitchFamily="18" charset="0"/>
                            </a:rPr>
                            <m:t>Ω</m:t>
                          </m:r>
                        </m:sub>
                      </m:sSub>
                      <m:r>
                        <a:rPr lang="en-US" sz="2000" b="0" i="1" smtClean="0">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𝐶𝑇</m:t>
                              </m:r>
                            </m:e>
                            <m:sub>
                              <m:r>
                                <a:rPr lang="en-US" sz="2000" b="0" i="1" smtClean="0">
                                  <a:latin typeface="Cambria Math" panose="02040503050406030204" pitchFamily="18" charset="0"/>
                                </a:rPr>
                                <m:t>𝑃</m:t>
                              </m:r>
                            </m:sub>
                          </m:sSub>
                        </m:num>
                        <m:den>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𝑉</m:t>
                              </m:r>
                            </m:e>
                            <m:sub>
                              <m:r>
                                <a:rPr lang="en-US" sz="2000" b="0" i="1" smtClean="0">
                                  <a:latin typeface="Cambria Math" panose="02040503050406030204" pitchFamily="18" charset="0"/>
                                  <a:ea typeface="Cambria Math" panose="02040503050406030204" pitchFamily="18" charset="0"/>
                                </a:rPr>
                                <m:t>𝐿𝑁</m:t>
                              </m:r>
                            </m:sub>
                          </m:sSub>
                        </m:den>
                      </m:f>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2490503" y="2399819"/>
                <a:ext cx="4519635" cy="720838"/>
              </a:xfrm>
              <a:prstGeom prst="rect">
                <a:avLst/>
              </a:prstGeom>
              <a:blipFill>
                <a:blip r:embed="rId3"/>
                <a:stretch>
                  <a:fillRect/>
                </a:stretch>
              </a:blipFill>
            </p:spPr>
            <p:txBody>
              <a:bodyPr/>
              <a:lstStyle/>
              <a:p>
                <a:r>
                  <a:rPr lang="en-US">
                    <a:noFill/>
                  </a:rPr>
                  <a:t> </a:t>
                </a:r>
              </a:p>
            </p:txBody>
          </p:sp>
        </mc:Fallback>
      </mc:AlternateContent>
      <p:sp>
        <p:nvSpPr>
          <p:cNvPr id="9" name="Rectangle 8"/>
          <p:cNvSpPr/>
          <p:nvPr/>
        </p:nvSpPr>
        <p:spPr>
          <a:xfrm>
            <a:off x="7772400" y="2556112"/>
            <a:ext cx="611065" cy="400110"/>
          </a:xfrm>
          <a:prstGeom prst="rect">
            <a:avLst/>
          </a:prstGeom>
        </p:spPr>
        <p:txBody>
          <a:bodyPr wrap="none">
            <a:spAutoFit/>
          </a:bodyPr>
          <a:lstStyle/>
          <a:p>
            <a:r>
              <a:rPr lang="en-US" sz="2000" dirty="0"/>
              <a:t>(80)</a:t>
            </a:r>
          </a:p>
        </p:txBody>
      </p:sp>
      <p:sp>
        <p:nvSpPr>
          <p:cNvPr id="7" name="Rectangle 6"/>
          <p:cNvSpPr/>
          <p:nvPr/>
        </p:nvSpPr>
        <p:spPr>
          <a:xfrm>
            <a:off x="152400" y="3259817"/>
            <a:ext cx="8991600" cy="1015663"/>
          </a:xfrm>
          <a:prstGeom prst="rect">
            <a:avLst/>
          </a:prstGeom>
        </p:spPr>
        <p:txBody>
          <a:bodyPr wrap="square">
            <a:spAutoFit/>
          </a:bodyPr>
          <a:lstStyle/>
          <a:p>
            <a:pPr algn="just"/>
            <a:r>
              <a:rPr lang="en-US" sz="2000" dirty="0">
                <a:solidFill>
                  <a:srgbClr val="000000"/>
                </a:solidFill>
              </a:rPr>
              <a:t>The per-unit impedance of Equation (80) must be the same in the line and in the compensator. The compensator impedance in Ohms is computed by multiplying the per-unit impedance by the base compensator impedance: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Rectangle 9"/>
              <p:cNvSpPr/>
              <p:nvPr/>
            </p:nvSpPr>
            <p:spPr>
              <a:xfrm>
                <a:off x="2362200" y="4453560"/>
                <a:ext cx="5744265" cy="13997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𝑅</m:t>
                          </m:r>
                          <m:r>
                            <a:rPr lang="en-US" sz="2000" b="0" i="1" smtClean="0">
                              <a:latin typeface="Cambria Math" panose="02040503050406030204" pitchFamily="18" charset="0"/>
                            </a:rPr>
                            <m:t>𝑐𝑜𝑚𝑝</m:t>
                          </m:r>
                        </m:e>
                        <m:sub>
                          <m:r>
                            <m:rPr>
                              <m:sty m:val="p"/>
                            </m:rPr>
                            <a:rPr lang="el-GR" sz="2000" i="1">
                              <a:latin typeface="Cambria Math" panose="02040503050406030204" pitchFamily="18" charset="0"/>
                              <a:ea typeface="Cambria Math" panose="02040503050406030204" pitchFamily="18" charset="0"/>
                            </a:rPr>
                            <m:t>Ω</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m:t>
                          </m:r>
                          <m:r>
                            <a:rPr lang="en-US" sz="2000" b="0" i="1" smtClean="0">
                              <a:latin typeface="Cambria Math" panose="02040503050406030204" pitchFamily="18" charset="0"/>
                            </a:rPr>
                            <m:t>𝑐𝑜𝑚𝑝</m:t>
                          </m:r>
                        </m:e>
                        <m:sub>
                          <m:r>
                            <m:rPr>
                              <m:sty m:val="p"/>
                            </m:rPr>
                            <a:rPr lang="el-GR" sz="2000" i="1">
                              <a:latin typeface="Cambria Math" panose="02040503050406030204" pitchFamily="18" charset="0"/>
                              <a:ea typeface="Cambria Math" panose="02040503050406030204" pitchFamily="18" charset="0"/>
                            </a:rPr>
                            <m:t>Ω</m:t>
                          </m:r>
                        </m:sub>
                      </m:sSub>
                      <m:r>
                        <a:rPr lang="en-US" sz="2000" i="1">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𝑝𝑢</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𝑝𝑢</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𝑍𝑏𝑎𝑠𝑒</m:t>
                          </m:r>
                        </m:e>
                        <m:sub>
                          <m:r>
                            <a:rPr lang="en-US" sz="2000" b="0" i="1" smtClean="0">
                              <a:latin typeface="Cambria Math" panose="02040503050406030204" pitchFamily="18" charset="0"/>
                            </a:rPr>
                            <m:t>𝑐𝑜𝑚𝑝</m:t>
                          </m:r>
                        </m:sub>
                      </m:sSub>
                    </m:oMath>
                  </m:oMathPara>
                </a14:m>
                <a:endParaRPr lang="en-US" sz="2000" dirty="0"/>
              </a:p>
              <a:p>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𝑅𝑙𝑖𝑛𝑒</m:t>
                        </m:r>
                      </m:e>
                      <m:sub>
                        <m:r>
                          <m:rPr>
                            <m:sty m:val="p"/>
                          </m:rPr>
                          <a:rPr lang="el-GR" sz="2000" i="1">
                            <a:latin typeface="Cambria Math" panose="02040503050406030204" pitchFamily="18" charset="0"/>
                            <a:ea typeface="Cambria Math" panose="02040503050406030204" pitchFamily="18" charset="0"/>
                          </a:rPr>
                          <m:t>Ω</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𝑋𝑙𝑖𝑛𝑒</m:t>
                        </m:r>
                      </m:e>
                      <m:sub>
                        <m:r>
                          <m:rPr>
                            <m:sty m:val="p"/>
                          </m:rPr>
                          <a:rPr lang="el-GR" sz="2000" i="1">
                            <a:latin typeface="Cambria Math" panose="02040503050406030204" pitchFamily="18" charset="0"/>
                            <a:ea typeface="Cambria Math" panose="02040503050406030204" pitchFamily="18" charset="0"/>
                          </a:rPr>
                          <m:t>Ω</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𝐶𝑇</m:t>
                            </m:r>
                          </m:e>
                          <m:sub>
                            <m:r>
                              <a:rPr lang="en-US" sz="2000" i="1">
                                <a:latin typeface="Cambria Math" panose="02040503050406030204" pitchFamily="18" charset="0"/>
                              </a:rPr>
                              <m:t>𝑃</m:t>
                            </m:r>
                          </m:sub>
                        </m:sSub>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𝑉</m:t>
                            </m:r>
                          </m:e>
                          <m:sub>
                            <m:r>
                              <a:rPr lang="en-US" sz="2000" i="1">
                                <a:latin typeface="Cambria Math" panose="02040503050406030204" pitchFamily="18" charset="0"/>
                                <a:ea typeface="Cambria Math" panose="02040503050406030204" pitchFamily="18" charset="0"/>
                              </a:rPr>
                              <m:t>𝐿𝑁</m:t>
                            </m:r>
                          </m:sub>
                        </m:sSub>
                      </m:den>
                    </m:f>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𝑉</m:t>
                            </m:r>
                          </m:e>
                          <m:sub>
                            <m:r>
                              <a:rPr lang="en-US" sz="2000" i="1">
                                <a:latin typeface="Cambria Math" panose="02040503050406030204" pitchFamily="18" charset="0"/>
                                <a:ea typeface="Cambria Math" panose="02040503050406030204" pitchFamily="18" charset="0"/>
                              </a:rPr>
                              <m:t>𝐿𝑁</m:t>
                            </m:r>
                          </m:sub>
                        </m:sSub>
                      </m:num>
                      <m:den>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𝑁</m:t>
                            </m:r>
                          </m:e>
                          <m:sub>
                            <m:r>
                              <a:rPr lang="en-US" sz="2000" b="0" i="1" smtClean="0">
                                <a:latin typeface="Cambria Math" panose="02040503050406030204" pitchFamily="18" charset="0"/>
                                <a:ea typeface="Cambria Math" panose="02040503050406030204" pitchFamily="18" charset="0"/>
                              </a:rPr>
                              <m:t>𝑃𝑇</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𝐶𝑇</m:t>
                            </m:r>
                          </m:e>
                          <m:sub>
                            <m:r>
                              <a:rPr lang="en-US" sz="2000" b="0" i="1" smtClean="0">
                                <a:latin typeface="Cambria Math" panose="02040503050406030204" pitchFamily="18" charset="0"/>
                                <a:ea typeface="Cambria Math" panose="02040503050406030204" pitchFamily="18" charset="0"/>
                              </a:rPr>
                              <m:t>𝑠</m:t>
                            </m:r>
                          </m:sub>
                        </m:sSub>
                      </m:den>
                    </m:f>
                  </m:oMath>
                </a14:m>
                <a:endParaRPr lang="en-US" sz="2000" dirty="0"/>
              </a:p>
              <a:p>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𝑅𝑙𝑖𝑛𝑒</m:t>
                        </m:r>
                      </m:e>
                      <m:sub>
                        <m:r>
                          <m:rPr>
                            <m:sty m:val="p"/>
                          </m:rPr>
                          <a:rPr lang="el-GR" sz="2000" i="1">
                            <a:latin typeface="Cambria Math" panose="02040503050406030204" pitchFamily="18" charset="0"/>
                            <a:ea typeface="Cambria Math" panose="02040503050406030204" pitchFamily="18" charset="0"/>
                          </a:rPr>
                          <m:t>Ω</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𝑋𝑙𝑖𝑛𝑒</m:t>
                        </m:r>
                      </m:e>
                      <m:sub>
                        <m:r>
                          <m:rPr>
                            <m:sty m:val="p"/>
                          </m:rPr>
                          <a:rPr lang="el-GR" sz="2000" i="1">
                            <a:latin typeface="Cambria Math" panose="02040503050406030204" pitchFamily="18" charset="0"/>
                            <a:ea typeface="Cambria Math" panose="02040503050406030204" pitchFamily="18" charset="0"/>
                          </a:rPr>
                          <m:t>Ω</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𝐶𝑇</m:t>
                            </m:r>
                          </m:e>
                          <m:sub>
                            <m:r>
                              <a:rPr lang="en-US" sz="2000" i="1">
                                <a:latin typeface="Cambria Math" panose="02040503050406030204" pitchFamily="18" charset="0"/>
                              </a:rPr>
                              <m:t>𝑃</m:t>
                            </m:r>
                          </m:sub>
                        </m:sSub>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𝑁</m:t>
                            </m:r>
                          </m:e>
                          <m:sub>
                            <m:r>
                              <a:rPr lang="en-US" sz="2000" i="1">
                                <a:latin typeface="Cambria Math" panose="02040503050406030204" pitchFamily="18" charset="0"/>
                                <a:ea typeface="Cambria Math" panose="02040503050406030204" pitchFamily="18" charset="0"/>
                              </a:rPr>
                              <m:t>𝑃𝑇</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𝐶𝑇</m:t>
                            </m:r>
                          </m:e>
                          <m:sub>
                            <m:r>
                              <a:rPr lang="en-US" sz="2000" i="1">
                                <a:latin typeface="Cambria Math" panose="02040503050406030204" pitchFamily="18" charset="0"/>
                                <a:ea typeface="Cambria Math" panose="02040503050406030204" pitchFamily="18" charset="0"/>
                              </a:rPr>
                              <m:t>𝑠</m:t>
                            </m:r>
                          </m:sub>
                        </m:sSub>
                      </m:den>
                    </m:f>
                  </m:oMath>
                </a14:m>
                <a:r>
                  <a:rPr lang="en-US" sz="2000" dirty="0"/>
                  <a:t> </a:t>
                </a:r>
                <a14:m>
                  <m:oMath xmlns:m="http://schemas.openxmlformats.org/officeDocument/2006/math">
                    <m:r>
                      <m:rPr>
                        <m:sty m:val="p"/>
                      </m:rPr>
                      <a:rPr lang="el-GR" sz="2000" i="1">
                        <a:latin typeface="Cambria Math" panose="02040503050406030204" pitchFamily="18" charset="0"/>
                        <a:ea typeface="Cambria Math" panose="02040503050406030204" pitchFamily="18" charset="0"/>
                      </a:rPr>
                      <m:t>Ω</m:t>
                    </m:r>
                  </m:oMath>
                </a14:m>
                <a:endParaRPr lang="en-US" sz="2000" dirty="0"/>
              </a:p>
            </p:txBody>
          </p:sp>
        </mc:Choice>
        <mc:Fallback xmlns="">
          <p:sp>
            <p:nvSpPr>
              <p:cNvPr id="10" name="Rectangle 9"/>
              <p:cNvSpPr>
                <a:spLocks noRot="1" noChangeAspect="1" noMove="1" noResize="1" noEditPoints="1" noAdjustHandles="1" noChangeArrowheads="1" noChangeShapeType="1" noTextEdit="1"/>
              </p:cNvSpPr>
              <p:nvPr/>
            </p:nvSpPr>
            <p:spPr>
              <a:xfrm>
                <a:off x="2362200" y="4453560"/>
                <a:ext cx="5744265" cy="1399742"/>
              </a:xfrm>
              <a:prstGeom prst="rect">
                <a:avLst/>
              </a:prstGeom>
              <a:blipFill>
                <a:blip r:embed="rId4"/>
                <a:stretch>
                  <a:fillRect l="-1168"/>
                </a:stretch>
              </a:blipFill>
            </p:spPr>
            <p:txBody>
              <a:bodyPr/>
              <a:lstStyle/>
              <a:p>
                <a:r>
                  <a:rPr lang="en-US">
                    <a:noFill/>
                  </a:rPr>
                  <a:t> </a:t>
                </a:r>
              </a:p>
            </p:txBody>
          </p:sp>
        </mc:Fallback>
      </mc:AlternateContent>
      <p:sp>
        <p:nvSpPr>
          <p:cNvPr id="12" name="Rectangle 11"/>
          <p:cNvSpPr/>
          <p:nvPr/>
        </p:nvSpPr>
        <p:spPr>
          <a:xfrm>
            <a:off x="7772399" y="5055430"/>
            <a:ext cx="611065" cy="400110"/>
          </a:xfrm>
          <a:prstGeom prst="rect">
            <a:avLst/>
          </a:prstGeom>
        </p:spPr>
        <p:txBody>
          <a:bodyPr wrap="none">
            <a:spAutoFit/>
          </a:bodyPr>
          <a:lstStyle/>
          <a:p>
            <a:r>
              <a:rPr lang="en-US" sz="2000" dirty="0"/>
              <a:t>(8</a:t>
            </a:r>
            <a:r>
              <a:rPr lang="en-US" altLang="zh-CN" sz="2000" dirty="0"/>
              <a:t>1</a:t>
            </a:r>
            <a:r>
              <a:rPr lang="en-US" sz="2000" dirty="0"/>
              <a:t>)</a:t>
            </a:r>
          </a:p>
        </p:txBody>
      </p:sp>
      <p:sp>
        <p:nvSpPr>
          <p:cNvPr id="11"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2925893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533613" cy="584775"/>
          </a:xfrm>
          <a:prstGeom prst="rect">
            <a:avLst/>
          </a:prstGeom>
        </p:spPr>
        <p:txBody>
          <a:bodyPr wrap="none">
            <a:spAutoFit/>
          </a:bodyPr>
          <a:lstStyle/>
          <a:p>
            <a:r>
              <a:rPr lang="en-US" sz="3200" dirty="0">
                <a:solidFill>
                  <a:srgbClr val="C8102E"/>
                </a:solidFill>
                <a:latin typeface="+mj-lt"/>
                <a:ea typeface="+mj-ea"/>
                <a:cs typeface="+mj-cs"/>
              </a:rPr>
              <a:t>Line Drop Compensator</a:t>
            </a:r>
          </a:p>
        </p:txBody>
      </p:sp>
      <p:sp>
        <p:nvSpPr>
          <p:cNvPr id="4" name="Slide Number Placeholder 3"/>
          <p:cNvSpPr>
            <a:spLocks noGrp="1"/>
          </p:cNvSpPr>
          <p:nvPr>
            <p:ph type="sldNum" sz="quarter" idx="12"/>
          </p:nvPr>
        </p:nvSpPr>
        <p:spPr/>
        <p:txBody>
          <a:bodyPr/>
          <a:lstStyle/>
          <a:p>
            <a:fld id="{5B7A2384-8C5D-49F6-8259-B9A64ECD4852}" type="slidenum">
              <a:rPr lang="en-US" smtClean="0"/>
              <a:t>57</a:t>
            </a:fld>
            <a:endParaRPr lang="en-US" dirty="0"/>
          </a:p>
        </p:txBody>
      </p:sp>
      <mc:AlternateContent xmlns:mc="http://schemas.openxmlformats.org/markup-compatibility/2006">
        <mc:Choice xmlns:a14="http://schemas.microsoft.com/office/drawing/2010/main" Requires="a14">
          <p:sp>
            <p:nvSpPr>
              <p:cNvPr id="10" name="Rectangle 9"/>
              <p:cNvSpPr/>
              <p:nvPr/>
            </p:nvSpPr>
            <p:spPr>
              <a:xfrm>
                <a:off x="2133600" y="762000"/>
                <a:ext cx="6085127" cy="13997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𝑅</m:t>
                          </m:r>
                          <m:r>
                            <a:rPr lang="en-US" sz="2000" b="0" i="1" smtClean="0">
                              <a:latin typeface="Cambria Math" panose="02040503050406030204" pitchFamily="18" charset="0"/>
                            </a:rPr>
                            <m:t>𝑐𝑜𝑚𝑝</m:t>
                          </m:r>
                        </m:e>
                        <m:sub>
                          <m:r>
                            <m:rPr>
                              <m:sty m:val="p"/>
                            </m:rPr>
                            <a:rPr lang="el-GR" sz="2000" i="1">
                              <a:latin typeface="Cambria Math" panose="02040503050406030204" pitchFamily="18" charset="0"/>
                              <a:ea typeface="Cambria Math" panose="02040503050406030204" pitchFamily="18" charset="0"/>
                            </a:rPr>
                            <m:t>Ω</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m:t>
                          </m:r>
                          <m:r>
                            <a:rPr lang="en-US" sz="2000" b="0" i="1" smtClean="0">
                              <a:latin typeface="Cambria Math" panose="02040503050406030204" pitchFamily="18" charset="0"/>
                            </a:rPr>
                            <m:t>𝑐𝑜𝑚𝑝</m:t>
                          </m:r>
                        </m:e>
                        <m:sub>
                          <m:r>
                            <m:rPr>
                              <m:sty m:val="p"/>
                            </m:rPr>
                            <a:rPr lang="el-GR" sz="2000" i="1">
                              <a:latin typeface="Cambria Math" panose="02040503050406030204" pitchFamily="18" charset="0"/>
                              <a:ea typeface="Cambria Math" panose="02040503050406030204" pitchFamily="18" charset="0"/>
                            </a:rPr>
                            <m:t>Ω</m:t>
                          </m:r>
                        </m:sub>
                      </m:sSub>
                      <m:r>
                        <a:rPr lang="en-US" sz="2000" i="1">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𝑝𝑢</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𝑝𝑢</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𝑍𝑏𝑎𝑠𝑒</m:t>
                          </m:r>
                        </m:e>
                        <m:sub>
                          <m:r>
                            <a:rPr lang="en-US" sz="2000" b="0" i="1" smtClean="0">
                              <a:latin typeface="Cambria Math" panose="02040503050406030204" pitchFamily="18" charset="0"/>
                            </a:rPr>
                            <m:t>𝑐𝑜𝑚𝑝</m:t>
                          </m:r>
                        </m:sub>
                      </m:sSub>
                    </m:oMath>
                  </m:oMathPara>
                </a14:m>
                <a:endParaRPr lang="en-US" sz="2000" dirty="0"/>
              </a:p>
              <a:p>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𝑅𝑙𝑖𝑛𝑒</m:t>
                        </m:r>
                      </m:e>
                      <m:sub>
                        <m:r>
                          <m:rPr>
                            <m:sty m:val="p"/>
                          </m:rPr>
                          <a:rPr lang="el-GR" sz="2000" i="1">
                            <a:latin typeface="Cambria Math" panose="02040503050406030204" pitchFamily="18" charset="0"/>
                            <a:ea typeface="Cambria Math" panose="02040503050406030204" pitchFamily="18" charset="0"/>
                          </a:rPr>
                          <m:t>Ω</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𝑋𝑙𝑖𝑛𝑒</m:t>
                        </m:r>
                      </m:e>
                      <m:sub>
                        <m:r>
                          <m:rPr>
                            <m:sty m:val="p"/>
                          </m:rPr>
                          <a:rPr lang="el-GR" sz="2000" i="1">
                            <a:latin typeface="Cambria Math" panose="02040503050406030204" pitchFamily="18" charset="0"/>
                            <a:ea typeface="Cambria Math" panose="02040503050406030204" pitchFamily="18" charset="0"/>
                          </a:rPr>
                          <m:t>Ω</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𝐶𝑇</m:t>
                            </m:r>
                          </m:e>
                          <m:sub>
                            <m:r>
                              <a:rPr lang="en-US" sz="2000" i="1">
                                <a:latin typeface="Cambria Math" panose="02040503050406030204" pitchFamily="18" charset="0"/>
                              </a:rPr>
                              <m:t>𝑃</m:t>
                            </m:r>
                          </m:sub>
                        </m:sSub>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𝑉</m:t>
                            </m:r>
                          </m:e>
                          <m:sub>
                            <m:r>
                              <a:rPr lang="en-US" sz="2000" i="1">
                                <a:latin typeface="Cambria Math" panose="02040503050406030204" pitchFamily="18" charset="0"/>
                                <a:ea typeface="Cambria Math" panose="02040503050406030204" pitchFamily="18" charset="0"/>
                              </a:rPr>
                              <m:t>𝐿𝑁</m:t>
                            </m:r>
                          </m:sub>
                        </m:sSub>
                      </m:den>
                    </m:f>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𝑉</m:t>
                            </m:r>
                          </m:e>
                          <m:sub>
                            <m:r>
                              <a:rPr lang="en-US" sz="2000" i="1">
                                <a:latin typeface="Cambria Math" panose="02040503050406030204" pitchFamily="18" charset="0"/>
                                <a:ea typeface="Cambria Math" panose="02040503050406030204" pitchFamily="18" charset="0"/>
                              </a:rPr>
                              <m:t>𝐿𝑁</m:t>
                            </m:r>
                          </m:sub>
                        </m:sSub>
                      </m:num>
                      <m:den>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𝑁</m:t>
                            </m:r>
                          </m:e>
                          <m:sub>
                            <m:r>
                              <a:rPr lang="en-US" sz="2000" b="0" i="1" smtClean="0">
                                <a:latin typeface="Cambria Math" panose="02040503050406030204" pitchFamily="18" charset="0"/>
                                <a:ea typeface="Cambria Math" panose="02040503050406030204" pitchFamily="18" charset="0"/>
                              </a:rPr>
                              <m:t>𝑃𝑇</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𝐶𝑇</m:t>
                            </m:r>
                          </m:e>
                          <m:sub>
                            <m:r>
                              <a:rPr lang="en-US" sz="2000" b="0" i="1" smtClean="0">
                                <a:latin typeface="Cambria Math" panose="02040503050406030204" pitchFamily="18" charset="0"/>
                                <a:ea typeface="Cambria Math" panose="02040503050406030204" pitchFamily="18" charset="0"/>
                              </a:rPr>
                              <m:t>𝑠</m:t>
                            </m:r>
                          </m:sub>
                        </m:sSub>
                      </m:den>
                    </m:f>
                  </m:oMath>
                </a14:m>
                <a:endParaRPr lang="en-US" sz="2000" dirty="0"/>
              </a:p>
              <a:p>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𝑅𝑙𝑖𝑛𝑒</m:t>
                        </m:r>
                      </m:e>
                      <m:sub>
                        <m:r>
                          <m:rPr>
                            <m:sty m:val="p"/>
                          </m:rPr>
                          <a:rPr lang="el-GR" sz="2000" i="1">
                            <a:latin typeface="Cambria Math" panose="02040503050406030204" pitchFamily="18" charset="0"/>
                            <a:ea typeface="Cambria Math" panose="02040503050406030204" pitchFamily="18" charset="0"/>
                          </a:rPr>
                          <m:t>Ω</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𝑋𝑙𝑖𝑛𝑒</m:t>
                        </m:r>
                      </m:e>
                      <m:sub>
                        <m:r>
                          <m:rPr>
                            <m:sty m:val="p"/>
                          </m:rPr>
                          <a:rPr lang="el-GR" sz="2000" i="1">
                            <a:latin typeface="Cambria Math" panose="02040503050406030204" pitchFamily="18" charset="0"/>
                            <a:ea typeface="Cambria Math" panose="02040503050406030204" pitchFamily="18" charset="0"/>
                          </a:rPr>
                          <m:t>Ω</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𝐶𝑇</m:t>
                            </m:r>
                          </m:e>
                          <m:sub>
                            <m:r>
                              <a:rPr lang="en-US" sz="2000" i="1">
                                <a:latin typeface="Cambria Math" panose="02040503050406030204" pitchFamily="18" charset="0"/>
                              </a:rPr>
                              <m:t>𝑃</m:t>
                            </m:r>
                          </m:sub>
                        </m:sSub>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𝑁</m:t>
                            </m:r>
                          </m:e>
                          <m:sub>
                            <m:r>
                              <a:rPr lang="en-US" sz="2000" i="1">
                                <a:latin typeface="Cambria Math" panose="02040503050406030204" pitchFamily="18" charset="0"/>
                                <a:ea typeface="Cambria Math" panose="02040503050406030204" pitchFamily="18" charset="0"/>
                              </a:rPr>
                              <m:t>𝑃𝑇</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𝐶𝑇</m:t>
                            </m:r>
                          </m:e>
                          <m:sub>
                            <m:r>
                              <a:rPr lang="en-US" sz="2000" i="1">
                                <a:latin typeface="Cambria Math" panose="02040503050406030204" pitchFamily="18" charset="0"/>
                                <a:ea typeface="Cambria Math" panose="02040503050406030204" pitchFamily="18" charset="0"/>
                              </a:rPr>
                              <m:t>𝑠</m:t>
                            </m:r>
                          </m:sub>
                        </m:sSub>
                      </m:den>
                    </m:f>
                  </m:oMath>
                </a14:m>
                <a:r>
                  <a:rPr lang="en-US" sz="2000" dirty="0"/>
                  <a:t> </a:t>
                </a:r>
                <a14:m>
                  <m:oMath xmlns:m="http://schemas.openxmlformats.org/officeDocument/2006/math">
                    <m:r>
                      <m:rPr>
                        <m:sty m:val="p"/>
                      </m:rPr>
                      <a:rPr lang="el-GR" sz="2000" i="1">
                        <a:latin typeface="Cambria Math" panose="02040503050406030204" pitchFamily="18" charset="0"/>
                        <a:ea typeface="Cambria Math" panose="02040503050406030204" pitchFamily="18" charset="0"/>
                      </a:rPr>
                      <m:t>Ω</m:t>
                    </m:r>
                  </m:oMath>
                </a14:m>
                <a:endParaRPr lang="en-US" sz="2000" dirty="0"/>
              </a:p>
            </p:txBody>
          </p:sp>
        </mc:Choice>
        <mc:Fallback>
          <p:sp>
            <p:nvSpPr>
              <p:cNvPr id="10" name="Rectangle 9"/>
              <p:cNvSpPr>
                <a:spLocks noRot="1" noChangeAspect="1" noMove="1" noResize="1" noEditPoints="1" noAdjustHandles="1" noChangeArrowheads="1" noChangeShapeType="1" noTextEdit="1"/>
              </p:cNvSpPr>
              <p:nvPr/>
            </p:nvSpPr>
            <p:spPr>
              <a:xfrm>
                <a:off x="2133600" y="762000"/>
                <a:ext cx="6085127" cy="1399742"/>
              </a:xfrm>
              <a:prstGeom prst="rect">
                <a:avLst/>
              </a:prstGeom>
              <a:blipFill>
                <a:blip r:embed="rId2"/>
                <a:stretch>
                  <a:fillRect l="-1044"/>
                </a:stretch>
              </a:blipFill>
            </p:spPr>
            <p:txBody>
              <a:bodyPr/>
              <a:lstStyle/>
              <a:p>
                <a:r>
                  <a:rPr lang="en-US">
                    <a:noFill/>
                  </a:rPr>
                  <a:t> </a:t>
                </a:r>
              </a:p>
            </p:txBody>
          </p:sp>
        </mc:Fallback>
      </mc:AlternateContent>
      <p:sp>
        <p:nvSpPr>
          <p:cNvPr id="12" name="Rectangle 11"/>
          <p:cNvSpPr/>
          <p:nvPr/>
        </p:nvSpPr>
        <p:spPr>
          <a:xfrm>
            <a:off x="7848599" y="1488613"/>
            <a:ext cx="611065" cy="400110"/>
          </a:xfrm>
          <a:prstGeom prst="rect">
            <a:avLst/>
          </a:prstGeom>
        </p:spPr>
        <p:txBody>
          <a:bodyPr wrap="none">
            <a:spAutoFit/>
          </a:bodyPr>
          <a:lstStyle/>
          <a:p>
            <a:r>
              <a:rPr lang="en-US" sz="2000" dirty="0"/>
              <a:t>(8</a:t>
            </a:r>
            <a:r>
              <a:rPr lang="en-US" altLang="zh-CN" sz="2000" dirty="0"/>
              <a:t>1</a:t>
            </a:r>
            <a:r>
              <a:rPr lang="en-US" sz="2000" dirty="0"/>
              <a:t>)</a:t>
            </a:r>
          </a:p>
        </p:txBody>
      </p:sp>
      <p:sp>
        <p:nvSpPr>
          <p:cNvPr id="6" name="Rectangle 5"/>
          <p:cNvSpPr/>
          <p:nvPr/>
        </p:nvSpPr>
        <p:spPr>
          <a:xfrm>
            <a:off x="1754" y="2030809"/>
            <a:ext cx="9066045" cy="1015663"/>
          </a:xfrm>
          <a:prstGeom prst="rect">
            <a:avLst/>
          </a:prstGeom>
        </p:spPr>
        <p:txBody>
          <a:bodyPr wrap="square">
            <a:spAutoFit/>
          </a:bodyPr>
          <a:lstStyle/>
          <a:p>
            <a:pPr algn="just"/>
            <a:r>
              <a:rPr lang="en-US" sz="2000" dirty="0">
                <a:solidFill>
                  <a:srgbClr val="000000"/>
                </a:solidFill>
              </a:rPr>
              <a:t>Equation (81) gives the value of the compensator </a:t>
            </a:r>
            <a:r>
              <a:rPr lang="en-US" sz="2000" i="1" dirty="0">
                <a:solidFill>
                  <a:srgbClr val="000000"/>
                </a:solidFill>
              </a:rPr>
              <a:t>R</a:t>
            </a:r>
            <a:r>
              <a:rPr lang="en-US" sz="2000" dirty="0">
                <a:solidFill>
                  <a:srgbClr val="000000"/>
                </a:solidFill>
              </a:rPr>
              <a:t> and </a:t>
            </a:r>
            <a:r>
              <a:rPr lang="en-US" sz="2000" i="1" dirty="0">
                <a:solidFill>
                  <a:srgbClr val="000000"/>
                </a:solidFill>
              </a:rPr>
              <a:t>X</a:t>
            </a:r>
            <a:r>
              <a:rPr lang="en-US" sz="2000" dirty="0">
                <a:solidFill>
                  <a:srgbClr val="000000"/>
                </a:solidFill>
              </a:rPr>
              <a:t> settings in Ohms. The compensator </a:t>
            </a:r>
            <a:r>
              <a:rPr lang="en-US" sz="2000" i="1" dirty="0">
                <a:solidFill>
                  <a:srgbClr val="000000"/>
                </a:solidFill>
              </a:rPr>
              <a:t>R</a:t>
            </a:r>
            <a:r>
              <a:rPr lang="en-US" sz="2000" dirty="0">
                <a:solidFill>
                  <a:srgbClr val="000000"/>
                </a:solidFill>
              </a:rPr>
              <a:t> and </a:t>
            </a:r>
            <a:r>
              <a:rPr lang="en-US" sz="2000" i="1" dirty="0">
                <a:solidFill>
                  <a:srgbClr val="000000"/>
                </a:solidFill>
              </a:rPr>
              <a:t>X</a:t>
            </a:r>
            <a:r>
              <a:rPr lang="en-US" sz="2000" dirty="0">
                <a:solidFill>
                  <a:srgbClr val="000000"/>
                </a:solidFill>
              </a:rPr>
              <a:t> settings in volts are determined by multiplying the compensator </a:t>
            </a:r>
            <a:r>
              <a:rPr lang="en-US" sz="2000" i="1" dirty="0">
                <a:solidFill>
                  <a:srgbClr val="000000"/>
                </a:solidFill>
              </a:rPr>
              <a:t>R</a:t>
            </a:r>
            <a:r>
              <a:rPr lang="en-US" sz="2000" dirty="0">
                <a:solidFill>
                  <a:srgbClr val="000000"/>
                </a:solidFill>
              </a:rPr>
              <a:t> and </a:t>
            </a:r>
            <a:r>
              <a:rPr lang="en-US" sz="2000" i="1" dirty="0">
                <a:solidFill>
                  <a:srgbClr val="000000"/>
                </a:solidFill>
              </a:rPr>
              <a:t>X</a:t>
            </a:r>
            <a:r>
              <a:rPr lang="en-US" sz="2000" dirty="0">
                <a:solidFill>
                  <a:srgbClr val="000000"/>
                </a:solidFill>
              </a:rPr>
              <a:t> in Ohms times the rated secondary current (</a:t>
            </a:r>
            <a:r>
              <a:rPr lang="en-US" sz="2000" i="1" dirty="0">
                <a:solidFill>
                  <a:srgbClr val="000000"/>
                </a:solidFill>
              </a:rPr>
              <a:t>CT</a:t>
            </a:r>
            <a:r>
              <a:rPr lang="en-US" sz="2000" i="1" baseline="-25000" dirty="0">
                <a:solidFill>
                  <a:srgbClr val="000000"/>
                </a:solidFill>
              </a:rPr>
              <a:t>S</a:t>
            </a:r>
            <a:r>
              <a:rPr lang="en-US" sz="2000" dirty="0">
                <a:solidFill>
                  <a:srgbClr val="000000"/>
                </a:solidFill>
              </a:rPr>
              <a:t>) of the current transformer:</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5" name="Rectangle 14"/>
              <p:cNvSpPr/>
              <p:nvPr/>
            </p:nvSpPr>
            <p:spPr>
              <a:xfrm>
                <a:off x="2154621" y="3192303"/>
                <a:ext cx="4513415" cy="13524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𝑅</m:t>
                          </m:r>
                        </m:e>
                        <m:sup>
                          <m:r>
                            <a:rPr lang="en-US" sz="2000" b="0" i="1" smtClean="0">
                              <a:latin typeface="Cambria Math" panose="02040503050406030204" pitchFamily="18" charset="0"/>
                            </a:rPr>
                            <m:t>′</m:t>
                          </m:r>
                        </m:sup>
                      </m:sSup>
                      <m:r>
                        <a:rPr lang="en-US" sz="2000" i="1">
                          <a:latin typeface="Cambria Math" panose="02040503050406030204" pitchFamily="18" charset="0"/>
                        </a:rPr>
                        <m:t>+</m:t>
                      </m:r>
                      <m:r>
                        <a:rPr lang="en-US" sz="2000" i="1">
                          <a:latin typeface="Cambria Math" panose="02040503050406030204" pitchFamily="18" charset="0"/>
                        </a:rPr>
                        <m:t>𝑗</m:t>
                      </m:r>
                      <m:sSup>
                        <m:sSupPr>
                          <m:ctrlPr>
                            <a:rPr lang="en-US" sz="2000" i="1">
                              <a:latin typeface="Cambria Math" panose="02040503050406030204" pitchFamily="18" charset="0"/>
                            </a:rPr>
                          </m:ctrlPr>
                        </m:sSupPr>
                        <m:e>
                          <m:r>
                            <a:rPr lang="en-US" sz="2000" b="0" i="1" smtClean="0">
                              <a:latin typeface="Cambria Math" panose="02040503050406030204" pitchFamily="18" charset="0"/>
                            </a:rPr>
                            <m:t>𝑋</m:t>
                          </m:r>
                        </m:e>
                        <m:sup>
                          <m:r>
                            <a:rPr lang="en-US" sz="2000" b="0" i="1" smtClean="0">
                              <a:latin typeface="Cambria Math" panose="02040503050406030204" pitchFamily="18" charset="0"/>
                            </a:rPr>
                            <m:t>′</m:t>
                          </m:r>
                        </m:sup>
                      </m:sSup>
                      <m:r>
                        <a:rPr lang="en-US" sz="2000" i="1">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𝑅</m:t>
                              </m:r>
                              <m:r>
                                <a:rPr lang="en-US" sz="2000" b="0" i="1" smtClean="0">
                                  <a:latin typeface="Cambria Math" panose="02040503050406030204" pitchFamily="18" charset="0"/>
                                </a:rPr>
                                <m:t>𝑐𝑜𝑚𝑝</m:t>
                              </m:r>
                            </m:e>
                            <m:sub>
                              <m:r>
                                <m:rPr>
                                  <m:sty m:val="p"/>
                                </m:rPr>
                                <a:rPr lang="el-GR" sz="2000" i="1">
                                  <a:latin typeface="Cambria Math" panose="02040503050406030204" pitchFamily="18" charset="0"/>
                                  <a:ea typeface="Cambria Math" panose="02040503050406030204" pitchFamily="18" charset="0"/>
                                </a:rPr>
                                <m:t>Ω</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m:t>
                              </m:r>
                              <m:r>
                                <a:rPr lang="en-US" sz="2000" b="0" i="1" smtClean="0">
                                  <a:latin typeface="Cambria Math" panose="02040503050406030204" pitchFamily="18" charset="0"/>
                                </a:rPr>
                                <m:t>𝑐𝑜𝑚𝑝</m:t>
                              </m:r>
                            </m:e>
                            <m:sub>
                              <m:r>
                                <m:rPr>
                                  <m:sty m:val="p"/>
                                </m:rPr>
                                <a:rPr lang="el-GR" sz="2000" i="1">
                                  <a:latin typeface="Cambria Math" panose="02040503050406030204" pitchFamily="18" charset="0"/>
                                  <a:ea typeface="Cambria Math" panose="02040503050406030204" pitchFamily="18" charset="0"/>
                                </a:rPr>
                                <m:t>Ω</m:t>
                              </m:r>
                            </m:sub>
                          </m:sSub>
                        </m:e>
                      </m:d>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𝐶𝑇</m:t>
                          </m:r>
                        </m:e>
                        <m:sub>
                          <m:r>
                            <a:rPr lang="en-US" sz="2000" i="1">
                              <a:latin typeface="Cambria Math" panose="02040503050406030204" pitchFamily="18" charset="0"/>
                              <a:ea typeface="Cambria Math" panose="02040503050406030204" pitchFamily="18" charset="0"/>
                            </a:rPr>
                            <m:t>𝑠</m:t>
                          </m:r>
                        </m:sub>
                      </m:sSub>
                    </m:oMath>
                  </m:oMathPara>
                </a14:m>
                <a:endParaRPr lang="en-US" sz="2000" dirty="0"/>
              </a:p>
              <a:p>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𝑅𝑙𝑖𝑛𝑒</m:t>
                        </m:r>
                      </m:e>
                      <m:sub>
                        <m:r>
                          <m:rPr>
                            <m:sty m:val="p"/>
                          </m:rPr>
                          <a:rPr lang="el-GR" sz="2000" i="1">
                            <a:latin typeface="Cambria Math" panose="02040503050406030204" pitchFamily="18" charset="0"/>
                            <a:ea typeface="Cambria Math" panose="02040503050406030204" pitchFamily="18" charset="0"/>
                          </a:rPr>
                          <m:t>Ω</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𝑋𝑙𝑖𝑛𝑒</m:t>
                        </m:r>
                      </m:e>
                      <m:sub>
                        <m:r>
                          <m:rPr>
                            <m:sty m:val="p"/>
                          </m:rPr>
                          <a:rPr lang="el-GR" sz="2000" i="1">
                            <a:latin typeface="Cambria Math" panose="02040503050406030204" pitchFamily="18" charset="0"/>
                            <a:ea typeface="Cambria Math" panose="02040503050406030204" pitchFamily="18" charset="0"/>
                          </a:rPr>
                          <m:t>Ω</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𝐶</m:t>
                            </m:r>
                            <m:r>
                              <a:rPr lang="en-US" sz="2000" b="0" i="1" smtClean="0">
                                <a:latin typeface="Cambria Math" panose="02040503050406030204" pitchFamily="18" charset="0"/>
                                <a:ea typeface="Cambria Math" panose="02040503050406030204" pitchFamily="18" charset="0"/>
                              </a:rPr>
                              <m:t>𝑇</m:t>
                            </m:r>
                          </m:e>
                          <m:sub>
                            <m:r>
                              <a:rPr lang="en-US" sz="2000" b="0" i="1" smtClean="0">
                                <a:latin typeface="Cambria Math" panose="02040503050406030204" pitchFamily="18" charset="0"/>
                                <a:ea typeface="Cambria Math" panose="02040503050406030204" pitchFamily="18" charset="0"/>
                              </a:rPr>
                              <m:t>𝑃</m:t>
                            </m:r>
                          </m:sub>
                        </m:sSub>
                      </m:num>
                      <m:den>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𝑁</m:t>
                            </m:r>
                          </m:e>
                          <m:sub>
                            <m:r>
                              <a:rPr lang="en-US" sz="2000" b="0" i="1" smtClean="0">
                                <a:latin typeface="Cambria Math" panose="02040503050406030204" pitchFamily="18" charset="0"/>
                                <a:ea typeface="Cambria Math" panose="02040503050406030204" pitchFamily="18" charset="0"/>
                              </a:rPr>
                              <m:t>𝑃𝑇</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𝐶𝑇</m:t>
                            </m:r>
                          </m:e>
                          <m:sub>
                            <m:r>
                              <a:rPr lang="en-US" sz="2000" b="0" i="1" smtClean="0">
                                <a:latin typeface="Cambria Math" panose="02040503050406030204" pitchFamily="18" charset="0"/>
                                <a:ea typeface="Cambria Math" panose="02040503050406030204" pitchFamily="18" charset="0"/>
                              </a:rPr>
                              <m:t>𝑠</m:t>
                            </m:r>
                          </m:sub>
                        </m:sSub>
                      </m:den>
                    </m:f>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𝐶𝑇</m:t>
                        </m:r>
                      </m:e>
                      <m:sub>
                        <m:r>
                          <a:rPr lang="en-US" sz="2000" i="1">
                            <a:latin typeface="Cambria Math" panose="02040503050406030204" pitchFamily="18" charset="0"/>
                            <a:ea typeface="Cambria Math" panose="02040503050406030204" pitchFamily="18" charset="0"/>
                          </a:rPr>
                          <m:t>𝑠</m:t>
                        </m:r>
                      </m:sub>
                    </m:sSub>
                  </m:oMath>
                </a14:m>
                <a:endParaRPr lang="en-US" sz="2000" dirty="0"/>
              </a:p>
              <a:p>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𝑅𝑙𝑖𝑛𝑒</m:t>
                        </m:r>
                      </m:e>
                      <m:sub>
                        <m:r>
                          <m:rPr>
                            <m:sty m:val="p"/>
                          </m:rPr>
                          <a:rPr lang="el-GR" sz="2000" i="1">
                            <a:latin typeface="Cambria Math" panose="02040503050406030204" pitchFamily="18" charset="0"/>
                            <a:ea typeface="Cambria Math" panose="02040503050406030204" pitchFamily="18" charset="0"/>
                          </a:rPr>
                          <m:t>Ω</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𝑋𝑙𝑖𝑛𝑒</m:t>
                        </m:r>
                      </m:e>
                      <m:sub>
                        <m:r>
                          <m:rPr>
                            <m:sty m:val="p"/>
                          </m:rPr>
                          <a:rPr lang="el-GR" sz="2000" i="1">
                            <a:latin typeface="Cambria Math" panose="02040503050406030204" pitchFamily="18" charset="0"/>
                            <a:ea typeface="Cambria Math" panose="02040503050406030204" pitchFamily="18" charset="0"/>
                          </a:rPr>
                          <m:t>Ω</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𝐶𝑇</m:t>
                            </m:r>
                          </m:e>
                          <m:sub>
                            <m:r>
                              <a:rPr lang="en-US" sz="2000" i="1">
                                <a:latin typeface="Cambria Math" panose="02040503050406030204" pitchFamily="18" charset="0"/>
                              </a:rPr>
                              <m:t>𝑃</m:t>
                            </m:r>
                          </m:sub>
                        </m:sSub>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𝑁</m:t>
                            </m:r>
                          </m:e>
                          <m:sub>
                            <m:r>
                              <a:rPr lang="en-US" sz="2000" i="1">
                                <a:latin typeface="Cambria Math" panose="02040503050406030204" pitchFamily="18" charset="0"/>
                                <a:ea typeface="Cambria Math" panose="02040503050406030204" pitchFamily="18" charset="0"/>
                              </a:rPr>
                              <m:t>𝑃𝑇</m:t>
                            </m:r>
                          </m:sub>
                        </m:sSub>
                      </m:den>
                    </m:f>
                  </m:oMath>
                </a14:m>
                <a:r>
                  <a:rPr lang="en-US" sz="2000" dirty="0"/>
                  <a:t> </a:t>
                </a:r>
                <a14:m>
                  <m:oMath xmlns:m="http://schemas.openxmlformats.org/officeDocument/2006/math">
                    <m:r>
                      <a:rPr lang="en-US" sz="2000" b="0" i="1" smtClean="0">
                        <a:latin typeface="Cambria Math" panose="02040503050406030204" pitchFamily="18" charset="0"/>
                        <a:ea typeface="Cambria Math" panose="02040503050406030204" pitchFamily="18" charset="0"/>
                      </a:rPr>
                      <m:t>𝑉</m:t>
                    </m:r>
                  </m:oMath>
                </a14:m>
                <a:endParaRPr lang="en-US" sz="2000" dirty="0"/>
              </a:p>
            </p:txBody>
          </p:sp>
        </mc:Choice>
        <mc:Fallback xmlns="">
          <p:sp>
            <p:nvSpPr>
              <p:cNvPr id="15" name="Rectangle 14"/>
              <p:cNvSpPr>
                <a:spLocks noRot="1" noChangeAspect="1" noMove="1" noResize="1" noEditPoints="1" noAdjustHandles="1" noChangeArrowheads="1" noChangeShapeType="1" noTextEdit="1"/>
              </p:cNvSpPr>
              <p:nvPr/>
            </p:nvSpPr>
            <p:spPr>
              <a:xfrm>
                <a:off x="2154621" y="3192303"/>
                <a:ext cx="4513415" cy="1352422"/>
              </a:xfrm>
              <a:prstGeom prst="rect">
                <a:avLst/>
              </a:prstGeom>
              <a:blipFill>
                <a:blip r:embed="rId3"/>
                <a:stretch>
                  <a:fillRect l="-1350"/>
                </a:stretch>
              </a:blipFill>
            </p:spPr>
            <p:txBody>
              <a:bodyPr/>
              <a:lstStyle/>
              <a:p>
                <a:r>
                  <a:rPr lang="en-US">
                    <a:noFill/>
                  </a:rPr>
                  <a:t> </a:t>
                </a:r>
              </a:p>
            </p:txBody>
          </p:sp>
        </mc:Fallback>
      </mc:AlternateContent>
      <p:sp>
        <p:nvSpPr>
          <p:cNvPr id="16" name="Rectangle 15"/>
          <p:cNvSpPr/>
          <p:nvPr/>
        </p:nvSpPr>
        <p:spPr>
          <a:xfrm>
            <a:off x="7869620" y="3918916"/>
            <a:ext cx="611065" cy="400110"/>
          </a:xfrm>
          <a:prstGeom prst="rect">
            <a:avLst/>
          </a:prstGeom>
        </p:spPr>
        <p:txBody>
          <a:bodyPr wrap="none">
            <a:spAutoFit/>
          </a:bodyPr>
          <a:lstStyle/>
          <a:p>
            <a:r>
              <a:rPr lang="en-US" sz="2000" dirty="0"/>
              <a:t>(8</a:t>
            </a:r>
            <a:r>
              <a:rPr lang="en-US" altLang="zh-CN" sz="2000" dirty="0"/>
              <a:t>2</a:t>
            </a:r>
            <a:r>
              <a:rPr lang="en-US" sz="2000" dirty="0"/>
              <a:t>)</a:t>
            </a:r>
          </a:p>
        </p:txBody>
      </p:sp>
      <p:sp>
        <p:nvSpPr>
          <p:cNvPr id="11" name="Rectangle 10"/>
          <p:cNvSpPr/>
          <p:nvPr/>
        </p:nvSpPr>
        <p:spPr>
          <a:xfrm>
            <a:off x="1754" y="4724400"/>
            <a:ext cx="8991600" cy="1015663"/>
          </a:xfrm>
          <a:prstGeom prst="rect">
            <a:avLst/>
          </a:prstGeom>
        </p:spPr>
        <p:txBody>
          <a:bodyPr wrap="square">
            <a:spAutoFit/>
          </a:bodyPr>
          <a:lstStyle/>
          <a:p>
            <a:pPr algn="just"/>
            <a:r>
              <a:rPr lang="en-US" sz="2000" dirty="0">
                <a:solidFill>
                  <a:srgbClr val="000000"/>
                </a:solidFill>
              </a:rPr>
              <a:t>Knowing the equivalent impedance in Ohms from the regulator to the load center, the required value for the compensator settings in volts is determined by using Equation (82). This is demonstrated in Example 7.4.</a:t>
            </a:r>
            <a:endParaRPr lang="en-US" sz="2000" dirty="0">
              <a:solidFill>
                <a:srgbClr val="000000"/>
              </a:solidFill>
              <a:effectLst/>
            </a:endParaRPr>
          </a:p>
        </p:txBody>
      </p:sp>
      <p:sp>
        <p:nvSpPr>
          <p:cNvPr id="13"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506077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779654" cy="584775"/>
          </a:xfrm>
          <a:prstGeom prst="rect">
            <a:avLst/>
          </a:prstGeom>
        </p:spPr>
        <p:txBody>
          <a:bodyPr wrap="none">
            <a:spAutoFit/>
          </a:bodyPr>
          <a:lstStyle/>
          <a:p>
            <a:r>
              <a:rPr lang="en-US" altLang="zh-CN" sz="3200" dirty="0">
                <a:solidFill>
                  <a:srgbClr val="C8102E"/>
                </a:solidFill>
                <a:latin typeface="+mj-lt"/>
                <a:ea typeface="+mj-ea"/>
                <a:cs typeface="+mj-cs"/>
              </a:rPr>
              <a:t>Example</a:t>
            </a:r>
            <a:endParaRPr lang="en-US" sz="3200" dirty="0">
              <a:solidFill>
                <a:srgbClr val="C8102E"/>
              </a:solidFill>
              <a:latin typeface="+mj-lt"/>
              <a:ea typeface="+mj-ea"/>
              <a:cs typeface="+mj-cs"/>
            </a:endParaRPr>
          </a:p>
        </p:txBody>
      </p:sp>
      <p:sp>
        <p:nvSpPr>
          <p:cNvPr id="4" name="Slide Number Placeholder 3"/>
          <p:cNvSpPr>
            <a:spLocks noGrp="1"/>
          </p:cNvSpPr>
          <p:nvPr>
            <p:ph type="sldNum" sz="quarter" idx="12"/>
          </p:nvPr>
        </p:nvSpPr>
        <p:spPr/>
        <p:txBody>
          <a:bodyPr/>
          <a:lstStyle/>
          <a:p>
            <a:fld id="{5B7A2384-8C5D-49F6-8259-B9A64ECD4852}" type="slidenum">
              <a:rPr lang="en-US" smtClean="0"/>
              <a:t>58</a:t>
            </a:fld>
            <a:endParaRPr lang="en-US" dirty="0"/>
          </a:p>
        </p:txBody>
      </p:sp>
      <p:sp>
        <p:nvSpPr>
          <p:cNvPr id="5" name="Rectangle 4"/>
          <p:cNvSpPr/>
          <p:nvPr/>
        </p:nvSpPr>
        <p:spPr>
          <a:xfrm>
            <a:off x="165538" y="647700"/>
            <a:ext cx="8978462" cy="1015663"/>
          </a:xfrm>
          <a:prstGeom prst="rect">
            <a:avLst/>
          </a:prstGeom>
        </p:spPr>
        <p:txBody>
          <a:bodyPr wrap="square">
            <a:spAutoFit/>
          </a:bodyPr>
          <a:lstStyle/>
          <a:p>
            <a:endParaRPr lang="en-US" sz="2000" dirty="0"/>
          </a:p>
          <a:p>
            <a:r>
              <a:rPr lang="en-US" sz="2000" dirty="0"/>
              <a:t>The substation transformer is rated 5000 kVA</a:t>
            </a:r>
            <a:r>
              <a:rPr lang="en-US" sz="2000"/>
              <a:t>, 115kV </a:t>
            </a:r>
            <a:r>
              <a:rPr lang="en-US" sz="2000" dirty="0"/>
              <a:t>delta</a:t>
            </a:r>
            <a:r>
              <a:rPr lang="en-US" sz="2000"/>
              <a:t>−4.16 kV </a:t>
            </a:r>
            <a:r>
              <a:rPr lang="en-US" sz="2000" dirty="0"/>
              <a:t>grounded wye, and the equivalent line impedance from the regulator to the load center is 0.3 + </a:t>
            </a:r>
            <a:r>
              <a:rPr lang="en-US" sz="2000" i="1" dirty="0"/>
              <a:t>j</a:t>
            </a:r>
            <a:r>
              <a:rPr lang="en-US" sz="2000" dirty="0"/>
              <a:t>0.9 Ω.</a:t>
            </a:r>
          </a:p>
        </p:txBody>
      </p:sp>
      <p:sp>
        <p:nvSpPr>
          <p:cNvPr id="31" name="TextBox 30"/>
          <p:cNvSpPr txBox="1"/>
          <p:nvPr/>
        </p:nvSpPr>
        <p:spPr>
          <a:xfrm>
            <a:off x="1371600" y="5528230"/>
            <a:ext cx="6934200" cy="369332"/>
          </a:xfrm>
          <a:prstGeom prst="rect">
            <a:avLst/>
          </a:prstGeom>
          <a:noFill/>
        </p:spPr>
        <p:txBody>
          <a:bodyPr wrap="square" rtlCol="0">
            <a:spAutoFit/>
          </a:bodyPr>
          <a:lstStyle/>
          <a:p>
            <a:pPr algn="ctr"/>
            <a:r>
              <a:rPr lang="en-US" sz="1800" dirty="0"/>
              <a:t>Fig.</a:t>
            </a:r>
            <a:r>
              <a:rPr lang="en-US" altLang="zh-CN" sz="1800" dirty="0"/>
              <a:t>11</a:t>
            </a:r>
            <a:r>
              <a:rPr lang="en-US" sz="1800" dirty="0"/>
              <a:t> Line drop compensator circuit</a:t>
            </a:r>
          </a:p>
        </p:txBody>
      </p:sp>
      <p:pic>
        <p:nvPicPr>
          <p:cNvPr id="2" name="Picture 1"/>
          <p:cNvPicPr>
            <a:picLocks noChangeAspect="1"/>
          </p:cNvPicPr>
          <p:nvPr/>
        </p:nvPicPr>
        <p:blipFill>
          <a:blip r:embed="rId2"/>
          <a:stretch>
            <a:fillRect/>
          </a:stretch>
        </p:blipFill>
        <p:spPr>
          <a:xfrm>
            <a:off x="1771650" y="1752600"/>
            <a:ext cx="5848350" cy="3553118"/>
          </a:xfrm>
          <a:prstGeom prst="rect">
            <a:avLst/>
          </a:prstGeom>
        </p:spPr>
      </p:pic>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8876573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779654" cy="584775"/>
          </a:xfrm>
          <a:prstGeom prst="rect">
            <a:avLst/>
          </a:prstGeom>
        </p:spPr>
        <p:txBody>
          <a:bodyPr wrap="none">
            <a:spAutoFit/>
          </a:bodyPr>
          <a:lstStyle/>
          <a:p>
            <a:r>
              <a:rPr lang="en-US" altLang="zh-CN" sz="3200" dirty="0">
                <a:solidFill>
                  <a:srgbClr val="C8102E"/>
                </a:solidFill>
                <a:latin typeface="+mj-lt"/>
                <a:ea typeface="+mj-ea"/>
                <a:cs typeface="+mj-cs"/>
              </a:rPr>
              <a:t>Example</a:t>
            </a:r>
            <a:endParaRPr lang="en-US" sz="2800" dirty="0">
              <a:solidFill>
                <a:srgbClr val="C8102E"/>
              </a:solidFill>
              <a:latin typeface="+mj-lt"/>
              <a:ea typeface="+mj-ea"/>
              <a:cs typeface="+mj-cs"/>
            </a:endParaRPr>
          </a:p>
        </p:txBody>
      </p:sp>
      <p:sp>
        <p:nvSpPr>
          <p:cNvPr id="4" name="Slide Number Placeholder 3"/>
          <p:cNvSpPr>
            <a:spLocks noGrp="1"/>
          </p:cNvSpPr>
          <p:nvPr>
            <p:ph type="sldNum" sz="quarter" idx="12"/>
          </p:nvPr>
        </p:nvSpPr>
        <p:spPr/>
        <p:txBody>
          <a:bodyPr/>
          <a:lstStyle/>
          <a:p>
            <a:fld id="{5B7A2384-8C5D-49F6-8259-B9A64ECD4852}" type="slidenum">
              <a:rPr lang="en-US" smtClean="0"/>
              <a:t>59</a:t>
            </a:fld>
            <a:endParaRPr lang="en-US" dirty="0"/>
          </a:p>
        </p:txBody>
      </p:sp>
      <p:sp>
        <p:nvSpPr>
          <p:cNvPr id="5" name="Rectangle 4"/>
          <p:cNvSpPr/>
          <p:nvPr/>
        </p:nvSpPr>
        <p:spPr>
          <a:xfrm>
            <a:off x="165538" y="609600"/>
            <a:ext cx="8978462" cy="1015663"/>
          </a:xfrm>
          <a:prstGeom prst="rect">
            <a:avLst/>
          </a:prstGeom>
        </p:spPr>
        <p:txBody>
          <a:bodyPr wrap="square">
            <a:spAutoFit/>
          </a:bodyPr>
          <a:lstStyle/>
          <a:p>
            <a:r>
              <a:rPr lang="en-US" sz="2000" dirty="0"/>
              <a:t>1. Determine the potential transformer and current transformer ratings for the compensator circuit.</a:t>
            </a:r>
          </a:p>
          <a:p>
            <a:r>
              <a:rPr lang="en-US" sz="2000" dirty="0"/>
              <a:t>The rated line-to-ground voltage of the substation transformer is</a:t>
            </a:r>
          </a:p>
        </p:txBody>
      </p:sp>
      <p:sp>
        <p:nvSpPr>
          <p:cNvPr id="31" name="TextBox 30"/>
          <p:cNvSpPr txBox="1"/>
          <p:nvPr/>
        </p:nvSpPr>
        <p:spPr>
          <a:xfrm>
            <a:off x="224448" y="5542751"/>
            <a:ext cx="3810000" cy="369332"/>
          </a:xfrm>
          <a:prstGeom prst="rect">
            <a:avLst/>
          </a:prstGeom>
          <a:noFill/>
        </p:spPr>
        <p:txBody>
          <a:bodyPr wrap="square" rtlCol="0">
            <a:spAutoFit/>
          </a:bodyPr>
          <a:lstStyle/>
          <a:p>
            <a:pPr algn="ctr"/>
            <a:r>
              <a:rPr lang="en-US" sz="1800" dirty="0"/>
              <a:t>Fig.</a:t>
            </a:r>
            <a:r>
              <a:rPr lang="en-US" altLang="zh-CN" sz="1800" dirty="0"/>
              <a:t>11</a:t>
            </a:r>
            <a:r>
              <a:rPr lang="en-US" sz="1800" dirty="0"/>
              <a:t> Line drop compensator circuit</a:t>
            </a:r>
          </a:p>
        </p:txBody>
      </p:sp>
      <p:pic>
        <p:nvPicPr>
          <p:cNvPr id="2" name="Picture 1"/>
          <p:cNvPicPr>
            <a:picLocks noChangeAspect="1"/>
          </p:cNvPicPr>
          <p:nvPr/>
        </p:nvPicPr>
        <p:blipFill>
          <a:blip r:embed="rId2"/>
          <a:stretch>
            <a:fillRect/>
          </a:stretch>
        </p:blipFill>
        <p:spPr>
          <a:xfrm>
            <a:off x="132784" y="3196443"/>
            <a:ext cx="3825959" cy="2324431"/>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3886200" y="1600200"/>
                <a:ext cx="2461443" cy="7280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𝑉</m:t>
                          </m:r>
                        </m:e>
                        <m:sub>
                          <m:r>
                            <a:rPr lang="en-US" sz="2000" b="0" i="1" smtClean="0">
                              <a:latin typeface="Cambria Math" panose="02040503050406030204" pitchFamily="18" charset="0"/>
                              <a:ea typeface="Cambria Math" panose="02040503050406030204" pitchFamily="18" charset="0"/>
                            </a:rPr>
                            <m:t>𝑠</m:t>
                          </m:r>
                        </m:sub>
                      </m:sSub>
                      <m:r>
                        <a:rPr lang="en-US" sz="2000" b="0" i="1" smtClean="0">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4160</m:t>
                          </m:r>
                        </m:num>
                        <m:den>
                          <m:rad>
                            <m:radPr>
                              <m:degHide m:val="on"/>
                              <m:ctrlPr>
                                <a:rPr lang="en-US" sz="2000" i="1">
                                  <a:latin typeface="Cambria Math" panose="02040503050406030204" pitchFamily="18" charset="0"/>
                                </a:rPr>
                              </m:ctrlPr>
                            </m:radPr>
                            <m:deg/>
                            <m:e>
                              <m:r>
                                <a:rPr lang="en-US" sz="2000" b="0" i="1" smtClean="0">
                                  <a:latin typeface="Cambria Math" panose="02040503050406030204" pitchFamily="18" charset="0"/>
                                </a:rPr>
                                <m:t>3</m:t>
                              </m:r>
                            </m:e>
                          </m:rad>
                        </m:den>
                      </m:f>
                      <m:r>
                        <a:rPr lang="en-US" sz="2000" b="0" i="1" smtClean="0">
                          <a:latin typeface="Cambria Math" panose="02040503050406030204" pitchFamily="18" charset="0"/>
                          <a:ea typeface="Cambria Math" panose="02040503050406030204" pitchFamily="18" charset="0"/>
                        </a:rPr>
                        <m:t>=2401.8</m:t>
                      </m:r>
                    </m:oMath>
                  </m:oMathPara>
                </a14:m>
                <a:endParaRPr lang="en-US" sz="2000" dirty="0"/>
              </a:p>
            </p:txBody>
          </p:sp>
        </mc:Choice>
        <mc:Fallback xmlns="">
          <p:sp>
            <p:nvSpPr>
              <p:cNvPr id="6" name="Rectangle 5"/>
              <p:cNvSpPr>
                <a:spLocks noRot="1" noChangeAspect="1" noMove="1" noResize="1" noEditPoints="1" noAdjustHandles="1" noChangeArrowheads="1" noChangeShapeType="1" noTextEdit="1"/>
              </p:cNvSpPr>
              <p:nvPr/>
            </p:nvSpPr>
            <p:spPr>
              <a:xfrm>
                <a:off x="3886200" y="1600200"/>
                <a:ext cx="2461443" cy="728084"/>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144140" y="2286000"/>
            <a:ext cx="8978462" cy="707886"/>
          </a:xfrm>
          <a:prstGeom prst="rect">
            <a:avLst/>
          </a:prstGeom>
        </p:spPr>
        <p:txBody>
          <a:bodyPr wrap="square">
            <a:spAutoFit/>
          </a:bodyPr>
          <a:lstStyle/>
          <a:p>
            <a:r>
              <a:rPr lang="en-US" sz="2000" dirty="0">
                <a:solidFill>
                  <a:srgbClr val="000000"/>
                </a:solidFill>
              </a:rPr>
              <a:t>In order to provide approximately 120 V to the compensator, the potential transformer ratio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9" name="Rectangle 8"/>
              <p:cNvSpPr/>
              <p:nvPr/>
            </p:nvSpPr>
            <p:spPr>
              <a:xfrm>
                <a:off x="3886199" y="2819400"/>
                <a:ext cx="2194255"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𝑁</m:t>
                          </m:r>
                        </m:e>
                        <m:sub>
                          <m:r>
                            <a:rPr lang="en-US" sz="2000" b="0" i="1" smtClean="0">
                              <a:latin typeface="Cambria Math" panose="02040503050406030204" pitchFamily="18" charset="0"/>
                              <a:ea typeface="Cambria Math" panose="02040503050406030204" pitchFamily="18" charset="0"/>
                            </a:rPr>
                            <m:t>𝑃𝑇</m:t>
                          </m:r>
                        </m:sub>
                      </m:sSub>
                      <m:r>
                        <a:rPr lang="en-US" sz="2000" b="0" i="1" smtClean="0">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2400</m:t>
                          </m:r>
                        </m:num>
                        <m:den>
                          <m:r>
                            <a:rPr lang="en-US" sz="2000" i="1" smtClean="0">
                              <a:latin typeface="Cambria Math" panose="02040503050406030204" pitchFamily="18" charset="0"/>
                            </a:rPr>
                            <m:t>1</m:t>
                          </m:r>
                          <m:r>
                            <a:rPr lang="en-US" sz="2000" b="0" i="1" smtClean="0">
                              <a:latin typeface="Cambria Math" panose="02040503050406030204" pitchFamily="18" charset="0"/>
                            </a:rPr>
                            <m:t>20</m:t>
                          </m:r>
                        </m:den>
                      </m:f>
                      <m:r>
                        <a:rPr lang="en-US" sz="2000" b="0" i="1" smtClean="0">
                          <a:latin typeface="Cambria Math" panose="02040503050406030204" pitchFamily="18" charset="0"/>
                          <a:ea typeface="Cambria Math" panose="02040503050406030204" pitchFamily="18" charset="0"/>
                        </a:rPr>
                        <m:t>=20</m:t>
                      </m:r>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3886199" y="2819400"/>
                <a:ext cx="2194255" cy="670568"/>
              </a:xfrm>
              <a:prstGeom prst="rect">
                <a:avLst/>
              </a:prstGeom>
              <a:blipFill>
                <a:blip r:embed="rId4"/>
                <a:stretch>
                  <a:fillRect/>
                </a:stretch>
              </a:blipFill>
            </p:spPr>
            <p:txBody>
              <a:bodyPr/>
              <a:lstStyle/>
              <a:p>
                <a:r>
                  <a:rPr lang="en-US">
                    <a:noFill/>
                  </a:rPr>
                  <a:t> </a:t>
                </a:r>
              </a:p>
            </p:txBody>
          </p:sp>
        </mc:Fallback>
      </mc:AlternateContent>
      <p:sp>
        <p:nvSpPr>
          <p:cNvPr id="8" name="Rectangle 7"/>
          <p:cNvSpPr/>
          <p:nvPr/>
        </p:nvSpPr>
        <p:spPr>
          <a:xfrm>
            <a:off x="3941002" y="3505200"/>
            <a:ext cx="5181600" cy="400110"/>
          </a:xfrm>
          <a:prstGeom prst="rect">
            <a:avLst/>
          </a:prstGeom>
        </p:spPr>
        <p:txBody>
          <a:bodyPr wrap="square">
            <a:spAutoFit/>
          </a:bodyPr>
          <a:lstStyle/>
          <a:p>
            <a:r>
              <a:rPr lang="en-US" sz="2000" dirty="0">
                <a:solidFill>
                  <a:srgbClr val="000000"/>
                </a:solidFill>
              </a:rPr>
              <a:t>The rated current of the substation transformer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Rectangle 10"/>
              <p:cNvSpPr/>
              <p:nvPr/>
            </p:nvSpPr>
            <p:spPr>
              <a:xfrm>
                <a:off x="5410200" y="3886200"/>
                <a:ext cx="3138936" cy="7343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𝐼</m:t>
                          </m:r>
                        </m:e>
                        <m:sub>
                          <m:r>
                            <a:rPr lang="en-US" sz="2000" b="0" i="1" smtClean="0">
                              <a:latin typeface="Cambria Math" panose="02040503050406030204" pitchFamily="18" charset="0"/>
                              <a:ea typeface="Cambria Math" panose="02040503050406030204" pitchFamily="18" charset="0"/>
                            </a:rPr>
                            <m:t>𝑟𝑎𝑡𝑒𝑑</m:t>
                          </m:r>
                        </m:sub>
                      </m:sSub>
                      <m:r>
                        <a:rPr lang="en-US" sz="2000" b="0" i="1" smtClean="0">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5000</m:t>
                          </m:r>
                        </m:num>
                        <m:den>
                          <m:rad>
                            <m:radPr>
                              <m:degHide m:val="on"/>
                              <m:ctrlPr>
                                <a:rPr lang="en-US" sz="2000" i="1">
                                  <a:latin typeface="Cambria Math" panose="02040503050406030204" pitchFamily="18" charset="0"/>
                                </a:rPr>
                              </m:ctrlPr>
                            </m:radPr>
                            <m:deg/>
                            <m:e>
                              <m:r>
                                <a:rPr lang="en-US" sz="2000" b="0" i="1" smtClean="0">
                                  <a:latin typeface="Cambria Math" panose="02040503050406030204" pitchFamily="18" charset="0"/>
                                </a:rPr>
                                <m:t>3</m:t>
                              </m:r>
                            </m:e>
                          </m:ra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4.16</m:t>
                          </m:r>
                        </m:den>
                      </m:f>
                      <m:r>
                        <a:rPr lang="en-US" sz="2000" b="0" i="1" smtClean="0">
                          <a:latin typeface="Cambria Math" panose="02040503050406030204" pitchFamily="18" charset="0"/>
                          <a:ea typeface="Cambria Math" panose="02040503050406030204" pitchFamily="18" charset="0"/>
                        </a:rPr>
                        <m:t>=693.9</m:t>
                      </m:r>
                    </m:oMath>
                  </m:oMathPara>
                </a14:m>
                <a:endParaRPr lang="en-US" sz="2000" dirty="0"/>
              </a:p>
            </p:txBody>
          </p:sp>
        </mc:Choice>
        <mc:Fallback xmlns="">
          <p:sp>
            <p:nvSpPr>
              <p:cNvPr id="11" name="Rectangle 10"/>
              <p:cNvSpPr>
                <a:spLocks noRot="1" noChangeAspect="1" noMove="1" noResize="1" noEditPoints="1" noAdjustHandles="1" noChangeArrowheads="1" noChangeShapeType="1" noTextEdit="1"/>
              </p:cNvSpPr>
              <p:nvPr/>
            </p:nvSpPr>
            <p:spPr>
              <a:xfrm>
                <a:off x="5410200" y="3886200"/>
                <a:ext cx="3138936" cy="734368"/>
              </a:xfrm>
              <a:prstGeom prst="rect">
                <a:avLst/>
              </a:prstGeom>
              <a:blipFill>
                <a:blip r:embed="rId5"/>
                <a:stretch>
                  <a:fillRect/>
                </a:stretch>
              </a:blipFill>
            </p:spPr>
            <p:txBody>
              <a:bodyPr/>
              <a:lstStyle/>
              <a:p>
                <a:r>
                  <a:rPr lang="en-US">
                    <a:noFill/>
                  </a:rPr>
                  <a:t> </a:t>
                </a:r>
              </a:p>
            </p:txBody>
          </p:sp>
        </mc:Fallback>
      </mc:AlternateContent>
      <p:sp>
        <p:nvSpPr>
          <p:cNvPr id="10" name="Rectangle 9"/>
          <p:cNvSpPr/>
          <p:nvPr/>
        </p:nvSpPr>
        <p:spPr>
          <a:xfrm>
            <a:off x="3958744" y="4724400"/>
            <a:ext cx="5261456" cy="1015663"/>
          </a:xfrm>
          <a:prstGeom prst="rect">
            <a:avLst/>
          </a:prstGeom>
        </p:spPr>
        <p:txBody>
          <a:bodyPr wrap="square">
            <a:spAutoFit/>
          </a:bodyPr>
          <a:lstStyle/>
          <a:p>
            <a:r>
              <a:rPr lang="en-US" sz="2000" dirty="0">
                <a:solidFill>
                  <a:srgbClr val="000000"/>
                </a:solidFill>
              </a:rPr>
              <a:t>The primary rating of the </a:t>
            </a:r>
            <a:r>
              <a:rPr lang="en-US" sz="2000" i="1" dirty="0">
                <a:solidFill>
                  <a:srgbClr val="000000"/>
                </a:solidFill>
              </a:rPr>
              <a:t>CT</a:t>
            </a:r>
            <a:r>
              <a:rPr lang="en-US" sz="2000" dirty="0">
                <a:solidFill>
                  <a:srgbClr val="000000"/>
                </a:solidFill>
              </a:rPr>
              <a:t> is selected as 700 A, and if the compensator current is reduced to 5 A, the </a:t>
            </a:r>
            <a:r>
              <a:rPr lang="en-US" sz="2000" i="1" dirty="0">
                <a:solidFill>
                  <a:srgbClr val="000000"/>
                </a:solidFill>
              </a:rPr>
              <a:t>CT</a:t>
            </a:r>
            <a:r>
              <a:rPr lang="en-US" sz="2000" dirty="0">
                <a:solidFill>
                  <a:srgbClr val="000000"/>
                </a:solidFill>
              </a:rPr>
              <a:t> ratio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Rectangle 12"/>
              <p:cNvSpPr/>
              <p:nvPr/>
            </p:nvSpPr>
            <p:spPr>
              <a:xfrm>
                <a:off x="5547513" y="5410200"/>
                <a:ext cx="2833340" cy="7224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𝐶</m:t>
                      </m:r>
                      <m:r>
                        <a:rPr lang="en-US" sz="2000" b="0" i="1" smtClean="0">
                          <a:latin typeface="Cambria Math" panose="02040503050406030204" pitchFamily="18" charset="0"/>
                          <a:ea typeface="Cambria Math" panose="02040503050406030204" pitchFamily="18" charset="0"/>
                        </a:rPr>
                        <m:t>𝑇</m:t>
                      </m:r>
                      <m:r>
                        <a:rPr lang="en-US" sz="2000" b="0" i="1" smtClean="0">
                          <a:latin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𝐶𝑇</m:t>
                              </m:r>
                            </m:e>
                            <m:sub>
                              <m:r>
                                <a:rPr lang="en-US" sz="2000" b="0" i="1" smtClean="0">
                                  <a:latin typeface="Cambria Math" panose="02040503050406030204" pitchFamily="18" charset="0"/>
                                  <a:ea typeface="Cambria Math" panose="02040503050406030204" pitchFamily="18" charset="0"/>
                                </a:rPr>
                                <m:t>𝑃</m:t>
                              </m:r>
                            </m:sub>
                          </m:sSub>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𝐶𝑇</m:t>
                              </m:r>
                            </m:e>
                            <m:sub>
                              <m:r>
                                <a:rPr lang="en-US" sz="2000" b="0" i="1" smtClean="0">
                                  <a:latin typeface="Cambria Math" panose="02040503050406030204" pitchFamily="18" charset="0"/>
                                  <a:ea typeface="Cambria Math" panose="02040503050406030204" pitchFamily="18" charset="0"/>
                                </a:rPr>
                                <m:t>𝑠</m:t>
                              </m:r>
                            </m:sub>
                          </m:sSub>
                        </m:den>
                      </m:f>
                      <m:r>
                        <a:rPr lang="en-US" sz="2000" b="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700</m:t>
                          </m:r>
                        </m:num>
                        <m:den>
                          <m:r>
                            <a:rPr lang="en-US" sz="2000" b="0" i="1" smtClean="0">
                              <a:latin typeface="Cambria Math" panose="02040503050406030204" pitchFamily="18" charset="0"/>
                              <a:ea typeface="Cambria Math" panose="02040503050406030204" pitchFamily="18" charset="0"/>
                            </a:rPr>
                            <m:t>5</m:t>
                          </m:r>
                        </m:den>
                      </m:f>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140</m:t>
                      </m:r>
                    </m:oMath>
                  </m:oMathPara>
                </a14:m>
                <a:endParaRPr lang="en-US" sz="2000" dirty="0"/>
              </a:p>
            </p:txBody>
          </p:sp>
        </mc:Choice>
        <mc:Fallback xmlns="">
          <p:sp>
            <p:nvSpPr>
              <p:cNvPr id="13" name="Rectangle 12"/>
              <p:cNvSpPr>
                <a:spLocks noRot="1" noChangeAspect="1" noMove="1" noResize="1" noEditPoints="1" noAdjustHandles="1" noChangeArrowheads="1" noChangeShapeType="1" noTextEdit="1"/>
              </p:cNvSpPr>
              <p:nvPr/>
            </p:nvSpPr>
            <p:spPr>
              <a:xfrm>
                <a:off x="5547513" y="5410200"/>
                <a:ext cx="2833340" cy="722442"/>
              </a:xfrm>
              <a:prstGeom prst="rect">
                <a:avLst/>
              </a:prstGeom>
              <a:blipFill>
                <a:blip r:embed="rId6"/>
                <a:stretch>
                  <a:fillRect/>
                </a:stretch>
              </a:blipFill>
            </p:spPr>
            <p:txBody>
              <a:bodyPr/>
              <a:lstStyle/>
              <a:p>
                <a:r>
                  <a:rPr lang="en-US">
                    <a:noFill/>
                  </a:rPr>
                  <a:t> </a:t>
                </a:r>
              </a:p>
            </p:txBody>
          </p:sp>
        </mc:Fallback>
      </mc:AlternateContent>
      <p:sp>
        <p:nvSpPr>
          <p:cNvPr id="14"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966383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831579" cy="584775"/>
          </a:xfrm>
          <a:prstGeom prst="rect">
            <a:avLst/>
          </a:prstGeom>
        </p:spPr>
        <p:txBody>
          <a:bodyPr wrap="none">
            <a:spAutoFit/>
          </a:bodyPr>
          <a:lstStyle/>
          <a:p>
            <a:r>
              <a:rPr lang="en-US" sz="3200" dirty="0">
                <a:solidFill>
                  <a:srgbClr val="C8102E"/>
                </a:solidFill>
                <a:latin typeface="+mj-lt"/>
                <a:ea typeface="+mj-ea"/>
                <a:cs typeface="+mj-cs"/>
              </a:rPr>
              <a:t>Standard Voltage Ratings</a:t>
            </a:r>
          </a:p>
        </p:txBody>
      </p:sp>
      <p:sp>
        <p:nvSpPr>
          <p:cNvPr id="4" name="Slide Number Placeholder 3"/>
          <p:cNvSpPr>
            <a:spLocks noGrp="1"/>
          </p:cNvSpPr>
          <p:nvPr>
            <p:ph type="sldNum" sz="quarter" idx="12"/>
          </p:nvPr>
        </p:nvSpPr>
        <p:spPr/>
        <p:txBody>
          <a:bodyPr/>
          <a:lstStyle/>
          <a:p>
            <a:fld id="{5B7A2384-8C5D-49F6-8259-B9A64ECD4852}" type="slidenum">
              <a:rPr lang="en-US" smtClean="0"/>
              <a:t>6</a:t>
            </a:fld>
            <a:endParaRPr lang="en-US" dirty="0"/>
          </a:p>
        </p:txBody>
      </p:sp>
      <p:sp>
        <p:nvSpPr>
          <p:cNvPr id="2" name="Rectangle 1"/>
          <p:cNvSpPr/>
          <p:nvPr/>
        </p:nvSpPr>
        <p:spPr>
          <a:xfrm>
            <a:off x="152400" y="612845"/>
            <a:ext cx="8991600" cy="2031325"/>
          </a:xfrm>
          <a:prstGeom prst="rect">
            <a:avLst/>
          </a:prstGeom>
        </p:spPr>
        <p:txBody>
          <a:bodyPr wrap="square">
            <a:spAutoFit/>
          </a:bodyPr>
          <a:lstStyle/>
          <a:p>
            <a:pPr algn="just"/>
            <a:r>
              <a:rPr lang="en-US" sz="1800" dirty="0">
                <a:solidFill>
                  <a:srgbClr val="000000"/>
                </a:solidFill>
              </a:rPr>
              <a:t>These ANSI standards give the distribution engineer a range of “normal steady-state” voltages (range A) and a range of “emergency steady-state” voltages (range B) that must be supplied to all users.</a:t>
            </a:r>
          </a:p>
          <a:p>
            <a:pPr algn="just"/>
            <a:r>
              <a:rPr lang="en-US" sz="1800" dirty="0">
                <a:solidFill>
                  <a:srgbClr val="000000"/>
                </a:solidFill>
              </a:rPr>
              <a:t>In addition to the acceptable voltage magnitude ranges, the ANSI standard recommends that the “electric supply systems should be designed and operated to limit the maximum voltage unbalance to 3 percent when measured at the electric-utility revenue meter under a no-load condition.” Voltage unbalance is defined as</a:t>
            </a:r>
          </a:p>
        </p:txBody>
      </p:sp>
      <mc:AlternateContent xmlns:mc="http://schemas.openxmlformats.org/markup-compatibility/2006" xmlns:a14="http://schemas.microsoft.com/office/drawing/2010/main">
        <mc:Choice Requires="a14">
          <p:sp>
            <p:nvSpPr>
              <p:cNvPr id="6" name="TextBox 5"/>
              <p:cNvSpPr txBox="1"/>
              <p:nvPr/>
            </p:nvSpPr>
            <p:spPr>
              <a:xfrm>
                <a:off x="1245520" y="2908544"/>
                <a:ext cx="6731906" cy="575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𝑉𝑜𝑙𝑡𝑎𝑔𝑒</m:t>
                          </m:r>
                        </m:e>
                        <m:sub>
                          <m:r>
                            <a:rPr lang="en-US" sz="1800" b="0" i="1" smtClean="0">
                              <a:latin typeface="Cambria Math" panose="02040503050406030204" pitchFamily="18" charset="0"/>
                            </a:rPr>
                            <m:t>𝑢𝑛𝑏𝑎𝑙𝑎𝑛𝑐𝑒</m:t>
                          </m:r>
                        </m:sub>
                      </m:sSub>
                      <m:r>
                        <a:rPr lang="en-US" sz="1800" b="0" i="0"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𝑀𝑎𝑥</m:t>
                          </m:r>
                          <m:r>
                            <a:rPr lang="en-US" sz="1800" b="0" i="1" smtClean="0">
                              <a:latin typeface="Cambria Math" panose="02040503050406030204" pitchFamily="18" charset="0"/>
                            </a:rPr>
                            <m:t>.</m:t>
                          </m:r>
                          <m:r>
                            <a:rPr lang="en-US" sz="1800" b="0" i="1" smtClean="0">
                              <a:latin typeface="Cambria Math" panose="02040503050406030204" pitchFamily="18" charset="0"/>
                            </a:rPr>
                            <m:t>𝑑𝑒𝑣𝑖𝑎𝑡𝑖𝑜𝑛</m:t>
                          </m:r>
                          <m:r>
                            <a:rPr lang="en-US" sz="1800" b="0" i="1" smtClean="0">
                              <a:latin typeface="Cambria Math" panose="02040503050406030204" pitchFamily="18" charset="0"/>
                            </a:rPr>
                            <m:t> </m:t>
                          </m:r>
                          <m:r>
                            <a:rPr lang="en-US" sz="1800" b="0" i="1" smtClean="0">
                              <a:latin typeface="Cambria Math" panose="02040503050406030204" pitchFamily="18" charset="0"/>
                            </a:rPr>
                            <m:t>𝑓𝑟𝑜𝑚</m:t>
                          </m:r>
                          <m:r>
                            <a:rPr lang="en-US" sz="1800" b="0" i="1" smtClean="0">
                              <a:latin typeface="Cambria Math" panose="02040503050406030204" pitchFamily="18" charset="0"/>
                            </a:rPr>
                            <m:t> </m:t>
                          </m:r>
                          <m:r>
                            <a:rPr lang="en-US" sz="1800" b="0" i="1" smtClean="0">
                              <a:latin typeface="Cambria Math" panose="02040503050406030204" pitchFamily="18" charset="0"/>
                            </a:rPr>
                            <m:t>𝑎𝑣𝑒𝑟𝑎𝑔𝑒</m:t>
                          </m:r>
                          <m:r>
                            <a:rPr lang="en-US" sz="1800" b="0" i="1" smtClean="0">
                              <a:latin typeface="Cambria Math" panose="02040503050406030204" pitchFamily="18" charset="0"/>
                            </a:rPr>
                            <m:t> </m:t>
                          </m:r>
                          <m:r>
                            <a:rPr lang="en-US" sz="1800" b="0" i="1" smtClean="0">
                              <a:latin typeface="Cambria Math" panose="02040503050406030204" pitchFamily="18" charset="0"/>
                            </a:rPr>
                            <m:t>𝑣𝑜𝑙𝑡𝑎𝑔𝑒</m:t>
                          </m:r>
                        </m:num>
                        <m:den>
                          <m:r>
                            <a:rPr lang="en-US" sz="1800" b="0" i="1" smtClean="0">
                              <a:latin typeface="Cambria Math" panose="02040503050406030204" pitchFamily="18" charset="0"/>
                            </a:rPr>
                            <m:t>𝐴𝑣𝑒𝑟𝑎𝑔𝑒</m:t>
                          </m:r>
                          <m:r>
                            <a:rPr lang="en-US" sz="1800" b="0" i="1" smtClean="0">
                              <a:latin typeface="Cambria Math" panose="02040503050406030204" pitchFamily="18" charset="0"/>
                            </a:rPr>
                            <m:t> </m:t>
                          </m:r>
                          <m:r>
                            <a:rPr lang="en-US" sz="1800" b="0" i="1" smtClean="0">
                              <a:latin typeface="Cambria Math" panose="02040503050406030204" pitchFamily="18" charset="0"/>
                            </a:rPr>
                            <m:t>𝑣𝑜𝑙𝑡𝑎𝑔𝑒</m:t>
                          </m:r>
                        </m:den>
                      </m:f>
                      <m:r>
                        <a:rPr lang="en-US" sz="1800" b="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rPr>
                        <m:t>1</m:t>
                      </m:r>
                      <m:r>
                        <a:rPr lang="en-US" sz="1800" b="0" i="1" smtClean="0">
                          <a:latin typeface="Cambria Math" panose="02040503050406030204" pitchFamily="18" charset="0"/>
                        </a:rPr>
                        <m:t>00%</m:t>
                      </m:r>
                    </m:oMath>
                  </m:oMathPara>
                </a14:m>
                <a:endParaRPr lang="en-US" sz="1800" dirty="0"/>
              </a:p>
            </p:txBody>
          </p:sp>
        </mc:Choice>
        <mc:Fallback xmlns="">
          <p:sp>
            <p:nvSpPr>
              <p:cNvPr id="6" name="TextBox 5"/>
              <p:cNvSpPr txBox="1">
                <a:spLocks noRot="1" noChangeAspect="1" noMove="1" noResize="1" noEditPoints="1" noAdjustHandles="1" noChangeArrowheads="1" noChangeShapeType="1" noTextEdit="1"/>
              </p:cNvSpPr>
              <p:nvPr/>
            </p:nvSpPr>
            <p:spPr>
              <a:xfrm>
                <a:off x="1245520" y="2908544"/>
                <a:ext cx="6731906" cy="575157"/>
              </a:xfrm>
              <a:prstGeom prst="rect">
                <a:avLst/>
              </a:prstGeom>
              <a:blipFill>
                <a:blip r:embed="rId2"/>
                <a:stretch>
                  <a:fillRect/>
                </a:stretch>
              </a:blipFill>
            </p:spPr>
            <p:txBody>
              <a:bodyPr/>
              <a:lstStyle/>
              <a:p>
                <a:r>
                  <a:rPr lang="en-US">
                    <a:noFill/>
                  </a:rPr>
                  <a:t> </a:t>
                </a:r>
              </a:p>
            </p:txBody>
          </p:sp>
        </mc:Fallback>
      </mc:AlternateContent>
      <p:sp>
        <p:nvSpPr>
          <p:cNvPr id="7" name="TextBox 6"/>
          <p:cNvSpPr txBox="1"/>
          <p:nvPr/>
        </p:nvSpPr>
        <p:spPr>
          <a:xfrm>
            <a:off x="8167850" y="2971800"/>
            <a:ext cx="482824" cy="400110"/>
          </a:xfrm>
          <a:prstGeom prst="rect">
            <a:avLst/>
          </a:prstGeom>
          <a:noFill/>
        </p:spPr>
        <p:txBody>
          <a:bodyPr wrap="none" rtlCol="0">
            <a:spAutoFit/>
          </a:bodyPr>
          <a:lstStyle/>
          <a:p>
            <a:r>
              <a:rPr lang="en-US" sz="2000" dirty="0"/>
              <a:t>(</a:t>
            </a:r>
            <a:r>
              <a:rPr lang="en-US" altLang="zh-CN" sz="2000" dirty="0"/>
              <a:t>1</a:t>
            </a:r>
            <a:r>
              <a:rPr lang="en-US" sz="2000" dirty="0"/>
              <a:t>)</a:t>
            </a:r>
          </a:p>
        </p:txBody>
      </p:sp>
      <p:sp>
        <p:nvSpPr>
          <p:cNvPr id="8" name="Rectangle 7"/>
          <p:cNvSpPr/>
          <p:nvPr/>
        </p:nvSpPr>
        <p:spPr>
          <a:xfrm>
            <a:off x="152400" y="3773072"/>
            <a:ext cx="8915400" cy="2308324"/>
          </a:xfrm>
          <a:prstGeom prst="rect">
            <a:avLst/>
          </a:prstGeom>
        </p:spPr>
        <p:txBody>
          <a:bodyPr wrap="square">
            <a:spAutoFit/>
          </a:bodyPr>
          <a:lstStyle/>
          <a:p>
            <a:pPr algn="just"/>
            <a:r>
              <a:rPr lang="en-US" sz="1800" dirty="0">
                <a:solidFill>
                  <a:srgbClr val="000000"/>
                </a:solidFill>
              </a:rPr>
              <a:t>The task for the distribution engineer is to design and operate the distribution system so that under normal steady-state conditions the voltages at the meters of all users will lie within Range </a:t>
            </a:r>
            <a:r>
              <a:rPr lang="en-US" sz="1800" i="1" dirty="0">
                <a:solidFill>
                  <a:srgbClr val="000000"/>
                </a:solidFill>
              </a:rPr>
              <a:t>A</a:t>
            </a:r>
            <a:r>
              <a:rPr lang="en-US" sz="1800" dirty="0">
                <a:solidFill>
                  <a:srgbClr val="000000"/>
                </a:solidFill>
              </a:rPr>
              <a:t> and that the voltage unbalance will not exceed 3%.</a:t>
            </a:r>
          </a:p>
          <a:p>
            <a:pPr algn="just"/>
            <a:endParaRPr lang="en-US" sz="1800" dirty="0">
              <a:solidFill>
                <a:srgbClr val="000000"/>
              </a:solidFill>
            </a:endParaRPr>
          </a:p>
          <a:p>
            <a:pPr algn="just"/>
            <a:r>
              <a:rPr lang="en-US" sz="1800" dirty="0">
                <a:solidFill>
                  <a:srgbClr val="000000"/>
                </a:solidFill>
              </a:rPr>
              <a:t>A common device used to maintain system voltages is the step-voltage regulator. Step-voltage regulators can be single phase or three phase. Single-phase regulators can be connected in wye, delta, or open delta, in addition to operating as a single-phase device. The regulators and their controls allow the voltage output to vary as the load varies.</a:t>
            </a:r>
          </a:p>
        </p:txBody>
      </p:sp>
      <p:sp>
        <p:nvSpPr>
          <p:cNvPr id="9"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2073458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779654" cy="584775"/>
          </a:xfrm>
          <a:prstGeom prst="rect">
            <a:avLst/>
          </a:prstGeom>
        </p:spPr>
        <p:txBody>
          <a:bodyPr wrap="none">
            <a:spAutoFit/>
          </a:bodyPr>
          <a:lstStyle/>
          <a:p>
            <a:r>
              <a:rPr lang="en-US" altLang="zh-CN" sz="3200" dirty="0">
                <a:solidFill>
                  <a:srgbClr val="C8102E"/>
                </a:solidFill>
                <a:latin typeface="+mj-lt"/>
                <a:ea typeface="+mj-ea"/>
                <a:cs typeface="+mj-cs"/>
              </a:rPr>
              <a:t>Example</a:t>
            </a:r>
            <a:endParaRPr lang="en-US" sz="3200" dirty="0">
              <a:solidFill>
                <a:srgbClr val="C8102E"/>
              </a:solidFill>
              <a:latin typeface="+mj-lt"/>
              <a:ea typeface="+mj-ea"/>
              <a:cs typeface="+mj-cs"/>
            </a:endParaRPr>
          </a:p>
        </p:txBody>
      </p:sp>
      <p:sp>
        <p:nvSpPr>
          <p:cNvPr id="4" name="Slide Number Placeholder 3"/>
          <p:cNvSpPr>
            <a:spLocks noGrp="1"/>
          </p:cNvSpPr>
          <p:nvPr>
            <p:ph type="sldNum" sz="quarter" idx="12"/>
          </p:nvPr>
        </p:nvSpPr>
        <p:spPr/>
        <p:txBody>
          <a:bodyPr/>
          <a:lstStyle/>
          <a:p>
            <a:fld id="{5B7A2384-8C5D-49F6-8259-B9A64ECD4852}" type="slidenum">
              <a:rPr lang="en-US" smtClean="0"/>
              <a:t>60</a:t>
            </a:fld>
            <a:endParaRPr lang="en-US" dirty="0"/>
          </a:p>
        </p:txBody>
      </p:sp>
      <p:sp>
        <p:nvSpPr>
          <p:cNvPr id="5" name="Rectangle 4"/>
          <p:cNvSpPr/>
          <p:nvPr/>
        </p:nvSpPr>
        <p:spPr>
          <a:xfrm>
            <a:off x="165538" y="647700"/>
            <a:ext cx="8978462" cy="646331"/>
          </a:xfrm>
          <a:prstGeom prst="rect">
            <a:avLst/>
          </a:prstGeom>
        </p:spPr>
        <p:txBody>
          <a:bodyPr wrap="square">
            <a:spAutoFit/>
          </a:bodyPr>
          <a:lstStyle/>
          <a:p>
            <a:r>
              <a:rPr lang="en-US" dirty="0"/>
              <a:t>2. Determine the R and X setting of the compensator in Ohms and volts</a:t>
            </a:r>
          </a:p>
          <a:p>
            <a:r>
              <a:rPr lang="en-US" dirty="0"/>
              <a:t>Applying Equation (82) to determine the setting in volts</a:t>
            </a:r>
          </a:p>
        </p:txBody>
      </p:sp>
      <mc:AlternateContent xmlns:mc="http://schemas.openxmlformats.org/markup-compatibility/2006" xmlns:a14="http://schemas.microsoft.com/office/drawing/2010/main">
        <mc:Choice Requires="a14">
          <p:sp>
            <p:nvSpPr>
              <p:cNvPr id="16" name="Rectangle 15"/>
              <p:cNvSpPr/>
              <p:nvPr/>
            </p:nvSpPr>
            <p:spPr>
              <a:xfrm>
                <a:off x="2368768" y="1516291"/>
                <a:ext cx="5098831" cy="529504"/>
              </a:xfrm>
              <a:prstGeom prst="rect">
                <a:avLst/>
              </a:prstGeom>
            </p:spPr>
            <p:txBody>
              <a:bodyPr wrap="square">
                <a:spAutoFit/>
              </a:bodyPr>
              <a:lstStyle/>
              <a:p>
                <a14:m>
                  <m:oMath xmlns:m="http://schemas.openxmlformats.org/officeDocument/2006/math">
                    <m:sSup>
                      <m:sSupPr>
                        <m:ctrlPr>
                          <a:rPr lang="en-US" sz="2000" i="1" smtClean="0">
                            <a:latin typeface="Cambria Math" panose="02040503050406030204" pitchFamily="18" charset="0"/>
                          </a:rPr>
                        </m:ctrlPr>
                      </m:sSupPr>
                      <m:e>
                        <m:r>
                          <a:rPr lang="en-US" sz="2000" i="1">
                            <a:latin typeface="Cambria Math" panose="02040503050406030204" pitchFamily="18" charset="0"/>
                          </a:rPr>
                          <m:t>𝑅</m:t>
                        </m:r>
                      </m:e>
                      <m:sup>
                        <m:r>
                          <a:rPr lang="en-US" sz="2000" i="1">
                            <a:latin typeface="Cambria Math" panose="02040503050406030204" pitchFamily="18" charset="0"/>
                          </a:rPr>
                          <m:t>′</m:t>
                        </m:r>
                      </m:sup>
                    </m:sSup>
                    <m:r>
                      <a:rPr lang="en-US" sz="2000" i="1">
                        <a:latin typeface="Cambria Math" panose="02040503050406030204" pitchFamily="18" charset="0"/>
                      </a:rPr>
                      <m:t>+</m:t>
                    </m:r>
                    <m:r>
                      <a:rPr lang="en-US" sz="2000" i="1">
                        <a:latin typeface="Cambria Math" panose="02040503050406030204" pitchFamily="18" charset="0"/>
                      </a:rPr>
                      <m:t>𝑗</m:t>
                    </m:r>
                    <m:sSup>
                      <m:sSupPr>
                        <m:ctrlPr>
                          <a:rPr lang="en-US" sz="2000" i="1">
                            <a:latin typeface="Cambria Math" panose="02040503050406030204" pitchFamily="18" charset="0"/>
                          </a:rPr>
                        </m:ctrlPr>
                      </m:sSupPr>
                      <m:e>
                        <m:r>
                          <a:rPr lang="en-US" sz="2000" i="1">
                            <a:latin typeface="Cambria Math" panose="02040503050406030204" pitchFamily="18" charset="0"/>
                          </a:rPr>
                          <m:t>𝑋</m:t>
                        </m:r>
                      </m:e>
                      <m:sup>
                        <m:r>
                          <a:rPr lang="en-US" sz="2000" i="1">
                            <a:latin typeface="Cambria Math" panose="02040503050406030204" pitchFamily="18" charset="0"/>
                          </a:rPr>
                          <m:t>′</m:t>
                        </m:r>
                      </m:sup>
                    </m:sSup>
                    <m:r>
                      <a:rPr lang="en-US" sz="2000" b="0" i="0" smtClean="0">
                        <a:latin typeface="Cambria Math" panose="02040503050406030204" pitchFamily="18" charset="0"/>
                      </a:rPr>
                      <m:t>=</m:t>
                    </m:r>
                  </m:oMath>
                </a14:m>
                <a:r>
                  <a:rPr lang="en-US" sz="2000" dirty="0"/>
                  <a:t>(</a:t>
                </a:r>
                <a14:m>
                  <m:oMath xmlns:m="http://schemas.openxmlformats.org/officeDocument/2006/math">
                    <m:r>
                      <a:rPr lang="en-US" sz="2000" b="0" i="1" smtClean="0">
                        <a:latin typeface="Cambria Math" panose="02040503050406030204" pitchFamily="18" charset="0"/>
                      </a:rPr>
                      <m:t>0.3</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0.9</m:t>
                    </m:r>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700</m:t>
                        </m:r>
                      </m:num>
                      <m:den>
                        <m:r>
                          <a:rPr lang="en-US" sz="2000" b="0" i="1" smtClean="0">
                            <a:latin typeface="Cambria Math" panose="02040503050406030204" pitchFamily="18" charset="0"/>
                            <a:ea typeface="Cambria Math" panose="02040503050406030204" pitchFamily="18" charset="0"/>
                          </a:rPr>
                          <m:t>20</m:t>
                        </m:r>
                      </m:den>
                    </m:f>
                    <m:r>
                      <a:rPr lang="en-US" sz="2000" b="0" i="1" smtClean="0">
                        <a:latin typeface="Cambria Math" panose="02040503050406030204" pitchFamily="18" charset="0"/>
                        <a:ea typeface="Cambria Math" panose="02040503050406030204" pitchFamily="18" charset="0"/>
                      </a:rPr>
                      <m:t>=10.5+</m:t>
                    </m:r>
                    <m:r>
                      <a:rPr lang="en-US" sz="2000" b="0" i="1" smtClean="0">
                        <a:latin typeface="Cambria Math" panose="02040503050406030204" pitchFamily="18" charset="0"/>
                        <a:ea typeface="Cambria Math" panose="02040503050406030204" pitchFamily="18" charset="0"/>
                      </a:rPr>
                      <m:t>𝑗</m:t>
                    </m:r>
                    <m:r>
                      <a:rPr lang="en-US" sz="2000" b="0" i="1" smtClean="0">
                        <a:latin typeface="Cambria Math" panose="02040503050406030204" pitchFamily="18" charset="0"/>
                        <a:ea typeface="Cambria Math" panose="02040503050406030204" pitchFamily="18" charset="0"/>
                      </a:rPr>
                      <m:t>31.5 </m:t>
                    </m:r>
                    <m:r>
                      <a:rPr lang="en-US" sz="2000" b="0" i="1" smtClean="0">
                        <a:latin typeface="Cambria Math" panose="02040503050406030204" pitchFamily="18" charset="0"/>
                        <a:ea typeface="Cambria Math" panose="02040503050406030204" pitchFamily="18" charset="0"/>
                      </a:rPr>
                      <m:t>𝑉</m:t>
                    </m:r>
                  </m:oMath>
                </a14:m>
                <a:endParaRPr lang="en-US" sz="2000" dirty="0"/>
              </a:p>
            </p:txBody>
          </p:sp>
        </mc:Choice>
        <mc:Fallback xmlns="">
          <p:sp>
            <p:nvSpPr>
              <p:cNvPr id="16" name="Rectangle 15"/>
              <p:cNvSpPr>
                <a:spLocks noRot="1" noChangeAspect="1" noMove="1" noResize="1" noEditPoints="1" noAdjustHandles="1" noChangeArrowheads="1" noChangeShapeType="1" noTextEdit="1"/>
              </p:cNvSpPr>
              <p:nvPr/>
            </p:nvSpPr>
            <p:spPr>
              <a:xfrm>
                <a:off x="2368768" y="1516291"/>
                <a:ext cx="5098831" cy="529504"/>
              </a:xfrm>
              <a:prstGeom prst="rect">
                <a:avLst/>
              </a:prstGeom>
              <a:blipFill>
                <a:blip r:embed="rId2"/>
                <a:stretch>
                  <a:fillRect b="-9302"/>
                </a:stretch>
              </a:blipFill>
            </p:spPr>
            <p:txBody>
              <a:bodyPr/>
              <a:lstStyle/>
              <a:p>
                <a:r>
                  <a:rPr lang="en-US">
                    <a:noFill/>
                  </a:rPr>
                  <a:t> </a:t>
                </a:r>
              </a:p>
            </p:txBody>
          </p:sp>
        </mc:Fallback>
      </mc:AlternateContent>
      <p:sp>
        <p:nvSpPr>
          <p:cNvPr id="17" name="Rectangle 16"/>
          <p:cNvSpPr/>
          <p:nvPr/>
        </p:nvSpPr>
        <p:spPr>
          <a:xfrm>
            <a:off x="165538" y="2103157"/>
            <a:ext cx="8978462" cy="646331"/>
          </a:xfrm>
          <a:prstGeom prst="rect">
            <a:avLst/>
          </a:prstGeom>
        </p:spPr>
        <p:txBody>
          <a:bodyPr wrap="square">
            <a:spAutoFit/>
          </a:bodyPr>
          <a:lstStyle/>
          <a:p>
            <a:r>
              <a:rPr lang="en-US" dirty="0">
                <a:solidFill>
                  <a:srgbClr val="000000"/>
                </a:solidFill>
              </a:rPr>
              <a:t>The </a:t>
            </a:r>
            <a:r>
              <a:rPr lang="en-US" i="1" dirty="0">
                <a:solidFill>
                  <a:srgbClr val="000000"/>
                </a:solidFill>
              </a:rPr>
              <a:t>R</a:t>
            </a:r>
            <a:r>
              <a:rPr lang="en-US" dirty="0">
                <a:solidFill>
                  <a:srgbClr val="000000"/>
                </a:solidFill>
              </a:rPr>
              <a:t> and </a:t>
            </a:r>
            <a:r>
              <a:rPr lang="en-US" i="1" dirty="0">
                <a:solidFill>
                  <a:srgbClr val="000000"/>
                </a:solidFill>
              </a:rPr>
              <a:t>X</a:t>
            </a:r>
            <a:r>
              <a:rPr lang="en-US" dirty="0">
                <a:solidFill>
                  <a:srgbClr val="000000"/>
                </a:solidFill>
              </a:rPr>
              <a:t> settings in Ohms are determined by dividing the settings in volts by the rated secondary current of the current transformer:</a:t>
            </a:r>
            <a:endParaRPr lang="en-US" dirty="0">
              <a:solidFill>
                <a:srgbClr val="000000"/>
              </a:solidFill>
              <a:effectLst/>
            </a:endParaRPr>
          </a:p>
        </p:txBody>
      </p:sp>
      <mc:AlternateContent xmlns:mc="http://schemas.openxmlformats.org/markup-compatibility/2006" xmlns:a14="http://schemas.microsoft.com/office/drawing/2010/main">
        <mc:Choice Requires="a14">
          <p:sp>
            <p:nvSpPr>
              <p:cNvPr id="18" name="Rectangle 17"/>
              <p:cNvSpPr/>
              <p:nvPr/>
            </p:nvSpPr>
            <p:spPr>
              <a:xfrm>
                <a:off x="2181063" y="3124200"/>
                <a:ext cx="6543394" cy="6767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𝑅</m:t>
                          </m:r>
                          <m:r>
                            <a:rPr lang="en-US" sz="2000" b="0" i="1" smtClean="0">
                              <a:latin typeface="Cambria Math" panose="02040503050406030204" pitchFamily="18" charset="0"/>
                            </a:rPr>
                            <m:t>𝑐𝑜𝑚𝑝</m:t>
                          </m:r>
                        </m:e>
                        <m:sub>
                          <m:r>
                            <a:rPr lang="en-US" sz="2000" b="0" i="1" smtClean="0">
                              <a:latin typeface="Cambria Math" panose="02040503050406030204" pitchFamily="18" charset="0"/>
                            </a:rPr>
                            <m:t>𝑜h𝑚𝑠</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m:t>
                          </m:r>
                          <m:r>
                            <a:rPr lang="en-US" sz="2000" b="0" i="1" smtClean="0">
                              <a:latin typeface="Cambria Math" panose="02040503050406030204" pitchFamily="18" charset="0"/>
                            </a:rPr>
                            <m:t>𝑐𝑜𝑚𝑝</m:t>
                          </m:r>
                        </m:e>
                        <m:sub>
                          <m:r>
                            <a:rPr lang="en-US" sz="2000" b="0" i="1" smtClean="0">
                              <a:latin typeface="Cambria Math" panose="02040503050406030204" pitchFamily="18" charset="0"/>
                            </a:rPr>
                            <m:t>𝑜h𝑚𝑠</m:t>
                          </m:r>
                        </m:sub>
                      </m:sSub>
                      <m:r>
                        <a:rPr lang="en-US" sz="2000" b="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10.5+</m:t>
                          </m:r>
                          <m:r>
                            <a:rPr lang="en-US" sz="2000" i="1">
                              <a:latin typeface="Cambria Math" panose="02040503050406030204" pitchFamily="18" charset="0"/>
                              <a:ea typeface="Cambria Math" panose="02040503050406030204" pitchFamily="18" charset="0"/>
                            </a:rPr>
                            <m:t>𝑗</m:t>
                          </m:r>
                          <m:r>
                            <a:rPr lang="en-US" sz="2000" i="1">
                              <a:latin typeface="Cambria Math" panose="02040503050406030204" pitchFamily="18" charset="0"/>
                              <a:ea typeface="Cambria Math" panose="02040503050406030204" pitchFamily="18" charset="0"/>
                            </a:rPr>
                            <m:t>31.5</m:t>
                          </m:r>
                        </m:num>
                        <m:den>
                          <m:r>
                            <a:rPr lang="en-US" sz="2000" i="1">
                              <a:latin typeface="Cambria Math" panose="02040503050406030204" pitchFamily="18" charset="0"/>
                              <a:ea typeface="Cambria Math" panose="02040503050406030204" pitchFamily="18" charset="0"/>
                            </a:rPr>
                            <m:t>5</m:t>
                          </m:r>
                        </m:den>
                      </m:f>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2.1</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𝑗</m:t>
                      </m:r>
                      <m:r>
                        <a:rPr lang="en-US" sz="2000" b="0" i="1" smtClean="0">
                          <a:latin typeface="Cambria Math" panose="02040503050406030204" pitchFamily="18" charset="0"/>
                          <a:ea typeface="Cambria Math" panose="02040503050406030204" pitchFamily="18" charset="0"/>
                        </a:rPr>
                        <m:t>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3 </m:t>
                      </m:r>
                      <m:r>
                        <m:rPr>
                          <m:sty m:val="p"/>
                        </m:rPr>
                        <a:rPr lang="el-GR"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18" name="Rectangle 17"/>
              <p:cNvSpPr>
                <a:spLocks noRot="1" noChangeAspect="1" noMove="1" noResize="1" noEditPoints="1" noAdjustHandles="1" noChangeArrowheads="1" noChangeShapeType="1" noTextEdit="1"/>
              </p:cNvSpPr>
              <p:nvPr/>
            </p:nvSpPr>
            <p:spPr>
              <a:xfrm>
                <a:off x="2181063" y="3124200"/>
                <a:ext cx="6543394" cy="676788"/>
              </a:xfrm>
              <a:prstGeom prst="rect">
                <a:avLst/>
              </a:prstGeom>
              <a:blipFill>
                <a:blip r:embed="rId3"/>
                <a:stretch>
                  <a:fillRect/>
                </a:stretch>
              </a:blipFill>
            </p:spPr>
            <p:txBody>
              <a:bodyPr/>
              <a:lstStyle/>
              <a:p>
                <a:r>
                  <a:rPr lang="en-US">
                    <a:noFill/>
                  </a:rPr>
                  <a:t> </a:t>
                </a:r>
              </a:p>
            </p:txBody>
          </p:sp>
        </mc:Fallback>
      </mc:AlternateContent>
      <p:sp>
        <p:nvSpPr>
          <p:cNvPr id="19" name="Rectangle 18"/>
          <p:cNvSpPr/>
          <p:nvPr/>
        </p:nvSpPr>
        <p:spPr>
          <a:xfrm>
            <a:off x="165538" y="3886174"/>
            <a:ext cx="8967952" cy="369332"/>
          </a:xfrm>
          <a:prstGeom prst="rect">
            <a:avLst/>
          </a:prstGeom>
        </p:spPr>
        <p:txBody>
          <a:bodyPr wrap="square">
            <a:spAutoFit/>
          </a:bodyPr>
          <a:lstStyle/>
          <a:p>
            <a:r>
              <a:rPr lang="en-US" dirty="0">
                <a:solidFill>
                  <a:srgbClr val="000000"/>
                </a:solidFill>
              </a:rPr>
              <a:t>Understand that the </a:t>
            </a:r>
            <a:r>
              <a:rPr lang="en-US" i="1" dirty="0">
                <a:solidFill>
                  <a:srgbClr val="000000"/>
                </a:solidFill>
              </a:rPr>
              <a:t>R</a:t>
            </a:r>
            <a:r>
              <a:rPr lang="en-US" dirty="0">
                <a:solidFill>
                  <a:srgbClr val="000000"/>
                </a:solidFill>
              </a:rPr>
              <a:t> and </a:t>
            </a:r>
            <a:r>
              <a:rPr lang="en-US" i="1" dirty="0">
                <a:solidFill>
                  <a:srgbClr val="000000"/>
                </a:solidFill>
              </a:rPr>
              <a:t>X</a:t>
            </a:r>
            <a:r>
              <a:rPr lang="en-US" dirty="0">
                <a:solidFill>
                  <a:srgbClr val="000000"/>
                </a:solidFill>
              </a:rPr>
              <a:t> settings on the compensator control board are calibrated in volts.</a:t>
            </a:r>
            <a:endParaRPr lang="en-US" dirty="0">
              <a:solidFill>
                <a:srgbClr val="000000"/>
              </a:solidFill>
              <a:effectLst/>
            </a:endParaRPr>
          </a:p>
        </p:txBody>
      </p:sp>
      <p:sp>
        <p:nvSpPr>
          <p:cNvPr id="9"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6119135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779654" cy="584775"/>
          </a:xfrm>
          <a:prstGeom prst="rect">
            <a:avLst/>
          </a:prstGeom>
        </p:spPr>
        <p:txBody>
          <a:bodyPr wrap="none">
            <a:spAutoFit/>
          </a:bodyPr>
          <a:lstStyle/>
          <a:p>
            <a:r>
              <a:rPr lang="en-US" altLang="zh-CN" sz="3200" dirty="0">
                <a:solidFill>
                  <a:srgbClr val="C8102E"/>
                </a:solidFill>
                <a:latin typeface="+mj-lt"/>
                <a:ea typeface="+mj-ea"/>
                <a:cs typeface="+mj-cs"/>
              </a:rPr>
              <a:t>Example</a:t>
            </a:r>
            <a:endParaRPr lang="en-US" sz="3200" dirty="0">
              <a:solidFill>
                <a:srgbClr val="C8102E"/>
              </a:solidFill>
              <a:latin typeface="+mj-lt"/>
              <a:ea typeface="+mj-ea"/>
              <a:cs typeface="+mj-cs"/>
            </a:endParaRPr>
          </a:p>
        </p:txBody>
      </p:sp>
      <p:sp>
        <p:nvSpPr>
          <p:cNvPr id="4" name="Slide Number Placeholder 3"/>
          <p:cNvSpPr>
            <a:spLocks noGrp="1"/>
          </p:cNvSpPr>
          <p:nvPr>
            <p:ph type="sldNum" sz="quarter" idx="12"/>
          </p:nvPr>
        </p:nvSpPr>
        <p:spPr/>
        <p:txBody>
          <a:bodyPr/>
          <a:lstStyle/>
          <a:p>
            <a:fld id="{5B7A2384-8C5D-49F6-8259-B9A64ECD4852}" type="slidenum">
              <a:rPr lang="en-US" smtClean="0"/>
              <a:t>61</a:t>
            </a:fld>
            <a:endParaRPr lang="en-US" dirty="0"/>
          </a:p>
        </p:txBody>
      </p:sp>
      <p:sp>
        <p:nvSpPr>
          <p:cNvPr id="5" name="Rectangle 4"/>
          <p:cNvSpPr/>
          <p:nvPr/>
        </p:nvSpPr>
        <p:spPr>
          <a:xfrm>
            <a:off x="165538" y="647700"/>
            <a:ext cx="8978462" cy="707886"/>
          </a:xfrm>
          <a:prstGeom prst="rect">
            <a:avLst/>
          </a:prstGeom>
        </p:spPr>
        <p:txBody>
          <a:bodyPr wrap="square">
            <a:spAutoFit/>
          </a:bodyPr>
          <a:lstStyle/>
          <a:p>
            <a:pPr algn="just"/>
            <a:r>
              <a:rPr lang="en-US" sz="2000" dirty="0"/>
              <a:t>The substation transformer in Example 7.4 is supplying 2500 kVA at 4.16 kV and 0.9 power factor lag. The regulator has been set so that</a:t>
            </a:r>
          </a:p>
        </p:txBody>
      </p:sp>
      <mc:AlternateContent xmlns:mc="http://schemas.openxmlformats.org/markup-compatibility/2006" xmlns:a14="http://schemas.microsoft.com/office/drawing/2010/main">
        <mc:Choice Requires="a14">
          <p:sp>
            <p:nvSpPr>
              <p:cNvPr id="16" name="Rectangle 15"/>
              <p:cNvSpPr/>
              <p:nvPr/>
            </p:nvSpPr>
            <p:spPr>
              <a:xfrm>
                <a:off x="2743200" y="1295400"/>
                <a:ext cx="4572000" cy="40011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i="1">
                              <a:latin typeface="Cambria Math" panose="02040503050406030204" pitchFamily="18" charset="0"/>
                            </a:rPr>
                            <m:t>𝑅</m:t>
                          </m:r>
                        </m:e>
                        <m:sup>
                          <m:r>
                            <a:rPr lang="en-US" sz="2000" i="1">
                              <a:latin typeface="Cambria Math" panose="02040503050406030204" pitchFamily="18" charset="0"/>
                            </a:rPr>
                            <m:t>′</m:t>
                          </m:r>
                        </m:sup>
                      </m:sSup>
                      <m:r>
                        <a:rPr lang="en-US" sz="2000" i="1">
                          <a:latin typeface="Cambria Math" panose="02040503050406030204" pitchFamily="18" charset="0"/>
                        </a:rPr>
                        <m:t>+</m:t>
                      </m:r>
                      <m:r>
                        <a:rPr lang="en-US" sz="2000" i="1">
                          <a:latin typeface="Cambria Math" panose="02040503050406030204" pitchFamily="18" charset="0"/>
                        </a:rPr>
                        <m:t>𝑗</m:t>
                      </m:r>
                      <m:sSup>
                        <m:sSupPr>
                          <m:ctrlPr>
                            <a:rPr lang="en-US" sz="2000" i="1">
                              <a:latin typeface="Cambria Math" panose="02040503050406030204" pitchFamily="18" charset="0"/>
                            </a:rPr>
                          </m:ctrlPr>
                        </m:sSupPr>
                        <m:e>
                          <m:r>
                            <a:rPr lang="en-US" sz="2000" i="1">
                              <a:latin typeface="Cambria Math" panose="02040503050406030204" pitchFamily="18" charset="0"/>
                            </a:rPr>
                            <m:t>𝑋</m:t>
                          </m:r>
                        </m:e>
                        <m:sup>
                          <m:r>
                            <a:rPr lang="en-US" sz="2000" i="1">
                              <a:latin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=10.5+</m:t>
                      </m:r>
                      <m:r>
                        <a:rPr lang="en-US" sz="2000" b="0" i="1" smtClean="0">
                          <a:latin typeface="Cambria Math" panose="02040503050406030204" pitchFamily="18" charset="0"/>
                          <a:ea typeface="Cambria Math" panose="02040503050406030204" pitchFamily="18" charset="0"/>
                        </a:rPr>
                        <m:t>𝑗</m:t>
                      </m:r>
                      <m:r>
                        <a:rPr lang="en-US" sz="2000" b="0" i="1" smtClean="0">
                          <a:latin typeface="Cambria Math" panose="02040503050406030204" pitchFamily="18" charset="0"/>
                          <a:ea typeface="Cambria Math" panose="02040503050406030204" pitchFamily="18" charset="0"/>
                        </a:rPr>
                        <m:t>31.5 </m:t>
                      </m:r>
                      <m:r>
                        <a:rPr lang="en-US" sz="2000" b="0" i="1" smtClean="0">
                          <a:latin typeface="Cambria Math" panose="02040503050406030204" pitchFamily="18" charset="0"/>
                          <a:ea typeface="Cambria Math" panose="02040503050406030204" pitchFamily="18" charset="0"/>
                        </a:rPr>
                        <m:t>𝑉</m:t>
                      </m:r>
                    </m:oMath>
                  </m:oMathPara>
                </a14:m>
                <a:endParaRPr lang="en-US" sz="2000" dirty="0"/>
              </a:p>
            </p:txBody>
          </p:sp>
        </mc:Choice>
        <mc:Fallback xmlns="">
          <p:sp>
            <p:nvSpPr>
              <p:cNvPr id="16" name="Rectangle 15"/>
              <p:cNvSpPr>
                <a:spLocks noRot="1" noChangeAspect="1" noMove="1" noResize="1" noEditPoints="1" noAdjustHandles="1" noChangeArrowheads="1" noChangeShapeType="1" noTextEdit="1"/>
              </p:cNvSpPr>
              <p:nvPr/>
            </p:nvSpPr>
            <p:spPr>
              <a:xfrm>
                <a:off x="2743200" y="1295400"/>
                <a:ext cx="4572000" cy="400110"/>
              </a:xfrm>
              <a:prstGeom prst="rect">
                <a:avLst/>
              </a:prstGeom>
              <a:blipFill>
                <a:blip r:embed="rId2"/>
                <a:stretch>
                  <a:fillRect b="-15385"/>
                </a:stretch>
              </a:blipFill>
            </p:spPr>
            <p:txBody>
              <a:bodyPr/>
              <a:lstStyle/>
              <a:p>
                <a:r>
                  <a:rPr lang="en-US">
                    <a:noFill/>
                  </a:rPr>
                  <a:t> </a:t>
                </a:r>
              </a:p>
            </p:txBody>
          </p:sp>
        </mc:Fallback>
      </mc:AlternateContent>
      <p:sp>
        <p:nvSpPr>
          <p:cNvPr id="2" name="Rectangle 1"/>
          <p:cNvSpPr/>
          <p:nvPr/>
        </p:nvSpPr>
        <p:spPr>
          <a:xfrm>
            <a:off x="186559" y="1676400"/>
            <a:ext cx="8960069" cy="2308324"/>
          </a:xfrm>
          <a:prstGeom prst="rect">
            <a:avLst/>
          </a:prstGeom>
        </p:spPr>
        <p:txBody>
          <a:bodyPr wrap="square">
            <a:spAutoFit/>
          </a:bodyPr>
          <a:lstStyle/>
          <a:p>
            <a:pPr algn="just"/>
            <a:r>
              <a:rPr lang="en-US" sz="2000" dirty="0">
                <a:solidFill>
                  <a:srgbClr val="000000"/>
                </a:solidFill>
              </a:rPr>
              <a:t>Voltage level = 120 V (desired voltage to be held at the load center)</a:t>
            </a:r>
          </a:p>
          <a:p>
            <a:pPr algn="just"/>
            <a:r>
              <a:rPr lang="en-US" sz="2000" dirty="0">
                <a:solidFill>
                  <a:srgbClr val="000000"/>
                </a:solidFill>
              </a:rPr>
              <a:t>Bandwidth = 2 V</a:t>
            </a:r>
          </a:p>
          <a:p>
            <a:pPr algn="just"/>
            <a:r>
              <a:rPr lang="en-US" sz="2000" dirty="0">
                <a:solidFill>
                  <a:srgbClr val="000000"/>
                </a:solidFill>
              </a:rPr>
              <a:t>Determine the tap position of the regulator that will hold the load center voltage at the desired voltage level and within the bandwidth. This means that the tap on the regulator needs to be set so that the voltage at the load center lies between 119 and 121 V.</a:t>
            </a:r>
          </a:p>
          <a:p>
            <a:pPr algn="just"/>
            <a:r>
              <a:rPr lang="en-US" sz="2000" dirty="0">
                <a:solidFill>
                  <a:srgbClr val="000000"/>
                </a:solidFill>
              </a:rPr>
              <a:t>The first step is to calculate the actual line current:</a:t>
            </a:r>
          </a:p>
        </p:txBody>
      </p:sp>
      <mc:AlternateContent xmlns:mc="http://schemas.openxmlformats.org/markup-compatibility/2006" xmlns:a14="http://schemas.microsoft.com/office/drawing/2010/main">
        <mc:Choice Requires="a14">
          <p:sp>
            <p:nvSpPr>
              <p:cNvPr id="10" name="TextBox 9"/>
              <p:cNvSpPr txBox="1"/>
              <p:nvPr/>
            </p:nvSpPr>
            <p:spPr>
              <a:xfrm>
                <a:off x="2743200" y="3884172"/>
                <a:ext cx="5489003" cy="459228"/>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𝑙𝑖𝑛𝑒</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2500</m:t>
                        </m:r>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r>
                          <a:rPr lang="en-US" sz="2000" i="1">
                            <a:latin typeface="Cambria Math" panose="02040503050406030204" pitchFamily="18" charset="0"/>
                            <a:ea typeface="Cambria Math" panose="02040503050406030204" pitchFamily="18" charset="0"/>
                          </a:rPr>
                          <m:t>∙4.16</m:t>
                        </m:r>
                      </m:den>
                    </m:f>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𝑎</m:t>
                    </m:r>
                    <m:func>
                      <m:funcPr>
                        <m:ctrlPr>
                          <a:rPr lang="en-US" sz="2000" b="0" i="1" smtClean="0">
                            <a:latin typeface="Cambria Math" panose="02040503050406030204" pitchFamily="18" charset="0"/>
                            <a:ea typeface="Cambria Math" panose="02040503050406030204" pitchFamily="18" charset="0"/>
                          </a:rPr>
                        </m:ctrlPr>
                      </m:funcPr>
                      <m:fName>
                        <m:r>
                          <a:rPr lang="en-US" sz="2000" b="0" i="1" smtClean="0">
                            <a:latin typeface="Cambria Math" panose="02040503050406030204" pitchFamily="18" charset="0"/>
                            <a:ea typeface="Cambria Math" panose="02040503050406030204" pitchFamily="18" charset="0"/>
                          </a:rPr>
                          <m:t>𝑐𝑜𝑠</m:t>
                        </m:r>
                      </m:fName>
                      <m:e>
                        <m:r>
                          <a:rPr lang="en-US" sz="2000" b="0" i="1" smtClean="0">
                            <a:latin typeface="Cambria Math" panose="02040503050406030204" pitchFamily="18" charset="0"/>
                            <a:ea typeface="Cambria Math" panose="02040503050406030204" pitchFamily="18" charset="0"/>
                          </a:rPr>
                          <m:t>(0.9)</m:t>
                        </m:r>
                      </m:e>
                    </m:func>
                  </m:oMath>
                </a14:m>
                <a:r>
                  <a:rPr lang="en-US" sz="2000" dirty="0"/>
                  <a:t> </a:t>
                </a:r>
                <a14:m>
                  <m:oMath xmlns:m="http://schemas.openxmlformats.org/officeDocument/2006/math">
                    <m:r>
                      <a:rPr lang="en-US" sz="2000" i="1">
                        <a:latin typeface="Cambria Math" panose="02040503050406030204" pitchFamily="18" charset="0"/>
                      </a:rPr>
                      <m:t>=</m:t>
                    </m:r>
                    <m:r>
                      <a:rPr lang="en-US" sz="2000" b="0" i="1" smtClean="0">
                        <a:latin typeface="Cambria Math" panose="02040503050406030204" pitchFamily="18" charset="0"/>
                      </a:rPr>
                      <m:t>346.97</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−25.84 </m:t>
                    </m:r>
                    <m:r>
                      <a:rPr lang="en-US" sz="2000" b="0" i="1" smtClean="0">
                        <a:latin typeface="Cambria Math" panose="02040503050406030204" pitchFamily="18" charset="0"/>
                        <a:ea typeface="Cambria Math" panose="02040503050406030204" pitchFamily="18" charset="0"/>
                      </a:rPr>
                      <m:t>𝐴</m:t>
                    </m:r>
                  </m:oMath>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2743200" y="3884172"/>
                <a:ext cx="5489003" cy="459228"/>
              </a:xfrm>
              <a:prstGeom prst="rect">
                <a:avLst/>
              </a:prstGeom>
              <a:blipFill>
                <a:blip r:embed="rId3"/>
                <a:stretch>
                  <a:fillRect/>
                </a:stretch>
              </a:blipFill>
            </p:spPr>
            <p:txBody>
              <a:bodyPr/>
              <a:lstStyle/>
              <a:p>
                <a:r>
                  <a:rPr lang="en-US">
                    <a:noFill/>
                  </a:rPr>
                  <a:t> </a:t>
                </a:r>
              </a:p>
            </p:txBody>
          </p:sp>
        </mc:Fallback>
      </mc:AlternateContent>
      <p:sp>
        <p:nvSpPr>
          <p:cNvPr id="6" name="Rectangle 5"/>
          <p:cNvSpPr/>
          <p:nvPr/>
        </p:nvSpPr>
        <p:spPr>
          <a:xfrm>
            <a:off x="152400" y="4324290"/>
            <a:ext cx="8915400" cy="400110"/>
          </a:xfrm>
          <a:prstGeom prst="rect">
            <a:avLst/>
          </a:prstGeom>
        </p:spPr>
        <p:txBody>
          <a:bodyPr wrap="square">
            <a:spAutoFit/>
          </a:bodyPr>
          <a:lstStyle/>
          <a:p>
            <a:r>
              <a:rPr lang="en-US" sz="2000" dirty="0">
                <a:solidFill>
                  <a:srgbClr val="000000"/>
                </a:solidFill>
              </a:rPr>
              <a:t>The current in the compensator is then</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2" name="TextBox 11"/>
              <p:cNvSpPr txBox="1"/>
              <p:nvPr/>
            </p:nvSpPr>
            <p:spPr>
              <a:xfrm>
                <a:off x="2743200" y="4740004"/>
                <a:ext cx="4653069" cy="441596"/>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𝑐𝑜𝑚𝑝</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346.97</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25.84</m:t>
                        </m:r>
                      </m:num>
                      <m:den>
                        <m:r>
                          <a:rPr lang="en-US" sz="2000" b="0" i="1" smtClean="0">
                            <a:latin typeface="Cambria Math" panose="02040503050406030204" pitchFamily="18" charset="0"/>
                          </a:rPr>
                          <m:t>140</m:t>
                        </m:r>
                      </m:den>
                    </m:f>
                  </m:oMath>
                </a14:m>
                <a:r>
                  <a:rPr lang="en-US" sz="2000" dirty="0"/>
                  <a:t> </a:t>
                </a:r>
                <a14:m>
                  <m:oMath xmlns:m="http://schemas.openxmlformats.org/officeDocument/2006/math">
                    <m:r>
                      <a:rPr lang="en-US" sz="2000" i="1">
                        <a:latin typeface="Cambria Math" panose="02040503050406030204" pitchFamily="18" charset="0"/>
                      </a:rPr>
                      <m:t>=</m:t>
                    </m:r>
                    <m:r>
                      <a:rPr lang="en-US" sz="2000" b="0" i="1" smtClean="0">
                        <a:latin typeface="Cambria Math" panose="02040503050406030204" pitchFamily="18" charset="0"/>
                      </a:rPr>
                      <m:t>2.4783</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−25.84 </m:t>
                    </m:r>
                    <m:r>
                      <a:rPr lang="en-US" sz="2000" b="0" i="1" smtClean="0">
                        <a:latin typeface="Cambria Math" panose="02040503050406030204" pitchFamily="18" charset="0"/>
                        <a:ea typeface="Cambria Math" panose="02040503050406030204" pitchFamily="18" charset="0"/>
                      </a:rPr>
                      <m:t>𝐴</m:t>
                    </m:r>
                  </m:oMath>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743200" y="4740004"/>
                <a:ext cx="4653069" cy="441596"/>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165538" y="5162490"/>
            <a:ext cx="8902262" cy="400110"/>
          </a:xfrm>
          <a:prstGeom prst="rect">
            <a:avLst/>
          </a:prstGeom>
        </p:spPr>
        <p:txBody>
          <a:bodyPr wrap="square">
            <a:spAutoFit/>
          </a:bodyPr>
          <a:lstStyle/>
          <a:p>
            <a:r>
              <a:rPr lang="en-US" sz="2000" dirty="0">
                <a:solidFill>
                  <a:srgbClr val="000000"/>
                </a:solidFill>
              </a:rPr>
              <a:t>The input voltage to the compensator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4" name="TextBox 13"/>
              <p:cNvSpPr txBox="1"/>
              <p:nvPr/>
            </p:nvSpPr>
            <p:spPr>
              <a:xfrm>
                <a:off x="3255872" y="5482616"/>
                <a:ext cx="3515065"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𝑟𝑒𝑔</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2401.8</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num>
                        <m:den>
                          <m:r>
                            <a:rPr lang="en-US" sz="2000" b="0" i="1" smtClean="0">
                              <a:latin typeface="Cambria Math" panose="02040503050406030204" pitchFamily="18" charset="0"/>
                            </a:rPr>
                            <m:t>2</m:t>
                          </m:r>
                          <m:r>
                            <a:rPr lang="en-US" sz="2000" i="1">
                              <a:latin typeface="Cambria Math" panose="02040503050406030204" pitchFamily="18" charset="0"/>
                            </a:rPr>
                            <m:t>0</m:t>
                          </m:r>
                        </m:den>
                      </m:f>
                      <m:r>
                        <m:rPr>
                          <m:nor/>
                        </m:rPr>
                        <a:rPr lang="en-US" sz="2000" b="0" i="0" smtClean="0">
                          <a:latin typeface="Cambria Math" panose="02040503050406030204" pitchFamily="18" charset="0"/>
                        </a:rPr>
                        <m:t>=</m:t>
                      </m:r>
                      <m:r>
                        <m:rPr>
                          <m:nor/>
                        </m:rPr>
                        <a:rPr lang="en-US" sz="2000" dirty="0"/>
                        <m:t> </m:t>
                      </m:r>
                      <m:r>
                        <a:rPr lang="en-US" sz="2000" i="1" smtClean="0">
                          <a:latin typeface="Cambria Math" panose="02040503050406030204" pitchFamily="18" charset="0"/>
                        </a:rPr>
                        <m:t>1</m:t>
                      </m:r>
                      <m:r>
                        <a:rPr lang="en-US" sz="2000" b="0" i="1" smtClean="0">
                          <a:latin typeface="Cambria Math" panose="02040503050406030204" pitchFamily="18" charset="0"/>
                        </a:rPr>
                        <m:t>20.09</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0 </m:t>
                      </m:r>
                      <m:r>
                        <a:rPr lang="en-US" sz="2000" b="0" i="1" smtClean="0">
                          <a:latin typeface="Cambria Math" panose="02040503050406030204" pitchFamily="18" charset="0"/>
                          <a:ea typeface="Cambria Math" panose="02040503050406030204" pitchFamily="18" charset="0"/>
                        </a:rPr>
                        <m:t>𝑉</m:t>
                      </m:r>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255872" y="5482616"/>
                <a:ext cx="3515065" cy="578235"/>
              </a:xfrm>
              <a:prstGeom prst="rect">
                <a:avLst/>
              </a:prstGeom>
              <a:blipFill>
                <a:blip r:embed="rId5"/>
                <a:stretch>
                  <a:fillRect/>
                </a:stretch>
              </a:blipFill>
            </p:spPr>
            <p:txBody>
              <a:bodyPr/>
              <a:lstStyle/>
              <a:p>
                <a:r>
                  <a:rPr lang="en-US">
                    <a:noFill/>
                  </a:rPr>
                  <a:t> </a:t>
                </a:r>
              </a:p>
            </p:txBody>
          </p:sp>
        </mc:Fallback>
      </mc:AlternateContent>
      <p:sp>
        <p:nvSpPr>
          <p:cNvPr id="13"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8768122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779654" cy="584775"/>
          </a:xfrm>
          <a:prstGeom prst="rect">
            <a:avLst/>
          </a:prstGeom>
        </p:spPr>
        <p:txBody>
          <a:bodyPr wrap="none">
            <a:spAutoFit/>
          </a:bodyPr>
          <a:lstStyle/>
          <a:p>
            <a:r>
              <a:rPr lang="en-US" altLang="zh-CN" sz="3200" dirty="0">
                <a:solidFill>
                  <a:srgbClr val="C8102E"/>
                </a:solidFill>
                <a:latin typeface="+mj-lt"/>
                <a:ea typeface="+mj-ea"/>
                <a:cs typeface="+mj-cs"/>
              </a:rPr>
              <a:t>Example</a:t>
            </a:r>
            <a:endParaRPr lang="en-US" sz="2800" dirty="0">
              <a:solidFill>
                <a:srgbClr val="C8102E"/>
              </a:solidFill>
              <a:latin typeface="+mj-lt"/>
              <a:ea typeface="+mj-ea"/>
              <a:cs typeface="+mj-cs"/>
            </a:endParaRPr>
          </a:p>
        </p:txBody>
      </p:sp>
      <p:sp>
        <p:nvSpPr>
          <p:cNvPr id="4" name="Slide Number Placeholder 3"/>
          <p:cNvSpPr>
            <a:spLocks noGrp="1"/>
          </p:cNvSpPr>
          <p:nvPr>
            <p:ph type="sldNum" sz="quarter" idx="12"/>
          </p:nvPr>
        </p:nvSpPr>
        <p:spPr/>
        <p:txBody>
          <a:bodyPr/>
          <a:lstStyle/>
          <a:p>
            <a:fld id="{5B7A2384-8C5D-49F6-8259-B9A64ECD4852}" type="slidenum">
              <a:rPr lang="en-US" smtClean="0"/>
              <a:t>62</a:t>
            </a:fld>
            <a:endParaRPr lang="en-US" dirty="0"/>
          </a:p>
        </p:txBody>
      </p:sp>
      <p:sp>
        <p:nvSpPr>
          <p:cNvPr id="8" name="Rectangle 7"/>
          <p:cNvSpPr/>
          <p:nvPr/>
        </p:nvSpPr>
        <p:spPr>
          <a:xfrm>
            <a:off x="152400" y="733973"/>
            <a:ext cx="8915400" cy="646331"/>
          </a:xfrm>
          <a:prstGeom prst="rect">
            <a:avLst/>
          </a:prstGeom>
        </p:spPr>
        <p:txBody>
          <a:bodyPr wrap="square">
            <a:spAutoFit/>
          </a:bodyPr>
          <a:lstStyle/>
          <a:p>
            <a:r>
              <a:rPr lang="en-US" dirty="0">
                <a:solidFill>
                  <a:srgbClr val="000000"/>
                </a:solidFill>
              </a:rPr>
              <a:t>The voltage drop in the compensator circuit is equal to the compensator current times the compensator </a:t>
            </a:r>
            <a:r>
              <a:rPr lang="en-US" i="1" dirty="0">
                <a:solidFill>
                  <a:srgbClr val="000000"/>
                </a:solidFill>
              </a:rPr>
              <a:t>R</a:t>
            </a:r>
            <a:r>
              <a:rPr lang="en-US" dirty="0">
                <a:solidFill>
                  <a:srgbClr val="000000"/>
                </a:solidFill>
              </a:rPr>
              <a:t> and </a:t>
            </a:r>
            <a:r>
              <a:rPr lang="en-US" i="1" dirty="0">
                <a:solidFill>
                  <a:srgbClr val="000000"/>
                </a:solidFill>
              </a:rPr>
              <a:t>X</a:t>
            </a:r>
            <a:r>
              <a:rPr lang="en-US" dirty="0">
                <a:solidFill>
                  <a:srgbClr val="000000"/>
                </a:solidFill>
              </a:rPr>
              <a:t> values in Ohms:</a:t>
            </a:r>
            <a:endParaRPr lang="en-US" dirty="0">
              <a:solidFill>
                <a:srgbClr val="000000"/>
              </a:solidFill>
              <a:effectLst/>
            </a:endParaRPr>
          </a:p>
        </p:txBody>
      </p:sp>
      <mc:AlternateContent xmlns:mc="http://schemas.openxmlformats.org/markup-compatibility/2006" xmlns:a14="http://schemas.microsoft.com/office/drawing/2010/main">
        <mc:Choice Requires="a14">
          <p:sp>
            <p:nvSpPr>
              <p:cNvPr id="13" name="TextBox 12"/>
              <p:cNvSpPr txBox="1"/>
              <p:nvPr/>
            </p:nvSpPr>
            <p:spPr>
              <a:xfrm>
                <a:off x="1676400" y="1524000"/>
                <a:ext cx="6301149" cy="3314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𝑑𝑟𝑜𝑝</m:t>
                          </m:r>
                        </m:sub>
                      </m:sSub>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2.1+</m:t>
                          </m:r>
                          <m:r>
                            <a:rPr lang="en-US" sz="2000" b="0" i="1" smtClean="0">
                              <a:latin typeface="Cambria Math" panose="02040503050406030204" pitchFamily="18" charset="0"/>
                            </a:rPr>
                            <m:t>𝑗</m:t>
                          </m:r>
                          <m:r>
                            <a:rPr lang="en-US" sz="2000" b="0" i="1" smtClean="0">
                              <a:latin typeface="Cambria Math" panose="02040503050406030204" pitchFamily="18" charset="0"/>
                            </a:rPr>
                            <m:t>6.3</m:t>
                          </m:r>
                        </m:e>
                      </m:d>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2.4783</m:t>
                      </m:r>
                      <m:r>
                        <a:rPr lang="en-US" sz="2000" i="1">
                          <a:latin typeface="Cambria Math" panose="02040503050406030204" pitchFamily="18" charset="0"/>
                          <a:ea typeface="Cambria Math" panose="02040503050406030204" pitchFamily="18" charset="0"/>
                        </a:rPr>
                        <m:t>∠−25.84</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16.458</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45.7 </m:t>
                      </m:r>
                      <m:r>
                        <a:rPr lang="en-US" sz="2000" b="0" i="1" smtClean="0">
                          <a:latin typeface="Cambria Math" panose="02040503050406030204" pitchFamily="18" charset="0"/>
                          <a:ea typeface="Cambria Math" panose="02040503050406030204" pitchFamily="18" charset="0"/>
                        </a:rPr>
                        <m:t>𝑉</m:t>
                      </m:r>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676400" y="1524000"/>
                <a:ext cx="6301149" cy="331437"/>
              </a:xfrm>
              <a:prstGeom prst="rect">
                <a:avLst/>
              </a:prstGeom>
              <a:blipFill>
                <a:blip r:embed="rId2"/>
                <a:stretch>
                  <a:fillRect l="-387" r="-193" b="-27778"/>
                </a:stretch>
              </a:blipFill>
            </p:spPr>
            <p:txBody>
              <a:bodyPr/>
              <a:lstStyle/>
              <a:p>
                <a:r>
                  <a:rPr lang="en-US">
                    <a:noFill/>
                  </a:rPr>
                  <a:t> </a:t>
                </a:r>
              </a:p>
            </p:txBody>
          </p:sp>
        </mc:Fallback>
      </mc:AlternateContent>
      <p:sp>
        <p:nvSpPr>
          <p:cNvPr id="9" name="Rectangle 8"/>
          <p:cNvSpPr/>
          <p:nvPr/>
        </p:nvSpPr>
        <p:spPr>
          <a:xfrm>
            <a:off x="134007" y="1837890"/>
            <a:ext cx="3824380" cy="369332"/>
          </a:xfrm>
          <a:prstGeom prst="rect">
            <a:avLst/>
          </a:prstGeom>
        </p:spPr>
        <p:txBody>
          <a:bodyPr wrap="none">
            <a:spAutoFit/>
          </a:bodyPr>
          <a:lstStyle/>
          <a:p>
            <a:r>
              <a:rPr lang="en-US" dirty="0">
                <a:solidFill>
                  <a:srgbClr val="000000"/>
                </a:solidFill>
              </a:rPr>
              <a:t>The voltage across the voltage relay is</a:t>
            </a:r>
            <a:endParaRPr lang="en-US" dirty="0"/>
          </a:p>
        </p:txBody>
      </p:sp>
      <mc:AlternateContent xmlns:mc="http://schemas.openxmlformats.org/markup-compatibility/2006" xmlns:a14="http://schemas.microsoft.com/office/drawing/2010/main">
        <mc:Choice Requires="a14">
          <p:sp>
            <p:nvSpPr>
              <p:cNvPr id="15" name="TextBox 14"/>
              <p:cNvSpPr txBox="1"/>
              <p:nvPr/>
            </p:nvSpPr>
            <p:spPr>
              <a:xfrm>
                <a:off x="1143000" y="2420709"/>
                <a:ext cx="7412286" cy="3327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𝑅</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𝑟𝑒𝑔</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𝑑𝑟𝑜𝑝</m:t>
                          </m:r>
                        </m:sub>
                      </m:sSub>
                      <m:r>
                        <a:rPr lang="en-US" sz="2000" b="0" i="1" smtClean="0">
                          <a:latin typeface="Cambria Math" panose="02040503050406030204" pitchFamily="18" charset="0"/>
                        </a:rPr>
                        <m:t>=120.09</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r>
                        <a:rPr lang="en-US" sz="2000" b="0" i="1" smtClean="0">
                          <a:latin typeface="Cambria Math" panose="02040503050406030204" pitchFamily="18" charset="0"/>
                        </a:rPr>
                        <m:t>16.458</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45.7=</m:t>
                      </m:r>
                      <m:r>
                        <a:rPr lang="en-US" sz="2000" b="0" i="1" smtClean="0">
                          <a:latin typeface="Cambria Math" panose="02040503050406030204" pitchFamily="18" charset="0"/>
                        </a:rPr>
                        <m:t>109.24</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−6.19 </m:t>
                      </m:r>
                      <m:r>
                        <a:rPr lang="en-US" sz="2000" b="0" i="1" smtClean="0">
                          <a:latin typeface="Cambria Math" panose="02040503050406030204" pitchFamily="18" charset="0"/>
                          <a:ea typeface="Cambria Math" panose="02040503050406030204" pitchFamily="18" charset="0"/>
                        </a:rPr>
                        <m:t>𝑉</m:t>
                      </m:r>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143000" y="2420709"/>
                <a:ext cx="7412286" cy="332720"/>
              </a:xfrm>
              <a:prstGeom prst="rect">
                <a:avLst/>
              </a:prstGeom>
              <a:blipFill>
                <a:blip r:embed="rId3"/>
                <a:stretch>
                  <a:fillRect l="-329" r="-165" b="-25455"/>
                </a:stretch>
              </a:blipFill>
            </p:spPr>
            <p:txBody>
              <a:bodyPr/>
              <a:lstStyle/>
              <a:p>
                <a:r>
                  <a:rPr lang="en-US">
                    <a:noFill/>
                  </a:rPr>
                  <a:t> </a:t>
                </a:r>
              </a:p>
            </p:txBody>
          </p:sp>
        </mc:Fallback>
      </mc:AlternateContent>
      <p:sp>
        <p:nvSpPr>
          <p:cNvPr id="11" name="Rectangle 10"/>
          <p:cNvSpPr/>
          <p:nvPr/>
        </p:nvSpPr>
        <p:spPr>
          <a:xfrm>
            <a:off x="120869" y="2910843"/>
            <a:ext cx="8946931" cy="1477328"/>
          </a:xfrm>
          <a:prstGeom prst="rect">
            <a:avLst/>
          </a:prstGeom>
        </p:spPr>
        <p:txBody>
          <a:bodyPr wrap="square">
            <a:spAutoFit/>
          </a:bodyPr>
          <a:lstStyle/>
          <a:p>
            <a:r>
              <a:rPr lang="en-US" dirty="0">
                <a:solidFill>
                  <a:srgbClr val="000000"/>
                </a:solidFill>
              </a:rPr>
              <a:t>The voltage across the voltage relay represents the voltage at the load center. Since this is well below the minimum voltage level of 119, the voltage regulator will have to change taps in the raise position to bring the load center voltage up to the required level. Recall that on a 120 V base, one step change on the regulator changes the voltage 0.75 V. The number of required tap changes can then be approximated by</a:t>
            </a:r>
            <a:endParaRPr lang="en-US" dirty="0">
              <a:solidFill>
                <a:srgbClr val="000000"/>
              </a:solidFill>
              <a:effectLst/>
            </a:endParaRPr>
          </a:p>
        </p:txBody>
      </p:sp>
      <mc:AlternateContent xmlns:mc="http://schemas.openxmlformats.org/markup-compatibility/2006" xmlns:a14="http://schemas.microsoft.com/office/drawing/2010/main">
        <mc:Choice Requires="a14">
          <p:sp>
            <p:nvSpPr>
              <p:cNvPr id="17" name="Rectangle 16"/>
              <p:cNvSpPr/>
              <p:nvPr/>
            </p:nvSpPr>
            <p:spPr>
              <a:xfrm>
                <a:off x="2841211" y="5196832"/>
                <a:ext cx="3483389"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𝑇𝑎𝑝</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119−109.24</m:t>
                          </m:r>
                        </m:num>
                        <m:den>
                          <m:r>
                            <a:rPr lang="en-US" sz="2000" b="0" i="1" smtClean="0">
                              <a:latin typeface="Cambria Math" panose="02040503050406030204" pitchFamily="18" charset="0"/>
                            </a:rPr>
                            <m:t>0.75</m:t>
                          </m:r>
                        </m:den>
                      </m:f>
                      <m:r>
                        <a:rPr lang="en-US" sz="2000" b="0" i="1" smtClean="0">
                          <a:latin typeface="Cambria Math" panose="02040503050406030204" pitchFamily="18" charset="0"/>
                        </a:rPr>
                        <m:t>=13.02</m:t>
                      </m:r>
                    </m:oMath>
                  </m:oMathPara>
                </a14:m>
                <a:endParaRPr lang="en-US" sz="2000" dirty="0"/>
              </a:p>
            </p:txBody>
          </p:sp>
        </mc:Choice>
        <mc:Fallback xmlns="">
          <p:sp>
            <p:nvSpPr>
              <p:cNvPr id="17" name="Rectangle 16"/>
              <p:cNvSpPr>
                <a:spLocks noRot="1" noChangeAspect="1" noMove="1" noResize="1" noEditPoints="1" noAdjustHandles="1" noChangeArrowheads="1" noChangeShapeType="1" noTextEdit="1"/>
              </p:cNvSpPr>
              <p:nvPr/>
            </p:nvSpPr>
            <p:spPr>
              <a:xfrm>
                <a:off x="2841211" y="5196832"/>
                <a:ext cx="3483389" cy="670568"/>
              </a:xfrm>
              <a:prstGeom prst="rect">
                <a:avLst/>
              </a:prstGeom>
              <a:blipFill>
                <a:blip r:embed="rId4"/>
                <a:stretch>
                  <a:fillRect/>
                </a:stretch>
              </a:blipFill>
            </p:spPr>
            <p:txBody>
              <a:bodyPr/>
              <a:lstStyle/>
              <a:p>
                <a:r>
                  <a:rPr lang="en-US">
                    <a:noFill/>
                  </a:rPr>
                  <a:t> </a:t>
                </a:r>
              </a:p>
            </p:txBody>
          </p:sp>
        </mc:Fallback>
      </mc:AlternateContent>
      <p:sp>
        <p:nvSpPr>
          <p:cNvPr id="10"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4642513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779654" cy="584775"/>
          </a:xfrm>
          <a:prstGeom prst="rect">
            <a:avLst/>
          </a:prstGeom>
        </p:spPr>
        <p:txBody>
          <a:bodyPr wrap="none">
            <a:spAutoFit/>
          </a:bodyPr>
          <a:lstStyle/>
          <a:p>
            <a:r>
              <a:rPr lang="en-US" altLang="zh-CN" sz="3200" dirty="0">
                <a:solidFill>
                  <a:srgbClr val="C8102E"/>
                </a:solidFill>
                <a:latin typeface="+mj-lt"/>
                <a:ea typeface="+mj-ea"/>
                <a:cs typeface="+mj-cs"/>
              </a:rPr>
              <a:t>Example</a:t>
            </a:r>
            <a:endParaRPr lang="en-US" sz="2800" dirty="0">
              <a:solidFill>
                <a:srgbClr val="C8102E"/>
              </a:solidFill>
              <a:latin typeface="+mj-lt"/>
              <a:ea typeface="+mj-ea"/>
              <a:cs typeface="+mj-cs"/>
            </a:endParaRPr>
          </a:p>
        </p:txBody>
      </p:sp>
      <p:sp>
        <p:nvSpPr>
          <p:cNvPr id="4" name="Slide Number Placeholder 3"/>
          <p:cNvSpPr>
            <a:spLocks noGrp="1"/>
          </p:cNvSpPr>
          <p:nvPr>
            <p:ph type="sldNum" sz="quarter" idx="12"/>
          </p:nvPr>
        </p:nvSpPr>
        <p:spPr/>
        <p:txBody>
          <a:bodyPr/>
          <a:lstStyle/>
          <a:p>
            <a:fld id="{5B7A2384-8C5D-49F6-8259-B9A64ECD4852}" type="slidenum">
              <a:rPr lang="en-US" smtClean="0"/>
              <a:t>63</a:t>
            </a:fld>
            <a:endParaRPr lang="en-US" dirty="0"/>
          </a:p>
        </p:txBody>
      </p:sp>
      <p:sp>
        <p:nvSpPr>
          <p:cNvPr id="8" name="Rectangle 7"/>
          <p:cNvSpPr/>
          <p:nvPr/>
        </p:nvSpPr>
        <p:spPr>
          <a:xfrm>
            <a:off x="152400" y="733973"/>
            <a:ext cx="8915400" cy="646331"/>
          </a:xfrm>
          <a:prstGeom prst="rect">
            <a:avLst/>
          </a:prstGeom>
        </p:spPr>
        <p:txBody>
          <a:bodyPr wrap="square">
            <a:spAutoFit/>
          </a:bodyPr>
          <a:lstStyle/>
          <a:p>
            <a:r>
              <a:rPr lang="en-US" dirty="0"/>
              <a:t>This shows that the final tap position of the regulator will be “raise 13.” With the tap set at +13, the effective regulator ratio assuming a Type B regulator is</a:t>
            </a:r>
          </a:p>
        </p:txBody>
      </p:sp>
      <mc:AlternateContent xmlns:mc="http://schemas.openxmlformats.org/markup-compatibility/2006" xmlns:a14="http://schemas.microsoft.com/office/drawing/2010/main">
        <mc:Choice Requires="a14">
          <p:sp>
            <p:nvSpPr>
              <p:cNvPr id="15" name="TextBox 14"/>
              <p:cNvSpPr txBox="1"/>
              <p:nvPr/>
            </p:nvSpPr>
            <p:spPr>
              <a:xfrm>
                <a:off x="3124200" y="1825823"/>
                <a:ext cx="361182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𝑅</m:t>
                          </m:r>
                        </m:sub>
                      </m:sSub>
                      <m:r>
                        <a:rPr lang="en-US" sz="2000" b="0" i="1" smtClean="0">
                          <a:latin typeface="Cambria Math" panose="02040503050406030204" pitchFamily="18" charset="0"/>
                        </a:rPr>
                        <m:t>=</m:t>
                      </m:r>
                      <m:r>
                        <a:rPr lang="en-US" sz="2000" i="1" smtClean="0">
                          <a:latin typeface="Cambria Math" panose="02040503050406030204" pitchFamily="18" charset="0"/>
                        </a:rPr>
                        <m:t>1</m:t>
                      </m:r>
                      <m:r>
                        <a:rPr lang="en-US" sz="2000" b="0" i="1" smtClean="0">
                          <a:latin typeface="Cambria Math" panose="02040503050406030204" pitchFamily="18" charset="0"/>
                        </a:rPr>
                        <m:t>−0.00625</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13=0.9188</m:t>
                      </m:r>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124200" y="1825823"/>
                <a:ext cx="3611823" cy="307777"/>
              </a:xfrm>
              <a:prstGeom prst="rect">
                <a:avLst/>
              </a:prstGeom>
              <a:blipFill>
                <a:blip r:embed="rId2"/>
                <a:stretch>
                  <a:fillRect l="-507" r="-1014" b="-18000"/>
                </a:stretch>
              </a:blipFill>
            </p:spPr>
            <p:txBody>
              <a:bodyPr/>
              <a:lstStyle/>
              <a:p>
                <a:r>
                  <a:rPr lang="en-US">
                    <a:noFill/>
                  </a:rPr>
                  <a:t> </a:t>
                </a:r>
              </a:p>
            </p:txBody>
          </p:sp>
        </mc:Fallback>
      </mc:AlternateContent>
      <p:sp>
        <p:nvSpPr>
          <p:cNvPr id="2" name="Rectangle 1"/>
          <p:cNvSpPr/>
          <p:nvPr/>
        </p:nvSpPr>
        <p:spPr>
          <a:xfrm>
            <a:off x="190300" y="2097095"/>
            <a:ext cx="8877499" cy="369332"/>
          </a:xfrm>
          <a:prstGeom prst="rect">
            <a:avLst/>
          </a:prstGeom>
        </p:spPr>
        <p:txBody>
          <a:bodyPr wrap="square">
            <a:spAutoFit/>
          </a:bodyPr>
          <a:lstStyle/>
          <a:p>
            <a:r>
              <a:rPr lang="en-US" dirty="0">
                <a:solidFill>
                  <a:srgbClr val="000000"/>
                </a:solidFill>
              </a:rPr>
              <a:t>The generalized constants for modeling the regulator for this operating condition are</a:t>
            </a:r>
            <a:endParaRPr lang="en-US" dirty="0">
              <a:solidFill>
                <a:srgbClr val="000000"/>
              </a:solidFill>
              <a:effectLst/>
            </a:endParaRPr>
          </a:p>
        </p:txBody>
      </p:sp>
      <mc:AlternateContent xmlns:mc="http://schemas.openxmlformats.org/markup-compatibility/2006" xmlns:a14="http://schemas.microsoft.com/office/drawing/2010/main">
        <mc:Choice Requires="a14">
          <p:sp>
            <p:nvSpPr>
              <p:cNvPr id="5" name="Rectangle 4"/>
              <p:cNvSpPr/>
              <p:nvPr/>
            </p:nvSpPr>
            <p:spPr>
              <a:xfrm>
                <a:off x="3657600" y="2971800"/>
                <a:ext cx="1919756" cy="400110"/>
              </a:xfrm>
              <a:prstGeom prst="rect">
                <a:avLst/>
              </a:prstGeom>
            </p:spPr>
            <p:txBody>
              <a:bodyPr wrap="none">
                <a:spAutoFit/>
              </a:bodyPr>
              <a:lstStyle/>
              <a:p>
                <a14:m>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r>
                      <a:rPr lang="en-US" sz="2000" i="1">
                        <a:latin typeface="Cambria Math" panose="02040503050406030204" pitchFamily="18" charset="0"/>
                      </a:rPr>
                      <m:t>=</m:t>
                    </m:r>
                  </m:oMath>
                </a14:m>
                <a:r>
                  <a:rPr lang="en-US" sz="2000" dirty="0"/>
                  <a:t>0.9188</a:t>
                </a:r>
              </a:p>
            </p:txBody>
          </p:sp>
        </mc:Choice>
        <mc:Fallback xmlns="">
          <p:sp>
            <p:nvSpPr>
              <p:cNvPr id="5" name="Rectangle 4"/>
              <p:cNvSpPr>
                <a:spLocks noRot="1" noChangeAspect="1" noMove="1" noResize="1" noEditPoints="1" noAdjustHandles="1" noChangeArrowheads="1" noChangeShapeType="1" noTextEdit="1"/>
              </p:cNvSpPr>
              <p:nvPr/>
            </p:nvSpPr>
            <p:spPr>
              <a:xfrm>
                <a:off x="3657600" y="2971800"/>
                <a:ext cx="1919756" cy="400110"/>
              </a:xfrm>
              <a:prstGeom prst="rect">
                <a:avLst/>
              </a:prstGeom>
              <a:blipFill>
                <a:blip r:embed="rId3"/>
                <a:stretch>
                  <a:fillRect t="-9231" r="-2540" b="-2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133976" y="3507179"/>
                <a:ext cx="86979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𝑏</m:t>
                      </m:r>
                      <m:r>
                        <a:rPr lang="en-US" sz="2000" b="0" i="1" smtClean="0">
                          <a:latin typeface="Cambria Math" panose="02040503050406030204" pitchFamily="18" charset="0"/>
                        </a:rPr>
                        <m:t>=0</m:t>
                      </m:r>
                    </m:oMath>
                  </m:oMathPara>
                </a14:m>
                <a:endParaRPr lang="en-US" sz="2000" dirty="0"/>
              </a:p>
            </p:txBody>
          </p:sp>
        </mc:Choice>
        <mc:Fallback xmlns="">
          <p:sp>
            <p:nvSpPr>
              <p:cNvPr id="12" name="Rectangle 11"/>
              <p:cNvSpPr>
                <a:spLocks noRot="1" noChangeAspect="1" noMove="1" noResize="1" noEditPoints="1" noAdjustHandles="1" noChangeArrowheads="1" noChangeShapeType="1" noTextEdit="1"/>
              </p:cNvSpPr>
              <p:nvPr/>
            </p:nvSpPr>
            <p:spPr>
              <a:xfrm>
                <a:off x="4133976" y="3507179"/>
                <a:ext cx="869790"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120838" y="4023798"/>
                <a:ext cx="85305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m:t>
                      </m:r>
                      <m:r>
                        <a:rPr lang="en-US" sz="2000" b="0" i="1" smtClean="0">
                          <a:latin typeface="Cambria Math" panose="02040503050406030204" pitchFamily="18" charset="0"/>
                        </a:rPr>
                        <m:t>=0</m:t>
                      </m:r>
                    </m:oMath>
                  </m:oMathPara>
                </a14:m>
                <a:endParaRPr lang="en-US" sz="2000" dirty="0"/>
              </a:p>
            </p:txBody>
          </p:sp>
        </mc:Choice>
        <mc:Fallback xmlns="">
          <p:sp>
            <p:nvSpPr>
              <p:cNvPr id="16" name="Rectangle 15"/>
              <p:cNvSpPr>
                <a:spLocks noRot="1" noChangeAspect="1" noMove="1" noResize="1" noEditPoints="1" noAdjustHandles="1" noChangeArrowheads="1" noChangeShapeType="1" noTextEdit="1"/>
              </p:cNvSpPr>
              <p:nvPr/>
            </p:nvSpPr>
            <p:spPr>
              <a:xfrm>
                <a:off x="4120838" y="4023798"/>
                <a:ext cx="853054"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505200" y="4521077"/>
                <a:ext cx="2608150"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𝑑</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num>
                        <m:den>
                          <m:r>
                            <a:rPr lang="en-US" sz="2000" b="0" i="1" smtClean="0">
                              <a:latin typeface="Cambria Math" panose="02040503050406030204" pitchFamily="18" charset="0"/>
                              <a:ea typeface="Cambria Math" panose="02040503050406030204" pitchFamily="18" charset="0"/>
                            </a:rPr>
                            <m:t>0.9188</m:t>
                          </m:r>
                        </m:den>
                      </m:f>
                      <m:r>
                        <a:rPr lang="en-US" sz="2000" b="0" i="1" smtClean="0">
                          <a:latin typeface="Cambria Math" panose="02040503050406030204" pitchFamily="18" charset="0"/>
                          <a:ea typeface="Cambria Math" panose="02040503050406030204" pitchFamily="18" charset="0"/>
                        </a:rPr>
                        <m:t>=1.0884</m:t>
                      </m:r>
                    </m:oMath>
                  </m:oMathPara>
                </a14:m>
                <a:endParaRPr lang="en-US" sz="2000" dirty="0"/>
              </a:p>
            </p:txBody>
          </p:sp>
        </mc:Choice>
        <mc:Fallback xmlns="">
          <p:sp>
            <p:nvSpPr>
              <p:cNvPr id="18" name="Rectangle 17"/>
              <p:cNvSpPr>
                <a:spLocks noRot="1" noChangeAspect="1" noMove="1" noResize="1" noEditPoints="1" noAdjustHandles="1" noChangeArrowheads="1" noChangeShapeType="1" noTextEdit="1"/>
              </p:cNvSpPr>
              <p:nvPr/>
            </p:nvSpPr>
            <p:spPr>
              <a:xfrm>
                <a:off x="3505200" y="4521077"/>
                <a:ext cx="2608150" cy="670568"/>
              </a:xfrm>
              <a:prstGeom prst="rect">
                <a:avLst/>
              </a:prstGeom>
              <a:blipFill>
                <a:blip r:embed="rId6"/>
                <a:stretch>
                  <a:fillRect/>
                </a:stretch>
              </a:blipFill>
            </p:spPr>
            <p:txBody>
              <a:bodyPr/>
              <a:lstStyle/>
              <a:p>
                <a:r>
                  <a:rPr lang="en-US">
                    <a:noFill/>
                  </a:rPr>
                  <a:t> </a:t>
                </a:r>
              </a:p>
            </p:txBody>
          </p:sp>
        </mc:Fallback>
      </mc:AlternateContent>
      <p:sp>
        <p:nvSpPr>
          <p:cNvPr id="11"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7745996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1779654" cy="584775"/>
          </a:xfrm>
          <a:prstGeom prst="rect">
            <a:avLst/>
          </a:prstGeom>
        </p:spPr>
        <p:txBody>
          <a:bodyPr wrap="none">
            <a:spAutoFit/>
          </a:bodyPr>
          <a:lstStyle/>
          <a:p>
            <a:r>
              <a:rPr lang="en-US" altLang="zh-CN" sz="3200" dirty="0">
                <a:solidFill>
                  <a:srgbClr val="C8102E"/>
                </a:solidFill>
                <a:latin typeface="+mj-lt"/>
                <a:ea typeface="+mj-ea"/>
                <a:cs typeface="+mj-cs"/>
              </a:rPr>
              <a:t>Example</a:t>
            </a:r>
            <a:endParaRPr lang="en-US" sz="2800" dirty="0">
              <a:solidFill>
                <a:srgbClr val="C8102E"/>
              </a:solidFill>
              <a:latin typeface="+mj-lt"/>
              <a:ea typeface="+mj-ea"/>
              <a:cs typeface="+mj-cs"/>
            </a:endParaRPr>
          </a:p>
        </p:txBody>
      </p:sp>
      <p:sp>
        <p:nvSpPr>
          <p:cNvPr id="4" name="Slide Number Placeholder 3"/>
          <p:cNvSpPr>
            <a:spLocks noGrp="1"/>
          </p:cNvSpPr>
          <p:nvPr>
            <p:ph type="sldNum" sz="quarter" idx="12"/>
          </p:nvPr>
        </p:nvSpPr>
        <p:spPr/>
        <p:txBody>
          <a:bodyPr/>
          <a:lstStyle/>
          <a:p>
            <a:fld id="{5B7A2384-8C5D-49F6-8259-B9A64ECD4852}" type="slidenum">
              <a:rPr lang="en-US" smtClean="0"/>
              <a:t>64</a:t>
            </a:fld>
            <a:endParaRPr lang="en-US" dirty="0"/>
          </a:p>
        </p:txBody>
      </p:sp>
      <p:sp>
        <p:nvSpPr>
          <p:cNvPr id="8" name="Rectangle 7"/>
          <p:cNvSpPr/>
          <p:nvPr/>
        </p:nvSpPr>
        <p:spPr>
          <a:xfrm>
            <a:off x="152400" y="733973"/>
            <a:ext cx="8915400" cy="1477328"/>
          </a:xfrm>
          <a:prstGeom prst="rect">
            <a:avLst/>
          </a:prstGeom>
        </p:spPr>
        <p:txBody>
          <a:bodyPr wrap="square">
            <a:spAutoFit/>
          </a:bodyPr>
          <a:lstStyle/>
          <a:p>
            <a:r>
              <a:rPr lang="en-US" dirty="0"/>
              <a:t>Using the results of Examples 7.5, calculate the actual voltage at the load center with the tap set at +13 assuming the 2500 kVA at 4.16 kV measured at the substation transformer's low-voltage terminals.</a:t>
            </a:r>
          </a:p>
          <a:p>
            <a:r>
              <a:rPr lang="en-US" dirty="0"/>
              <a:t>The actual line-to-ground voltage and line current at the load-side terminals of the regulator are</a:t>
            </a:r>
          </a:p>
        </p:txBody>
      </p:sp>
      <mc:AlternateContent xmlns:mc="http://schemas.openxmlformats.org/markup-compatibility/2006" xmlns:a14="http://schemas.microsoft.com/office/drawing/2010/main">
        <mc:Choice Requires="a14">
          <p:sp>
            <p:nvSpPr>
              <p:cNvPr id="11" name="TextBox 10"/>
              <p:cNvSpPr txBox="1"/>
              <p:nvPr/>
            </p:nvSpPr>
            <p:spPr>
              <a:xfrm>
                <a:off x="2734945" y="2604856"/>
                <a:ext cx="3689023" cy="437556"/>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𝐿</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𝑠</m:t>
                            </m:r>
                          </m:sub>
                        </m:sSub>
                      </m:num>
                      <m:den>
                        <m:r>
                          <a:rPr lang="en-US" sz="2000" b="0" i="1" smtClean="0">
                            <a:latin typeface="Cambria Math" panose="02040503050406030204" pitchFamily="18" charset="0"/>
                          </a:rPr>
                          <m:t>𝑎</m:t>
                        </m:r>
                      </m:den>
                    </m:f>
                    <m:r>
                      <m:rPr>
                        <m:nor/>
                      </m:rPr>
                      <a:rPr lang="en-US" sz="2000" dirty="0"/>
                      <m:t> </m:t>
                    </m:r>
                    <m:r>
                      <a:rPr lang="en-US" sz="2000" i="1">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2401.8</m:t>
                        </m:r>
                        <m:r>
                          <a:rPr lang="en-US" sz="2000" i="1">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0</m:t>
                        </m:r>
                      </m:num>
                      <m:den>
                        <m:r>
                          <a:rPr lang="en-US" sz="2000" b="0" i="1" smtClean="0">
                            <a:latin typeface="Cambria Math" panose="02040503050406030204" pitchFamily="18" charset="0"/>
                          </a:rPr>
                          <m:t>0.9188</m:t>
                        </m:r>
                      </m:den>
                    </m:f>
                  </m:oMath>
                </a14:m>
                <a:r>
                  <a:rPr lang="en-US" sz="2000" dirty="0"/>
                  <a:t> </a:t>
                </a:r>
                <a14:m>
                  <m:oMath xmlns:m="http://schemas.openxmlformats.org/officeDocument/2006/math">
                    <m:r>
                      <a:rPr lang="en-US" sz="2000" i="1">
                        <a:latin typeface="Cambria Math" panose="02040503050406030204" pitchFamily="18" charset="0"/>
                      </a:rPr>
                      <m:t>=</m:t>
                    </m:r>
                    <m:r>
                      <a:rPr lang="en-US" sz="2000" b="0" i="1" smtClean="0">
                        <a:latin typeface="Cambria Math" panose="02040503050406030204" pitchFamily="18" charset="0"/>
                      </a:rPr>
                      <m:t>2614.2</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0 </m:t>
                    </m:r>
                    <m:r>
                      <a:rPr lang="en-US" sz="2000" b="0" i="1" smtClean="0">
                        <a:latin typeface="Cambria Math" panose="02040503050406030204" pitchFamily="18" charset="0"/>
                        <a:ea typeface="Cambria Math" panose="02040503050406030204" pitchFamily="18" charset="0"/>
                      </a:rPr>
                      <m:t>𝑉</m:t>
                    </m:r>
                  </m:oMath>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734945" y="2604856"/>
                <a:ext cx="3689023" cy="43755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209800" y="3276600"/>
                <a:ext cx="4849917" cy="441788"/>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𝐿</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𝑠</m:t>
                            </m:r>
                          </m:sub>
                        </m:sSub>
                      </m:num>
                      <m:den>
                        <m:r>
                          <a:rPr lang="en-US" sz="2000" b="0" i="1" smtClean="0">
                            <a:latin typeface="Cambria Math" panose="02040503050406030204" pitchFamily="18" charset="0"/>
                          </a:rPr>
                          <m:t>𝑑</m:t>
                        </m:r>
                      </m:den>
                    </m:f>
                    <m:r>
                      <m:rPr>
                        <m:nor/>
                      </m:rPr>
                      <a:rPr lang="en-US" sz="2000" dirty="0"/>
                      <m:t> </m:t>
                    </m:r>
                    <m:r>
                      <a:rPr lang="en-US" sz="2000" i="1">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346.97</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−25.84</m:t>
                        </m:r>
                      </m:num>
                      <m:den>
                        <m:r>
                          <a:rPr lang="en-US" sz="2000" b="0" i="1" smtClean="0">
                            <a:latin typeface="Cambria Math" panose="02040503050406030204" pitchFamily="18" charset="0"/>
                          </a:rPr>
                          <m:t>1.0884</m:t>
                        </m:r>
                      </m:den>
                    </m:f>
                  </m:oMath>
                </a14:m>
                <a:r>
                  <a:rPr lang="en-US" sz="2000" dirty="0"/>
                  <a:t> </a:t>
                </a:r>
                <a14:m>
                  <m:oMath xmlns:m="http://schemas.openxmlformats.org/officeDocument/2006/math">
                    <m:r>
                      <a:rPr lang="en-US" sz="2000" i="1">
                        <a:latin typeface="Cambria Math" panose="02040503050406030204" pitchFamily="18" charset="0"/>
                      </a:rPr>
                      <m:t>=</m:t>
                    </m:r>
                    <m:r>
                      <a:rPr lang="en-US" sz="2000" b="0" i="1" smtClean="0">
                        <a:latin typeface="Cambria Math" panose="02040503050406030204" pitchFamily="18" charset="0"/>
                      </a:rPr>
                      <m:t>318.77</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−25.84 </m:t>
                    </m:r>
                    <m:r>
                      <a:rPr lang="en-US" sz="2000" b="0" i="1" smtClean="0">
                        <a:latin typeface="Cambria Math" panose="02040503050406030204" pitchFamily="18" charset="0"/>
                        <a:ea typeface="Cambria Math" panose="02040503050406030204" pitchFamily="18" charset="0"/>
                      </a:rPr>
                      <m:t>𝐴</m:t>
                    </m:r>
                  </m:oMath>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209800" y="3276600"/>
                <a:ext cx="4849917" cy="441788"/>
              </a:xfrm>
              <a:prstGeom prst="rect">
                <a:avLst/>
              </a:prstGeom>
              <a:blipFill>
                <a:blip r:embed="rId3"/>
                <a:stretch>
                  <a:fillRect/>
                </a:stretch>
              </a:blipFill>
            </p:spPr>
            <p:txBody>
              <a:bodyPr/>
              <a:lstStyle/>
              <a:p>
                <a:r>
                  <a:rPr lang="en-US">
                    <a:noFill/>
                  </a:rPr>
                  <a:t> </a:t>
                </a:r>
              </a:p>
            </p:txBody>
          </p:sp>
        </mc:Fallback>
      </mc:AlternateContent>
      <p:sp>
        <p:nvSpPr>
          <p:cNvPr id="6" name="Rectangle 5"/>
          <p:cNvSpPr/>
          <p:nvPr/>
        </p:nvSpPr>
        <p:spPr>
          <a:xfrm>
            <a:off x="228600" y="3886200"/>
            <a:ext cx="8839200" cy="369332"/>
          </a:xfrm>
          <a:prstGeom prst="rect">
            <a:avLst/>
          </a:prstGeom>
        </p:spPr>
        <p:txBody>
          <a:bodyPr wrap="square">
            <a:spAutoFit/>
          </a:bodyPr>
          <a:lstStyle/>
          <a:p>
            <a:r>
              <a:rPr lang="en-US" dirty="0">
                <a:solidFill>
                  <a:srgbClr val="000000"/>
                </a:solidFill>
              </a:rPr>
              <a:t>The actual line-to-ground voltage at the load center is</a:t>
            </a:r>
            <a:endParaRPr lang="en-US" dirty="0">
              <a:solidFill>
                <a:srgbClr val="000000"/>
              </a:solidFill>
              <a:effectLst/>
            </a:endParaRPr>
          </a:p>
        </p:txBody>
      </p:sp>
      <mc:AlternateContent xmlns:mc="http://schemas.openxmlformats.org/markup-compatibility/2006" xmlns:a14="http://schemas.microsoft.com/office/drawing/2010/main">
        <mc:Choice Requires="a14">
          <p:sp>
            <p:nvSpPr>
              <p:cNvPr id="14" name="TextBox 13"/>
              <p:cNvSpPr txBox="1"/>
              <p:nvPr/>
            </p:nvSpPr>
            <p:spPr>
              <a:xfrm>
                <a:off x="944444" y="4501880"/>
                <a:ext cx="7780391" cy="6084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𝐿𝐶</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𝐿</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𝑙𝑖𝑛𝑒</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𝐿</m:t>
                          </m:r>
                        </m:sub>
                      </m:sSub>
                      <m:r>
                        <a:rPr lang="en-US" sz="2000" b="0" i="1" smtClean="0">
                          <a:latin typeface="Cambria Math" panose="02040503050406030204" pitchFamily="18" charset="0"/>
                        </a:rPr>
                        <m:t>=2614.2</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0.3+</m:t>
                          </m:r>
                          <m:r>
                            <a:rPr lang="en-US" sz="2000" b="0" i="1" smtClean="0">
                              <a:latin typeface="Cambria Math" panose="02040503050406030204" pitchFamily="18" charset="0"/>
                              <a:ea typeface="Cambria Math" panose="02040503050406030204" pitchFamily="18" charset="0"/>
                            </a:rPr>
                            <m:t>𝑗</m:t>
                          </m:r>
                          <m:r>
                            <a:rPr lang="en-US" sz="2000" b="0" i="1" smtClean="0">
                              <a:latin typeface="Cambria Math" panose="02040503050406030204" pitchFamily="18" charset="0"/>
                              <a:ea typeface="Cambria Math" panose="02040503050406030204" pitchFamily="18" charset="0"/>
                            </a:rPr>
                            <m:t>0.9</m:t>
                          </m:r>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318.77</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−25.84=2412.8</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−5.15 </m:t>
                      </m:r>
                      <m:r>
                        <a:rPr lang="en-US" sz="2000" b="0" i="1" smtClean="0">
                          <a:latin typeface="Cambria Math" panose="02040503050406030204" pitchFamily="18" charset="0"/>
                          <a:ea typeface="Cambria Math" panose="02040503050406030204" pitchFamily="18" charset="0"/>
                        </a:rPr>
                        <m:t>𝑉</m:t>
                      </m:r>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944444" y="4501880"/>
                <a:ext cx="7780391" cy="608436"/>
              </a:xfrm>
              <a:prstGeom prst="rect">
                <a:avLst/>
              </a:prstGeom>
              <a:blipFill>
                <a:blip r:embed="rId4"/>
                <a:stretch>
                  <a:fillRect b="-4000"/>
                </a:stretch>
              </a:blipFill>
            </p:spPr>
            <p:txBody>
              <a:bodyPr/>
              <a:lstStyle/>
              <a:p>
                <a:r>
                  <a:rPr lang="en-US">
                    <a:noFill/>
                  </a:rPr>
                  <a:t> </a:t>
                </a:r>
              </a:p>
            </p:txBody>
          </p:sp>
        </mc:Fallback>
      </mc:AlternateContent>
      <p:sp>
        <p:nvSpPr>
          <p:cNvPr id="9"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5988787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533613" cy="584775"/>
          </a:xfrm>
          <a:prstGeom prst="rect">
            <a:avLst/>
          </a:prstGeom>
        </p:spPr>
        <p:txBody>
          <a:bodyPr wrap="none">
            <a:spAutoFit/>
          </a:bodyPr>
          <a:lstStyle/>
          <a:p>
            <a:r>
              <a:rPr lang="en-US" sz="3200" dirty="0">
                <a:solidFill>
                  <a:srgbClr val="C8102E"/>
                </a:solidFill>
                <a:latin typeface="+mj-lt"/>
                <a:ea typeface="+mj-ea"/>
                <a:cs typeface="+mj-cs"/>
              </a:rPr>
              <a:t>Line Drop Compensator</a:t>
            </a:r>
          </a:p>
        </p:txBody>
      </p:sp>
      <p:sp>
        <p:nvSpPr>
          <p:cNvPr id="4" name="Slide Number Placeholder 3"/>
          <p:cNvSpPr>
            <a:spLocks noGrp="1"/>
          </p:cNvSpPr>
          <p:nvPr>
            <p:ph type="sldNum" sz="quarter" idx="12"/>
          </p:nvPr>
        </p:nvSpPr>
        <p:spPr/>
        <p:txBody>
          <a:bodyPr/>
          <a:lstStyle/>
          <a:p>
            <a:fld id="{5B7A2384-8C5D-49F6-8259-B9A64ECD4852}" type="slidenum">
              <a:rPr lang="en-US" smtClean="0"/>
              <a:t>65</a:t>
            </a:fld>
            <a:endParaRPr lang="en-US" dirty="0"/>
          </a:p>
        </p:txBody>
      </p:sp>
      <p:sp>
        <p:nvSpPr>
          <p:cNvPr id="13" name="Rectangle 12"/>
          <p:cNvSpPr/>
          <p:nvPr/>
        </p:nvSpPr>
        <p:spPr>
          <a:xfrm>
            <a:off x="273269" y="838200"/>
            <a:ext cx="8839200" cy="400110"/>
          </a:xfrm>
          <a:prstGeom prst="rect">
            <a:avLst/>
          </a:prstGeom>
        </p:spPr>
        <p:txBody>
          <a:bodyPr wrap="square">
            <a:spAutoFit/>
          </a:bodyPr>
          <a:lstStyle/>
          <a:p>
            <a:r>
              <a:rPr lang="en-US" sz="2000" dirty="0">
                <a:solidFill>
                  <a:srgbClr val="000000"/>
                </a:solidFill>
              </a:rPr>
              <a:t>On a 120 V base, the load center voltage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4" name="Rectangle 13"/>
              <p:cNvSpPr/>
              <p:nvPr/>
            </p:nvSpPr>
            <p:spPr>
              <a:xfrm>
                <a:off x="1981200" y="1245665"/>
                <a:ext cx="5285101" cy="602153"/>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𝐿𝐶</m:t>
                        </m:r>
                      </m:e>
                      <m:sub>
                        <m:r>
                          <a:rPr lang="en-US" sz="2000" b="0" i="1" smtClean="0">
                            <a:latin typeface="Cambria Math" panose="02040503050406030204" pitchFamily="18" charset="0"/>
                          </a:rPr>
                          <m:t>120</m:t>
                        </m:r>
                      </m:sub>
                    </m:sSub>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𝐿𝐶</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𝑝𝑡</m:t>
                            </m:r>
                          </m:sub>
                        </m:sSub>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2412.8</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5.15</m:t>
                        </m:r>
                      </m:num>
                      <m:den>
                        <m:r>
                          <a:rPr lang="en-US" sz="2000" b="0" i="1" smtClean="0">
                            <a:latin typeface="Cambria Math" panose="02040503050406030204" pitchFamily="18" charset="0"/>
                          </a:rPr>
                          <m:t>20</m:t>
                        </m:r>
                      </m:den>
                    </m:f>
                  </m:oMath>
                </a14:m>
                <a:r>
                  <a:rPr lang="en-US" sz="2000" dirty="0"/>
                  <a:t> </a:t>
                </a:r>
                <a14:m>
                  <m:oMath xmlns:m="http://schemas.openxmlformats.org/officeDocument/2006/math">
                    <m:r>
                      <a:rPr lang="en-US" sz="2000" i="1">
                        <a:latin typeface="Cambria Math" panose="02040503050406030204" pitchFamily="18" charset="0"/>
                      </a:rPr>
                      <m:t>=</m:t>
                    </m:r>
                    <m:r>
                      <a:rPr lang="en-US" sz="2000" b="0" i="1" smtClean="0">
                        <a:latin typeface="Cambria Math" panose="02040503050406030204" pitchFamily="18" charset="0"/>
                      </a:rPr>
                      <m:t>120.6</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5.15</m:t>
                    </m:r>
                    <m:r>
                      <a:rPr lang="en-US" sz="2000" i="1">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𝑉</m:t>
                    </m:r>
                  </m:oMath>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1981200" y="1245665"/>
                <a:ext cx="5285101" cy="602153"/>
              </a:xfrm>
              <a:prstGeom prst="rect">
                <a:avLst/>
              </a:prstGeom>
              <a:blipFill>
                <a:blip r:embed="rId2"/>
                <a:stretch>
                  <a:fillRect/>
                </a:stretch>
              </a:blipFill>
            </p:spPr>
            <p:txBody>
              <a:bodyPr/>
              <a:lstStyle/>
              <a:p>
                <a:r>
                  <a:rPr lang="en-US">
                    <a:noFill/>
                  </a:rPr>
                  <a:t> </a:t>
                </a:r>
              </a:p>
            </p:txBody>
          </p:sp>
        </mc:Fallback>
      </mc:AlternateContent>
      <p:sp>
        <p:nvSpPr>
          <p:cNvPr id="2" name="Rectangle 1"/>
          <p:cNvSpPr/>
          <p:nvPr/>
        </p:nvSpPr>
        <p:spPr>
          <a:xfrm>
            <a:off x="152400" y="2039839"/>
            <a:ext cx="5213131" cy="3785652"/>
          </a:xfrm>
          <a:prstGeom prst="rect">
            <a:avLst/>
          </a:prstGeom>
        </p:spPr>
        <p:txBody>
          <a:bodyPr wrap="square">
            <a:spAutoFit/>
          </a:bodyPr>
          <a:lstStyle/>
          <a:p>
            <a:pPr algn="just"/>
            <a:r>
              <a:rPr lang="en-US" sz="2000" dirty="0">
                <a:solidFill>
                  <a:srgbClr val="000000"/>
                </a:solidFill>
              </a:rPr>
              <a:t>The +13 tap is an approximation and has resulted in a load center voltage within the bandwidth. However, since the regulator started in the neutral position, the taps will be changed one at a time until the load center voltage is inside the 119 lower bandwidth. Remember that each step changes the voltage by 0.75 V. Since the load center voltage has been computed to be 120.6 V, it would appear that the regulator went one step more than necessary. Table 7.3 shows what the compensator relay voltage will be as the taps change one at a time from 0 to the final value.</a:t>
            </a:r>
            <a:endParaRPr lang="en-US" sz="2000" dirty="0">
              <a:solidFill>
                <a:srgbClr val="000000"/>
              </a:solidFill>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509084692"/>
              </p:ext>
            </p:extLst>
          </p:nvPr>
        </p:nvGraphicFramePr>
        <p:xfrm>
          <a:off x="5867400" y="2377440"/>
          <a:ext cx="2514600" cy="3337560"/>
        </p:xfrm>
        <a:graphic>
          <a:graphicData uri="http://schemas.openxmlformats.org/drawingml/2006/table">
            <a:tbl>
              <a:tblPr firstRow="1" bandRow="1">
                <a:tableStyleId>{5C22544A-7EE6-4342-B048-85BDC9FD1C3A}</a:tableStyleId>
              </a:tblPr>
              <a:tblGrid>
                <a:gridCol w="1257300">
                  <a:extLst>
                    <a:ext uri="{9D8B030D-6E8A-4147-A177-3AD203B41FA5}">
                      <a16:colId xmlns:a16="http://schemas.microsoft.com/office/drawing/2014/main" val="1556086242"/>
                    </a:ext>
                  </a:extLst>
                </a:gridCol>
                <a:gridCol w="1257300">
                  <a:extLst>
                    <a:ext uri="{9D8B030D-6E8A-4147-A177-3AD203B41FA5}">
                      <a16:colId xmlns:a16="http://schemas.microsoft.com/office/drawing/2014/main" val="1318456849"/>
                    </a:ext>
                  </a:extLst>
                </a:gridCol>
              </a:tblGrid>
              <a:tr h="370840">
                <a:tc>
                  <a:txBody>
                    <a:bodyPr/>
                    <a:lstStyle/>
                    <a:p>
                      <a:r>
                        <a:rPr lang="en-US" dirty="0"/>
                        <a:t>Tap</a:t>
                      </a:r>
                    </a:p>
                  </a:txBody>
                  <a:tcPr/>
                </a:tc>
                <a:tc>
                  <a:txBody>
                    <a:bodyPr/>
                    <a:lstStyle/>
                    <a:p>
                      <a:r>
                        <a:rPr lang="en-US" dirty="0"/>
                        <a:t>Voltage</a:t>
                      </a:r>
                    </a:p>
                  </a:txBody>
                  <a:tcPr/>
                </a:tc>
                <a:extLst>
                  <a:ext uri="{0D108BD9-81ED-4DB2-BD59-A6C34878D82A}">
                    <a16:rowId xmlns:a16="http://schemas.microsoft.com/office/drawing/2014/main" val="2583689958"/>
                  </a:ext>
                </a:extLst>
              </a:tr>
              <a:tr h="370840">
                <a:tc>
                  <a:txBody>
                    <a:bodyPr/>
                    <a:lstStyle/>
                    <a:p>
                      <a:r>
                        <a:rPr lang="en-US" dirty="0"/>
                        <a:t>0</a:t>
                      </a:r>
                    </a:p>
                  </a:txBody>
                  <a:tcPr/>
                </a:tc>
                <a:tc>
                  <a:txBody>
                    <a:bodyPr/>
                    <a:lstStyle/>
                    <a:p>
                      <a:r>
                        <a:rPr lang="en-US" dirty="0"/>
                        <a:t>109.2</a:t>
                      </a:r>
                    </a:p>
                  </a:txBody>
                  <a:tcPr/>
                </a:tc>
                <a:extLst>
                  <a:ext uri="{0D108BD9-81ED-4DB2-BD59-A6C34878D82A}">
                    <a16:rowId xmlns:a16="http://schemas.microsoft.com/office/drawing/2014/main" val="3534361594"/>
                  </a:ext>
                </a:extLst>
              </a:tr>
              <a:tr h="370840">
                <a:tc>
                  <a:txBody>
                    <a:bodyPr/>
                    <a:lstStyle/>
                    <a:p>
                      <a:r>
                        <a:rPr lang="en-US" dirty="0"/>
                        <a:t>1</a:t>
                      </a:r>
                    </a:p>
                  </a:txBody>
                  <a:tcPr/>
                </a:tc>
                <a:tc>
                  <a:txBody>
                    <a:bodyPr/>
                    <a:lstStyle/>
                    <a:p>
                      <a:r>
                        <a:rPr lang="en-US" dirty="0"/>
                        <a:t>110.1</a:t>
                      </a:r>
                    </a:p>
                  </a:txBody>
                  <a:tcPr/>
                </a:tc>
                <a:extLst>
                  <a:ext uri="{0D108BD9-81ED-4DB2-BD59-A6C34878D82A}">
                    <a16:rowId xmlns:a16="http://schemas.microsoft.com/office/drawing/2014/main" val="3052184008"/>
                  </a:ext>
                </a:extLst>
              </a:tr>
              <a:tr h="370840">
                <a:tc>
                  <a:txBody>
                    <a:bodyPr/>
                    <a:lstStyle/>
                    <a:p>
                      <a:r>
                        <a:rPr lang="en-US" dirty="0"/>
                        <a:t>2</a:t>
                      </a:r>
                    </a:p>
                  </a:txBody>
                  <a:tcPr/>
                </a:tc>
                <a:tc>
                  <a:txBody>
                    <a:bodyPr/>
                    <a:lstStyle/>
                    <a:p>
                      <a:r>
                        <a:rPr lang="en-US" dirty="0"/>
                        <a:t>110.9</a:t>
                      </a:r>
                    </a:p>
                  </a:txBody>
                  <a:tcPr/>
                </a:tc>
                <a:extLst>
                  <a:ext uri="{0D108BD9-81ED-4DB2-BD59-A6C34878D82A}">
                    <a16:rowId xmlns:a16="http://schemas.microsoft.com/office/drawing/2014/main" val="3064990014"/>
                  </a:ext>
                </a:extLst>
              </a:tr>
              <a:tr h="370840">
                <a:tc>
                  <a:txBody>
                    <a:bodyPr/>
                    <a:lstStyle/>
                    <a:p>
                      <a:r>
                        <a:rPr lang="en-US" dirty="0"/>
                        <a:t>3</a:t>
                      </a:r>
                    </a:p>
                  </a:txBody>
                  <a:tcPr/>
                </a:tc>
                <a:tc>
                  <a:txBody>
                    <a:bodyPr/>
                    <a:lstStyle/>
                    <a:p>
                      <a:r>
                        <a:rPr lang="en-US" dirty="0"/>
                        <a:t>111.7</a:t>
                      </a:r>
                    </a:p>
                  </a:txBody>
                  <a:tcPr/>
                </a:tc>
                <a:extLst>
                  <a:ext uri="{0D108BD9-81ED-4DB2-BD59-A6C34878D82A}">
                    <a16:rowId xmlns:a16="http://schemas.microsoft.com/office/drawing/2014/main" val="1452140333"/>
                  </a:ext>
                </a:extLst>
              </a:tr>
              <a:tr h="370840">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4022176465"/>
                  </a:ext>
                </a:extLst>
              </a:tr>
              <a:tr h="370840">
                <a:tc>
                  <a:txBody>
                    <a:bodyPr/>
                    <a:lstStyle/>
                    <a:p>
                      <a:r>
                        <a:rPr lang="en-US" dirty="0"/>
                        <a:t>10</a:t>
                      </a:r>
                    </a:p>
                  </a:txBody>
                  <a:tcPr/>
                </a:tc>
                <a:tc>
                  <a:txBody>
                    <a:bodyPr/>
                    <a:lstStyle/>
                    <a:p>
                      <a:r>
                        <a:rPr lang="en-US" dirty="0"/>
                        <a:t>117.8</a:t>
                      </a:r>
                    </a:p>
                  </a:txBody>
                  <a:tcPr/>
                </a:tc>
                <a:extLst>
                  <a:ext uri="{0D108BD9-81ED-4DB2-BD59-A6C34878D82A}">
                    <a16:rowId xmlns:a16="http://schemas.microsoft.com/office/drawing/2014/main" val="192794627"/>
                  </a:ext>
                </a:extLst>
              </a:tr>
              <a:tr h="370840">
                <a:tc>
                  <a:txBody>
                    <a:bodyPr/>
                    <a:lstStyle/>
                    <a:p>
                      <a:r>
                        <a:rPr lang="en-US" dirty="0"/>
                        <a:t>11</a:t>
                      </a:r>
                    </a:p>
                  </a:txBody>
                  <a:tcPr/>
                </a:tc>
                <a:tc>
                  <a:txBody>
                    <a:bodyPr/>
                    <a:lstStyle/>
                    <a:p>
                      <a:r>
                        <a:rPr lang="en-US" dirty="0"/>
                        <a:t>118.8</a:t>
                      </a:r>
                    </a:p>
                  </a:txBody>
                  <a:tcPr/>
                </a:tc>
                <a:extLst>
                  <a:ext uri="{0D108BD9-81ED-4DB2-BD59-A6C34878D82A}">
                    <a16:rowId xmlns:a16="http://schemas.microsoft.com/office/drawing/2014/main" val="2315789141"/>
                  </a:ext>
                </a:extLst>
              </a:tr>
              <a:tr h="370840">
                <a:tc>
                  <a:txBody>
                    <a:bodyPr/>
                    <a:lstStyle/>
                    <a:p>
                      <a:r>
                        <a:rPr lang="en-US" dirty="0"/>
                        <a:t>12</a:t>
                      </a:r>
                    </a:p>
                  </a:txBody>
                  <a:tcPr/>
                </a:tc>
                <a:tc>
                  <a:txBody>
                    <a:bodyPr/>
                    <a:lstStyle/>
                    <a:p>
                      <a:r>
                        <a:rPr lang="en-US" dirty="0"/>
                        <a:t>119.7</a:t>
                      </a:r>
                    </a:p>
                  </a:txBody>
                  <a:tcPr/>
                </a:tc>
                <a:extLst>
                  <a:ext uri="{0D108BD9-81ED-4DB2-BD59-A6C34878D82A}">
                    <a16:rowId xmlns:a16="http://schemas.microsoft.com/office/drawing/2014/main" val="2397413753"/>
                  </a:ext>
                </a:extLst>
              </a:tr>
            </a:tbl>
          </a:graphicData>
        </a:graphic>
      </p:graphicFrame>
      <p:sp>
        <p:nvSpPr>
          <p:cNvPr id="17" name="TextBox 16"/>
          <p:cNvSpPr txBox="1"/>
          <p:nvPr/>
        </p:nvSpPr>
        <p:spPr>
          <a:xfrm>
            <a:off x="4876800" y="1870413"/>
            <a:ext cx="4038600" cy="369332"/>
          </a:xfrm>
          <a:prstGeom prst="rect">
            <a:avLst/>
          </a:prstGeom>
          <a:noFill/>
        </p:spPr>
        <p:txBody>
          <a:bodyPr wrap="square" rtlCol="0">
            <a:spAutoFit/>
          </a:bodyPr>
          <a:lstStyle/>
          <a:p>
            <a:pPr algn="ctr"/>
            <a:r>
              <a:rPr lang="en-US" sz="1800" dirty="0"/>
              <a:t>Tab.</a:t>
            </a:r>
            <a:r>
              <a:rPr lang="en-US" altLang="zh-CN" sz="1800" dirty="0"/>
              <a:t>3</a:t>
            </a:r>
            <a:r>
              <a:rPr lang="en-US" sz="1800" dirty="0"/>
              <a:t> Tap Changing</a:t>
            </a:r>
          </a:p>
        </p:txBody>
      </p:sp>
      <p:sp>
        <p:nvSpPr>
          <p:cNvPr id="9"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4143556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533613" cy="584775"/>
          </a:xfrm>
          <a:prstGeom prst="rect">
            <a:avLst/>
          </a:prstGeom>
        </p:spPr>
        <p:txBody>
          <a:bodyPr wrap="none">
            <a:spAutoFit/>
          </a:bodyPr>
          <a:lstStyle/>
          <a:p>
            <a:r>
              <a:rPr lang="en-US" sz="3200" dirty="0">
                <a:solidFill>
                  <a:srgbClr val="C8102E"/>
                </a:solidFill>
                <a:latin typeface="+mj-lt"/>
                <a:ea typeface="+mj-ea"/>
                <a:cs typeface="+mj-cs"/>
              </a:rPr>
              <a:t>Line Drop Compensator</a:t>
            </a:r>
          </a:p>
        </p:txBody>
      </p:sp>
      <p:sp>
        <p:nvSpPr>
          <p:cNvPr id="4" name="Slide Number Placeholder 3"/>
          <p:cNvSpPr>
            <a:spLocks noGrp="1"/>
          </p:cNvSpPr>
          <p:nvPr>
            <p:ph type="sldNum" sz="quarter" idx="12"/>
          </p:nvPr>
        </p:nvSpPr>
        <p:spPr/>
        <p:txBody>
          <a:bodyPr/>
          <a:lstStyle/>
          <a:p>
            <a:fld id="{5B7A2384-8C5D-49F6-8259-B9A64ECD4852}" type="slidenum">
              <a:rPr lang="en-US" smtClean="0"/>
              <a:t>66</a:t>
            </a:fld>
            <a:endParaRPr lang="en-US" dirty="0"/>
          </a:p>
        </p:txBody>
      </p:sp>
      <p:sp>
        <p:nvSpPr>
          <p:cNvPr id="2" name="Rectangle 1"/>
          <p:cNvSpPr/>
          <p:nvPr/>
        </p:nvSpPr>
        <p:spPr>
          <a:xfrm>
            <a:off x="762000" y="1255767"/>
            <a:ext cx="4876800" cy="4093428"/>
          </a:xfrm>
          <a:prstGeom prst="rect">
            <a:avLst/>
          </a:prstGeom>
        </p:spPr>
        <p:txBody>
          <a:bodyPr wrap="square">
            <a:spAutoFit/>
          </a:bodyPr>
          <a:lstStyle/>
          <a:p>
            <a:pPr algn="just"/>
            <a:r>
              <a:rPr lang="en-US" sz="2000" dirty="0"/>
              <a:t>Table 3 shows that when the regulator is modeled to change one tap at a time starting from the neutral position that when it reaches tap 12, the relay voltage is inside the bandwidth. For the same load condition, it may be that the taps will change to lower the voltage due to a previous larger load. In this case, the taps will reduce one at a time until the relay voltage is inside the 121 upper bandwidth voltage. The point is that there can be different taps for the same load depending upon whether the voltage needed to be raised or lowered from an existing tap position.</a:t>
            </a:r>
          </a:p>
        </p:txBody>
      </p:sp>
      <p:graphicFrame>
        <p:nvGraphicFramePr>
          <p:cNvPr id="5" name="Table 4"/>
          <p:cNvGraphicFramePr>
            <a:graphicFrameLocks noGrp="1"/>
          </p:cNvGraphicFramePr>
          <p:nvPr>
            <p:extLst>
              <p:ext uri="{D42A27DB-BD31-4B8C-83A1-F6EECF244321}">
                <p14:modId xmlns:p14="http://schemas.microsoft.com/office/powerpoint/2010/main" val="2759821621"/>
              </p:ext>
            </p:extLst>
          </p:nvPr>
        </p:nvGraphicFramePr>
        <p:xfrm>
          <a:off x="6362700" y="1691640"/>
          <a:ext cx="2514600" cy="3337560"/>
        </p:xfrm>
        <a:graphic>
          <a:graphicData uri="http://schemas.openxmlformats.org/drawingml/2006/table">
            <a:tbl>
              <a:tblPr firstRow="1" bandRow="1">
                <a:tableStyleId>{5C22544A-7EE6-4342-B048-85BDC9FD1C3A}</a:tableStyleId>
              </a:tblPr>
              <a:tblGrid>
                <a:gridCol w="1257300">
                  <a:extLst>
                    <a:ext uri="{9D8B030D-6E8A-4147-A177-3AD203B41FA5}">
                      <a16:colId xmlns:a16="http://schemas.microsoft.com/office/drawing/2014/main" val="1556086242"/>
                    </a:ext>
                  </a:extLst>
                </a:gridCol>
                <a:gridCol w="1257300">
                  <a:extLst>
                    <a:ext uri="{9D8B030D-6E8A-4147-A177-3AD203B41FA5}">
                      <a16:colId xmlns:a16="http://schemas.microsoft.com/office/drawing/2014/main" val="1318456849"/>
                    </a:ext>
                  </a:extLst>
                </a:gridCol>
              </a:tblGrid>
              <a:tr h="370840">
                <a:tc>
                  <a:txBody>
                    <a:bodyPr/>
                    <a:lstStyle/>
                    <a:p>
                      <a:r>
                        <a:rPr lang="en-US" dirty="0"/>
                        <a:t>Tap</a:t>
                      </a:r>
                    </a:p>
                  </a:txBody>
                  <a:tcPr/>
                </a:tc>
                <a:tc>
                  <a:txBody>
                    <a:bodyPr/>
                    <a:lstStyle/>
                    <a:p>
                      <a:r>
                        <a:rPr lang="en-US" dirty="0"/>
                        <a:t>Voltage</a:t>
                      </a:r>
                    </a:p>
                  </a:txBody>
                  <a:tcPr/>
                </a:tc>
                <a:extLst>
                  <a:ext uri="{0D108BD9-81ED-4DB2-BD59-A6C34878D82A}">
                    <a16:rowId xmlns:a16="http://schemas.microsoft.com/office/drawing/2014/main" val="2583689958"/>
                  </a:ext>
                </a:extLst>
              </a:tr>
              <a:tr h="370840">
                <a:tc>
                  <a:txBody>
                    <a:bodyPr/>
                    <a:lstStyle/>
                    <a:p>
                      <a:r>
                        <a:rPr lang="en-US" dirty="0"/>
                        <a:t>0</a:t>
                      </a:r>
                    </a:p>
                  </a:txBody>
                  <a:tcPr/>
                </a:tc>
                <a:tc>
                  <a:txBody>
                    <a:bodyPr/>
                    <a:lstStyle/>
                    <a:p>
                      <a:r>
                        <a:rPr lang="en-US" dirty="0"/>
                        <a:t>109.2</a:t>
                      </a:r>
                    </a:p>
                  </a:txBody>
                  <a:tcPr/>
                </a:tc>
                <a:extLst>
                  <a:ext uri="{0D108BD9-81ED-4DB2-BD59-A6C34878D82A}">
                    <a16:rowId xmlns:a16="http://schemas.microsoft.com/office/drawing/2014/main" val="3534361594"/>
                  </a:ext>
                </a:extLst>
              </a:tr>
              <a:tr h="370840">
                <a:tc>
                  <a:txBody>
                    <a:bodyPr/>
                    <a:lstStyle/>
                    <a:p>
                      <a:r>
                        <a:rPr lang="en-US" dirty="0"/>
                        <a:t>1</a:t>
                      </a:r>
                    </a:p>
                  </a:txBody>
                  <a:tcPr/>
                </a:tc>
                <a:tc>
                  <a:txBody>
                    <a:bodyPr/>
                    <a:lstStyle/>
                    <a:p>
                      <a:r>
                        <a:rPr lang="en-US" dirty="0"/>
                        <a:t>110.1</a:t>
                      </a:r>
                    </a:p>
                  </a:txBody>
                  <a:tcPr/>
                </a:tc>
                <a:extLst>
                  <a:ext uri="{0D108BD9-81ED-4DB2-BD59-A6C34878D82A}">
                    <a16:rowId xmlns:a16="http://schemas.microsoft.com/office/drawing/2014/main" val="3052184008"/>
                  </a:ext>
                </a:extLst>
              </a:tr>
              <a:tr h="370840">
                <a:tc>
                  <a:txBody>
                    <a:bodyPr/>
                    <a:lstStyle/>
                    <a:p>
                      <a:r>
                        <a:rPr lang="en-US" dirty="0"/>
                        <a:t>2</a:t>
                      </a:r>
                    </a:p>
                  </a:txBody>
                  <a:tcPr/>
                </a:tc>
                <a:tc>
                  <a:txBody>
                    <a:bodyPr/>
                    <a:lstStyle/>
                    <a:p>
                      <a:r>
                        <a:rPr lang="en-US" dirty="0"/>
                        <a:t>110.9</a:t>
                      </a:r>
                    </a:p>
                  </a:txBody>
                  <a:tcPr/>
                </a:tc>
                <a:extLst>
                  <a:ext uri="{0D108BD9-81ED-4DB2-BD59-A6C34878D82A}">
                    <a16:rowId xmlns:a16="http://schemas.microsoft.com/office/drawing/2014/main" val="3064990014"/>
                  </a:ext>
                </a:extLst>
              </a:tr>
              <a:tr h="370840">
                <a:tc>
                  <a:txBody>
                    <a:bodyPr/>
                    <a:lstStyle/>
                    <a:p>
                      <a:r>
                        <a:rPr lang="en-US" dirty="0"/>
                        <a:t>3</a:t>
                      </a:r>
                    </a:p>
                  </a:txBody>
                  <a:tcPr/>
                </a:tc>
                <a:tc>
                  <a:txBody>
                    <a:bodyPr/>
                    <a:lstStyle/>
                    <a:p>
                      <a:r>
                        <a:rPr lang="en-US" dirty="0"/>
                        <a:t>111.7</a:t>
                      </a:r>
                    </a:p>
                  </a:txBody>
                  <a:tcPr/>
                </a:tc>
                <a:extLst>
                  <a:ext uri="{0D108BD9-81ED-4DB2-BD59-A6C34878D82A}">
                    <a16:rowId xmlns:a16="http://schemas.microsoft.com/office/drawing/2014/main" val="1452140333"/>
                  </a:ext>
                </a:extLst>
              </a:tr>
              <a:tr h="370840">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4022176465"/>
                  </a:ext>
                </a:extLst>
              </a:tr>
              <a:tr h="370840">
                <a:tc>
                  <a:txBody>
                    <a:bodyPr/>
                    <a:lstStyle/>
                    <a:p>
                      <a:r>
                        <a:rPr lang="en-US" dirty="0"/>
                        <a:t>10</a:t>
                      </a:r>
                    </a:p>
                  </a:txBody>
                  <a:tcPr/>
                </a:tc>
                <a:tc>
                  <a:txBody>
                    <a:bodyPr/>
                    <a:lstStyle/>
                    <a:p>
                      <a:r>
                        <a:rPr lang="en-US" dirty="0"/>
                        <a:t>117.8</a:t>
                      </a:r>
                    </a:p>
                  </a:txBody>
                  <a:tcPr/>
                </a:tc>
                <a:extLst>
                  <a:ext uri="{0D108BD9-81ED-4DB2-BD59-A6C34878D82A}">
                    <a16:rowId xmlns:a16="http://schemas.microsoft.com/office/drawing/2014/main" val="192794627"/>
                  </a:ext>
                </a:extLst>
              </a:tr>
              <a:tr h="370840">
                <a:tc>
                  <a:txBody>
                    <a:bodyPr/>
                    <a:lstStyle/>
                    <a:p>
                      <a:r>
                        <a:rPr lang="en-US" dirty="0"/>
                        <a:t>11</a:t>
                      </a:r>
                    </a:p>
                  </a:txBody>
                  <a:tcPr/>
                </a:tc>
                <a:tc>
                  <a:txBody>
                    <a:bodyPr/>
                    <a:lstStyle/>
                    <a:p>
                      <a:r>
                        <a:rPr lang="en-US" dirty="0"/>
                        <a:t>118.8</a:t>
                      </a:r>
                    </a:p>
                  </a:txBody>
                  <a:tcPr/>
                </a:tc>
                <a:extLst>
                  <a:ext uri="{0D108BD9-81ED-4DB2-BD59-A6C34878D82A}">
                    <a16:rowId xmlns:a16="http://schemas.microsoft.com/office/drawing/2014/main" val="2315789141"/>
                  </a:ext>
                </a:extLst>
              </a:tr>
              <a:tr h="370840">
                <a:tc>
                  <a:txBody>
                    <a:bodyPr/>
                    <a:lstStyle/>
                    <a:p>
                      <a:r>
                        <a:rPr lang="en-US" dirty="0"/>
                        <a:t>12</a:t>
                      </a:r>
                    </a:p>
                  </a:txBody>
                  <a:tcPr/>
                </a:tc>
                <a:tc>
                  <a:txBody>
                    <a:bodyPr/>
                    <a:lstStyle/>
                    <a:p>
                      <a:r>
                        <a:rPr lang="en-US" dirty="0"/>
                        <a:t>119.7</a:t>
                      </a:r>
                    </a:p>
                  </a:txBody>
                  <a:tcPr/>
                </a:tc>
                <a:extLst>
                  <a:ext uri="{0D108BD9-81ED-4DB2-BD59-A6C34878D82A}">
                    <a16:rowId xmlns:a16="http://schemas.microsoft.com/office/drawing/2014/main" val="2397413753"/>
                  </a:ext>
                </a:extLst>
              </a:tr>
            </a:tbl>
          </a:graphicData>
        </a:graphic>
      </p:graphicFrame>
      <p:sp>
        <p:nvSpPr>
          <p:cNvPr id="17" name="TextBox 16"/>
          <p:cNvSpPr txBox="1"/>
          <p:nvPr/>
        </p:nvSpPr>
        <p:spPr>
          <a:xfrm>
            <a:off x="6019800" y="1255767"/>
            <a:ext cx="3200400" cy="369332"/>
          </a:xfrm>
          <a:prstGeom prst="rect">
            <a:avLst/>
          </a:prstGeom>
          <a:noFill/>
        </p:spPr>
        <p:txBody>
          <a:bodyPr wrap="square" rtlCol="0">
            <a:spAutoFit/>
          </a:bodyPr>
          <a:lstStyle/>
          <a:p>
            <a:pPr algn="ctr"/>
            <a:r>
              <a:rPr lang="en-US" sz="1800" dirty="0"/>
              <a:t>Tab.</a:t>
            </a:r>
            <a:r>
              <a:rPr lang="en-US" altLang="zh-CN" sz="1800" dirty="0"/>
              <a:t>3</a:t>
            </a:r>
            <a:r>
              <a:rPr lang="en-US" sz="1800" dirty="0"/>
              <a:t> Tap Changing</a:t>
            </a:r>
          </a:p>
        </p:txBody>
      </p:sp>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7174422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533613" cy="584775"/>
          </a:xfrm>
          <a:prstGeom prst="rect">
            <a:avLst/>
          </a:prstGeom>
        </p:spPr>
        <p:txBody>
          <a:bodyPr wrap="none">
            <a:spAutoFit/>
          </a:bodyPr>
          <a:lstStyle/>
          <a:p>
            <a:r>
              <a:rPr lang="en-US" sz="3200" dirty="0">
                <a:solidFill>
                  <a:srgbClr val="C8102E"/>
                </a:solidFill>
                <a:latin typeface="+mj-lt"/>
                <a:ea typeface="+mj-ea"/>
                <a:cs typeface="+mj-cs"/>
              </a:rPr>
              <a:t>Line Drop Compensator</a:t>
            </a:r>
          </a:p>
        </p:txBody>
      </p:sp>
      <p:sp>
        <p:nvSpPr>
          <p:cNvPr id="4" name="Slide Number Placeholder 3"/>
          <p:cNvSpPr>
            <a:spLocks noGrp="1"/>
          </p:cNvSpPr>
          <p:nvPr>
            <p:ph type="sldNum" sz="quarter" idx="12"/>
          </p:nvPr>
        </p:nvSpPr>
        <p:spPr/>
        <p:txBody>
          <a:bodyPr/>
          <a:lstStyle/>
          <a:p>
            <a:fld id="{5B7A2384-8C5D-49F6-8259-B9A64ECD4852}" type="slidenum">
              <a:rPr lang="en-US" smtClean="0"/>
              <a:t>67</a:t>
            </a:fld>
            <a:endParaRPr lang="en-US" dirty="0"/>
          </a:p>
        </p:txBody>
      </p:sp>
      <p:sp>
        <p:nvSpPr>
          <p:cNvPr id="6" name="Rectangle 5"/>
          <p:cNvSpPr/>
          <p:nvPr/>
        </p:nvSpPr>
        <p:spPr>
          <a:xfrm>
            <a:off x="152400" y="533400"/>
            <a:ext cx="8915400" cy="2862322"/>
          </a:xfrm>
          <a:prstGeom prst="rect">
            <a:avLst/>
          </a:prstGeom>
        </p:spPr>
        <p:txBody>
          <a:bodyPr wrap="square">
            <a:spAutoFit/>
          </a:bodyPr>
          <a:lstStyle/>
          <a:p>
            <a:pPr algn="just"/>
            <a:r>
              <a:rPr lang="en-US" sz="2000" dirty="0">
                <a:solidFill>
                  <a:srgbClr val="000000"/>
                </a:solidFill>
              </a:rPr>
              <a:t>It is important to understand that the value of equivalent line impedance is not the actual impedance of the line between the regulator and the load center. Typically, the load center is located down the primary main feeder after several laterals have been tapped. As a result, the current measured by the </a:t>
            </a:r>
            <a:r>
              <a:rPr lang="en-US" sz="2000" i="1" dirty="0">
                <a:solidFill>
                  <a:srgbClr val="000000"/>
                </a:solidFill>
              </a:rPr>
              <a:t>CT</a:t>
            </a:r>
            <a:r>
              <a:rPr lang="en-US" sz="2000" dirty="0">
                <a:solidFill>
                  <a:srgbClr val="000000"/>
                </a:solidFill>
              </a:rPr>
              <a:t> of the regulator is not the current that flows all the way from the regulator to the load center. The only way to determine the equivalent line impedance value is to run a power-flow program of the feeder without the regulator operating. From the output of the program, the voltages at the regulator output and the load center are known. Now the “equivalent” line impedance can be computed as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8" name="Rectangle 7"/>
              <p:cNvSpPr/>
              <p:nvPr/>
            </p:nvSpPr>
            <p:spPr>
              <a:xfrm>
                <a:off x="304800" y="3239956"/>
                <a:ext cx="8264507" cy="7378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𝑅𝑙𝑖𝑛𝑒</m:t>
                          </m:r>
                        </m:e>
                        <m:sub>
                          <m:r>
                            <a:rPr lang="en-US" sz="2000" b="0" i="1" smtClean="0">
                              <a:latin typeface="Cambria Math" panose="02040503050406030204" pitchFamily="18" charset="0"/>
                              <a:ea typeface="Cambria Math" panose="02040503050406030204" pitchFamily="18" charset="0"/>
                            </a:rPr>
                            <m:t>𝑜h𝑚𝑠</m:t>
                          </m:r>
                        </m:sub>
                      </m:sSub>
                      <m:r>
                        <a:rPr lang="en-US" sz="2000" i="1">
                          <a:latin typeface="Cambria Math" panose="02040503050406030204" pitchFamily="18" charset="0"/>
                        </a:rPr>
                        <m:t>+</m:t>
                      </m:r>
                      <m:r>
                        <a:rPr lang="en-US" sz="2000" i="1">
                          <a:latin typeface="Cambria Math" panose="02040503050406030204" pitchFamily="18" charset="0"/>
                        </a:rPr>
                        <m:t>𝑗</m:t>
                      </m:r>
                      <m:sSub>
                        <m:sSubPr>
                          <m:ctrlPr>
                            <a:rPr lang="en-US" sz="2000" i="1">
                              <a:latin typeface="Cambria Math" panose="02040503050406030204" pitchFamily="18" charset="0"/>
                            </a:rPr>
                          </m:ctrlPr>
                        </m:sSubPr>
                        <m:e>
                          <m:r>
                            <a:rPr lang="en-US" sz="2000" i="1">
                              <a:latin typeface="Cambria Math" panose="02040503050406030204" pitchFamily="18" charset="0"/>
                            </a:rPr>
                            <m:t>𝑋𝑙𝑖𝑛𝑒</m:t>
                          </m:r>
                        </m:e>
                        <m:sub>
                          <m:r>
                            <a:rPr lang="en-US" sz="2000" b="0" i="1" smtClean="0">
                              <a:latin typeface="Cambria Math" panose="02040503050406030204" pitchFamily="18" charset="0"/>
                            </a:rPr>
                            <m:t>𝑜h𝑚𝑠</m:t>
                          </m:r>
                        </m:sub>
                      </m:sSub>
                      <m:r>
                        <a:rPr lang="en-US" sz="2000" b="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𝑉𝑜𝑙𝑡𝑎𝑔𝑒</m:t>
                              </m:r>
                            </m:e>
                            <m:sub>
                              <m:r>
                                <a:rPr lang="en-US" sz="2000" b="0" i="1" smtClean="0">
                                  <a:latin typeface="Cambria Math" panose="02040503050406030204" pitchFamily="18" charset="0"/>
                                  <a:ea typeface="Cambria Math" panose="02040503050406030204" pitchFamily="18" charset="0"/>
                                </a:rPr>
                                <m:t>𝑟𝑒𝑔𝑢𝑙𝑎𝑡𝑜𝑟</m:t>
                              </m:r>
                              <m:r>
                                <a:rPr lang="en-US" sz="2000" b="0" i="1" smtClean="0">
                                  <a:latin typeface="Cambria Math" panose="02040503050406030204" pitchFamily="18" charset="0"/>
                                  <a:ea typeface="Cambria Math" panose="02040503050406030204" pitchFamily="18" charset="0"/>
                                </a:rPr>
                                <m:t>_</m:t>
                              </m:r>
                              <m:r>
                                <a:rPr lang="en-US" sz="2000" b="0" i="1" smtClean="0">
                                  <a:latin typeface="Cambria Math" panose="02040503050406030204" pitchFamily="18" charset="0"/>
                                  <a:ea typeface="Cambria Math" panose="02040503050406030204" pitchFamily="18" charset="0"/>
                                </a:rPr>
                                <m:t>𝑜𝑢𝑡𝑝𝑢𝑡</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𝑉𝑜𝑙𝑡𝑎𝑔𝑒</m:t>
                              </m:r>
                            </m:e>
                            <m:sub>
                              <m:r>
                                <a:rPr lang="en-US" sz="2000" b="0" i="1" smtClean="0">
                                  <a:latin typeface="Cambria Math" panose="02040503050406030204" pitchFamily="18" charset="0"/>
                                  <a:ea typeface="Cambria Math" panose="02040503050406030204" pitchFamily="18" charset="0"/>
                                </a:rPr>
                                <m:t>𝑙𝑜𝑎𝑑</m:t>
                              </m:r>
                              <m:r>
                                <a:rPr lang="en-US" sz="2000" i="1">
                                  <a:latin typeface="Cambria Math" panose="02040503050406030204" pitchFamily="18" charset="0"/>
                                  <a:ea typeface="Cambria Math" panose="02040503050406030204" pitchFamily="18" charset="0"/>
                                </a:rPr>
                                <m:t>_</m:t>
                              </m:r>
                              <m:r>
                                <a:rPr lang="en-US" sz="2000" b="0" i="1" smtClean="0">
                                  <a:latin typeface="Cambria Math" panose="02040503050406030204" pitchFamily="18" charset="0"/>
                                  <a:ea typeface="Cambria Math" panose="02040503050406030204" pitchFamily="18" charset="0"/>
                                </a:rPr>
                                <m:t>𝑐𝑒𝑛𝑡𝑒𝑟</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ea typeface="Cambria Math" panose="02040503050406030204" pitchFamily="18" charset="0"/>
                                </a:rPr>
                                <m:t>𝑙𝑖𝑛𝑒</m:t>
                              </m:r>
                            </m:sub>
                          </m:sSub>
                        </m:den>
                      </m:f>
                      <m:r>
                        <m:rPr>
                          <m:sty m:val="p"/>
                        </m:rPr>
                        <a:rPr lang="el-GR" sz="2000" i="1">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304800" y="3239956"/>
                <a:ext cx="8264507" cy="737831"/>
              </a:xfrm>
              <a:prstGeom prst="rect">
                <a:avLst/>
              </a:prstGeom>
              <a:blipFill>
                <a:blip r:embed="rId2"/>
                <a:stretch>
                  <a:fillRect/>
                </a:stretch>
              </a:blipFill>
            </p:spPr>
            <p:txBody>
              <a:bodyPr/>
              <a:lstStyle/>
              <a:p>
                <a:r>
                  <a:rPr lang="en-US">
                    <a:noFill/>
                  </a:rPr>
                  <a:t> </a:t>
                </a:r>
              </a:p>
            </p:txBody>
          </p:sp>
        </mc:Fallback>
      </mc:AlternateContent>
      <p:sp>
        <p:nvSpPr>
          <p:cNvPr id="9" name="Rectangle 8"/>
          <p:cNvSpPr/>
          <p:nvPr/>
        </p:nvSpPr>
        <p:spPr>
          <a:xfrm>
            <a:off x="8457588" y="3377117"/>
            <a:ext cx="559769" cy="369332"/>
          </a:xfrm>
          <a:prstGeom prst="rect">
            <a:avLst/>
          </a:prstGeom>
        </p:spPr>
        <p:txBody>
          <a:bodyPr wrap="none">
            <a:spAutoFit/>
          </a:bodyPr>
          <a:lstStyle/>
          <a:p>
            <a:r>
              <a:rPr lang="en-US" dirty="0"/>
              <a:t>(8</a:t>
            </a:r>
            <a:r>
              <a:rPr lang="en-US" altLang="zh-CN" dirty="0"/>
              <a:t>3</a:t>
            </a:r>
            <a:r>
              <a:rPr lang="en-US" dirty="0"/>
              <a:t>)</a:t>
            </a:r>
          </a:p>
        </p:txBody>
      </p:sp>
      <p:sp>
        <p:nvSpPr>
          <p:cNvPr id="7" name="Rectangle 6"/>
          <p:cNvSpPr/>
          <p:nvPr/>
        </p:nvSpPr>
        <p:spPr>
          <a:xfrm>
            <a:off x="136634" y="3940314"/>
            <a:ext cx="8915400" cy="707886"/>
          </a:xfrm>
          <a:prstGeom prst="rect">
            <a:avLst/>
          </a:prstGeom>
        </p:spPr>
        <p:txBody>
          <a:bodyPr wrap="square">
            <a:spAutoFit/>
          </a:bodyPr>
          <a:lstStyle/>
          <a:p>
            <a:r>
              <a:rPr lang="en-US" sz="2000" dirty="0">
                <a:solidFill>
                  <a:srgbClr val="000000"/>
                </a:solidFill>
              </a:rPr>
              <a:t>In Equation (83), the voltages must be specified in system volts and the current in system amperes.</a:t>
            </a:r>
            <a:endParaRPr lang="en-US" sz="2000" dirty="0">
              <a:solidFill>
                <a:srgbClr val="000000"/>
              </a:solidFill>
              <a:effectLst/>
            </a:endParaRPr>
          </a:p>
        </p:txBody>
      </p:sp>
      <p:sp>
        <p:nvSpPr>
          <p:cNvPr id="10" name="Rectangle 9"/>
          <p:cNvSpPr/>
          <p:nvPr/>
        </p:nvSpPr>
        <p:spPr>
          <a:xfrm>
            <a:off x="136634" y="4540984"/>
            <a:ext cx="8915400" cy="1631216"/>
          </a:xfrm>
          <a:prstGeom prst="rect">
            <a:avLst/>
          </a:prstGeom>
        </p:spPr>
        <p:txBody>
          <a:bodyPr wrap="square">
            <a:spAutoFit/>
          </a:bodyPr>
          <a:lstStyle/>
          <a:p>
            <a:pPr algn="just"/>
            <a:r>
              <a:rPr lang="en-US" sz="2000" dirty="0">
                <a:solidFill>
                  <a:srgbClr val="000000"/>
                </a:solidFill>
              </a:rPr>
              <a:t>This section has developed the model and generalized constants for Type A and Type B single-phase step-voltage regulators. The compensator control circuit has been developed and demonstrated how this circuit controls the tap changing of the regulator. The next section will discuss the various three-phase step-type voltage regulators.</a:t>
            </a:r>
            <a:endParaRPr lang="en-US" sz="2000" dirty="0">
              <a:solidFill>
                <a:srgbClr val="000000"/>
              </a:solidFill>
              <a:effectLst/>
            </a:endParaRPr>
          </a:p>
        </p:txBody>
      </p:sp>
      <p:sp>
        <p:nvSpPr>
          <p:cNvPr id="11"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4926234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902659" cy="584775"/>
          </a:xfrm>
          <a:prstGeom prst="rect">
            <a:avLst/>
          </a:prstGeom>
        </p:spPr>
        <p:txBody>
          <a:bodyPr wrap="none">
            <a:spAutoFit/>
          </a:bodyPr>
          <a:lstStyle/>
          <a:p>
            <a:r>
              <a:rPr lang="en-US" sz="3200" dirty="0">
                <a:solidFill>
                  <a:srgbClr val="C8102E"/>
                </a:solidFill>
                <a:latin typeface="+mj-lt"/>
                <a:ea typeface="+mj-ea"/>
                <a:cs typeface="+mj-cs"/>
              </a:rPr>
              <a:t>Three-Phase 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68</a:t>
            </a:fld>
            <a:endParaRPr lang="en-US" dirty="0"/>
          </a:p>
        </p:txBody>
      </p:sp>
      <p:sp>
        <p:nvSpPr>
          <p:cNvPr id="2" name="Rectangle 1"/>
          <p:cNvSpPr/>
          <p:nvPr/>
        </p:nvSpPr>
        <p:spPr>
          <a:xfrm>
            <a:off x="152400" y="990600"/>
            <a:ext cx="8610600" cy="3785652"/>
          </a:xfrm>
          <a:prstGeom prst="rect">
            <a:avLst/>
          </a:prstGeom>
        </p:spPr>
        <p:txBody>
          <a:bodyPr wrap="square">
            <a:spAutoFit/>
          </a:bodyPr>
          <a:lstStyle/>
          <a:p>
            <a:pPr algn="just"/>
            <a:r>
              <a:rPr lang="en-US" sz="2000" dirty="0">
                <a:solidFill>
                  <a:srgbClr val="000000"/>
                </a:solidFill>
              </a:rPr>
              <a:t>Three single-phase step-voltage regulators can be connected externally to form a three-phase regulator. When three single-phase regulators are connected together, each regulator has its own compensator circuit, and, therefore, the taps on each regulator are changed separately. Typical connections for single-phase step-regulators are</a:t>
            </a:r>
          </a:p>
          <a:p>
            <a:pPr algn="just"/>
            <a:endParaRPr lang="en-US" sz="2000" dirty="0">
              <a:solidFill>
                <a:srgbClr val="000000"/>
              </a:solidFill>
            </a:endParaRPr>
          </a:p>
          <a:p>
            <a:pPr algn="just"/>
            <a:r>
              <a:rPr lang="en-US" sz="2000" dirty="0">
                <a:solidFill>
                  <a:srgbClr val="000000"/>
                </a:solidFill>
              </a:rPr>
              <a:t>1. Single phase</a:t>
            </a:r>
          </a:p>
          <a:p>
            <a:pPr algn="just"/>
            <a:r>
              <a:rPr lang="en-US" sz="2000" dirty="0">
                <a:solidFill>
                  <a:srgbClr val="000000"/>
                </a:solidFill>
              </a:rPr>
              <a:t>2. Three regulators connected in grounded wye</a:t>
            </a:r>
          </a:p>
          <a:p>
            <a:pPr algn="just"/>
            <a:r>
              <a:rPr lang="en-US" sz="2000" dirty="0">
                <a:solidFill>
                  <a:srgbClr val="000000"/>
                </a:solidFill>
              </a:rPr>
              <a:t>3. Three regulators connected in closed delta</a:t>
            </a:r>
          </a:p>
          <a:p>
            <a:pPr algn="just"/>
            <a:r>
              <a:rPr lang="en-US" sz="2000" dirty="0">
                <a:solidFill>
                  <a:srgbClr val="000000"/>
                </a:solidFill>
              </a:rPr>
              <a:t>4. Two regulators connected in open delta</a:t>
            </a:r>
          </a:p>
          <a:p>
            <a:pPr algn="just"/>
            <a:r>
              <a:rPr lang="en-US" sz="2000" dirty="0">
                <a:solidFill>
                  <a:srgbClr val="000000"/>
                </a:solidFill>
              </a:rPr>
              <a:t>5. Two regulators connected in “open wye” (sometimes referred to as “V” phase)</a:t>
            </a:r>
          </a:p>
          <a:p>
            <a:pPr algn="just"/>
            <a:endParaRPr lang="en-US" sz="2000" dirty="0">
              <a:solidFill>
                <a:srgbClr val="000000"/>
              </a:solidFill>
            </a:endParaRPr>
          </a:p>
        </p:txBody>
      </p:sp>
      <p:sp>
        <p:nvSpPr>
          <p:cNvPr id="5"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9963702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902659" cy="584775"/>
          </a:xfrm>
          <a:prstGeom prst="rect">
            <a:avLst/>
          </a:prstGeom>
        </p:spPr>
        <p:txBody>
          <a:bodyPr wrap="none">
            <a:spAutoFit/>
          </a:bodyPr>
          <a:lstStyle/>
          <a:p>
            <a:r>
              <a:rPr lang="en-US" sz="3200" dirty="0">
                <a:solidFill>
                  <a:srgbClr val="C8102E"/>
                </a:solidFill>
                <a:latin typeface="+mj-lt"/>
                <a:ea typeface="+mj-ea"/>
                <a:cs typeface="+mj-cs"/>
              </a:rPr>
              <a:t>Three-Phase 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69</a:t>
            </a:fld>
            <a:endParaRPr lang="en-US" dirty="0"/>
          </a:p>
        </p:txBody>
      </p:sp>
      <p:sp>
        <p:nvSpPr>
          <p:cNvPr id="2" name="Rectangle 1"/>
          <p:cNvSpPr/>
          <p:nvPr/>
        </p:nvSpPr>
        <p:spPr>
          <a:xfrm>
            <a:off x="276890" y="3616251"/>
            <a:ext cx="8610600" cy="400110"/>
          </a:xfrm>
          <a:prstGeom prst="rect">
            <a:avLst/>
          </a:prstGeom>
        </p:spPr>
        <p:txBody>
          <a:bodyPr wrap="square">
            <a:spAutoFit/>
          </a:bodyPr>
          <a:lstStyle/>
          <a:p>
            <a:pPr algn="just"/>
            <a:r>
              <a:rPr lang="en-US" sz="2000" dirty="0">
                <a:solidFill>
                  <a:srgbClr val="000000"/>
                </a:solidFill>
              </a:rPr>
              <a:t>Grounded wye</a:t>
            </a:r>
          </a:p>
        </p:txBody>
      </p:sp>
      <p:sp>
        <p:nvSpPr>
          <p:cNvPr id="5"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pic>
        <p:nvPicPr>
          <p:cNvPr id="6" name="Picture 5">
            <a:extLst>
              <a:ext uri="{FF2B5EF4-FFF2-40B4-BE49-F238E27FC236}">
                <a16:creationId xmlns:a16="http://schemas.microsoft.com/office/drawing/2014/main" id="{CE17D695-70DC-0948-BE3E-D68B10BF6D9B}"/>
              </a:ext>
            </a:extLst>
          </p:cNvPr>
          <p:cNvPicPr>
            <a:picLocks noChangeAspect="1"/>
          </p:cNvPicPr>
          <p:nvPr/>
        </p:nvPicPr>
        <p:blipFill>
          <a:blip r:embed="rId2"/>
          <a:stretch>
            <a:fillRect/>
          </a:stretch>
        </p:blipFill>
        <p:spPr>
          <a:xfrm>
            <a:off x="276890" y="782618"/>
            <a:ext cx="4599364" cy="2817792"/>
          </a:xfrm>
          <a:prstGeom prst="rect">
            <a:avLst/>
          </a:prstGeom>
        </p:spPr>
      </p:pic>
      <p:pic>
        <p:nvPicPr>
          <p:cNvPr id="7" name="Picture 6">
            <a:extLst>
              <a:ext uri="{FF2B5EF4-FFF2-40B4-BE49-F238E27FC236}">
                <a16:creationId xmlns:a16="http://schemas.microsoft.com/office/drawing/2014/main" id="{D81D34C7-139E-9249-915E-C9701671961C}"/>
              </a:ext>
            </a:extLst>
          </p:cNvPr>
          <p:cNvPicPr>
            <a:picLocks noChangeAspect="1"/>
          </p:cNvPicPr>
          <p:nvPr/>
        </p:nvPicPr>
        <p:blipFill>
          <a:blip r:embed="rId3"/>
          <a:stretch>
            <a:fillRect/>
          </a:stretch>
        </p:blipFill>
        <p:spPr>
          <a:xfrm>
            <a:off x="4876254" y="766777"/>
            <a:ext cx="4219455" cy="2960424"/>
          </a:xfrm>
          <a:prstGeom prst="rect">
            <a:avLst/>
          </a:prstGeom>
        </p:spPr>
      </p:pic>
      <p:pic>
        <p:nvPicPr>
          <p:cNvPr id="8" name="Picture 7">
            <a:extLst>
              <a:ext uri="{FF2B5EF4-FFF2-40B4-BE49-F238E27FC236}">
                <a16:creationId xmlns:a16="http://schemas.microsoft.com/office/drawing/2014/main" id="{FC3B8FCF-8B91-E745-8C48-EEDF4550B06D}"/>
              </a:ext>
            </a:extLst>
          </p:cNvPr>
          <p:cNvPicPr>
            <a:picLocks noChangeAspect="1"/>
          </p:cNvPicPr>
          <p:nvPr/>
        </p:nvPicPr>
        <p:blipFill>
          <a:blip r:embed="rId4"/>
          <a:stretch>
            <a:fillRect/>
          </a:stretch>
        </p:blipFill>
        <p:spPr>
          <a:xfrm>
            <a:off x="2362200" y="3632727"/>
            <a:ext cx="3505200" cy="2650174"/>
          </a:xfrm>
          <a:prstGeom prst="rect">
            <a:avLst/>
          </a:prstGeom>
        </p:spPr>
      </p:pic>
      <p:sp>
        <p:nvSpPr>
          <p:cNvPr id="9" name="Rectangle 8">
            <a:extLst>
              <a:ext uri="{FF2B5EF4-FFF2-40B4-BE49-F238E27FC236}">
                <a16:creationId xmlns:a16="http://schemas.microsoft.com/office/drawing/2014/main" id="{3234B0B7-8CFD-9A4C-B270-4E5B68411E8A}"/>
              </a:ext>
            </a:extLst>
          </p:cNvPr>
          <p:cNvSpPr/>
          <p:nvPr/>
        </p:nvSpPr>
        <p:spPr>
          <a:xfrm>
            <a:off x="6736953" y="3632727"/>
            <a:ext cx="1457450" cy="400110"/>
          </a:xfrm>
          <a:prstGeom prst="rect">
            <a:avLst/>
          </a:prstGeom>
        </p:spPr>
        <p:txBody>
          <a:bodyPr wrap="none">
            <a:spAutoFit/>
          </a:bodyPr>
          <a:lstStyle/>
          <a:p>
            <a:pPr algn="just"/>
            <a:r>
              <a:rPr lang="en-US" sz="2000" dirty="0">
                <a:solidFill>
                  <a:srgbClr val="000000"/>
                </a:solidFill>
              </a:rPr>
              <a:t>Closed delta</a:t>
            </a:r>
          </a:p>
        </p:txBody>
      </p:sp>
      <p:sp>
        <p:nvSpPr>
          <p:cNvPr id="10" name="Rectangle 9">
            <a:extLst>
              <a:ext uri="{FF2B5EF4-FFF2-40B4-BE49-F238E27FC236}">
                <a16:creationId xmlns:a16="http://schemas.microsoft.com/office/drawing/2014/main" id="{769D01ED-08D2-7C42-A528-10182BC49082}"/>
              </a:ext>
            </a:extLst>
          </p:cNvPr>
          <p:cNvSpPr/>
          <p:nvPr/>
        </p:nvSpPr>
        <p:spPr>
          <a:xfrm>
            <a:off x="5902220" y="5070415"/>
            <a:ext cx="1301959" cy="400110"/>
          </a:xfrm>
          <a:prstGeom prst="rect">
            <a:avLst/>
          </a:prstGeom>
        </p:spPr>
        <p:txBody>
          <a:bodyPr wrap="none">
            <a:spAutoFit/>
          </a:bodyPr>
          <a:lstStyle/>
          <a:p>
            <a:pPr algn="just"/>
            <a:r>
              <a:rPr lang="en-US" sz="2000" dirty="0">
                <a:solidFill>
                  <a:srgbClr val="000000"/>
                </a:solidFill>
              </a:rPr>
              <a:t>Open delta</a:t>
            </a:r>
          </a:p>
        </p:txBody>
      </p:sp>
    </p:spTree>
    <p:extLst>
      <p:ext uri="{BB962C8B-B14F-4D97-AF65-F5344CB8AC3E}">
        <p14:creationId xmlns:p14="http://schemas.microsoft.com/office/powerpoint/2010/main" val="330979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4831579" cy="584775"/>
          </a:xfrm>
          <a:prstGeom prst="rect">
            <a:avLst/>
          </a:prstGeom>
        </p:spPr>
        <p:txBody>
          <a:bodyPr wrap="none">
            <a:spAutoFit/>
          </a:bodyPr>
          <a:lstStyle/>
          <a:p>
            <a:r>
              <a:rPr lang="en-US" sz="3200" dirty="0">
                <a:solidFill>
                  <a:srgbClr val="C8102E"/>
                </a:solidFill>
                <a:latin typeface="+mj-lt"/>
                <a:ea typeface="+mj-ea"/>
                <a:cs typeface="+mj-cs"/>
              </a:rPr>
              <a:t>Standard Voltage Ratings</a:t>
            </a:r>
          </a:p>
        </p:txBody>
      </p:sp>
      <p:sp>
        <p:nvSpPr>
          <p:cNvPr id="4" name="Slide Number Placeholder 3"/>
          <p:cNvSpPr>
            <a:spLocks noGrp="1"/>
          </p:cNvSpPr>
          <p:nvPr>
            <p:ph type="sldNum" sz="quarter" idx="12"/>
          </p:nvPr>
        </p:nvSpPr>
        <p:spPr/>
        <p:txBody>
          <a:bodyPr/>
          <a:lstStyle/>
          <a:p>
            <a:fld id="{5B7A2384-8C5D-49F6-8259-B9A64ECD4852}" type="slidenum">
              <a:rPr lang="en-US" smtClean="0"/>
              <a:t>7</a:t>
            </a:fld>
            <a:endParaRPr lang="en-US" dirty="0"/>
          </a:p>
        </p:txBody>
      </p:sp>
      <p:sp>
        <p:nvSpPr>
          <p:cNvPr id="2" name="Rectangle 1"/>
          <p:cNvSpPr/>
          <p:nvPr/>
        </p:nvSpPr>
        <p:spPr>
          <a:xfrm>
            <a:off x="228600" y="1143000"/>
            <a:ext cx="8763000" cy="4062651"/>
          </a:xfrm>
          <a:prstGeom prst="rect">
            <a:avLst/>
          </a:prstGeom>
        </p:spPr>
        <p:txBody>
          <a:bodyPr wrap="square">
            <a:spAutoFit/>
          </a:bodyPr>
          <a:lstStyle/>
          <a:p>
            <a:pPr algn="just"/>
            <a:r>
              <a:rPr lang="en-US" sz="1800" dirty="0">
                <a:solidFill>
                  <a:srgbClr val="000000"/>
                </a:solidFill>
              </a:rPr>
              <a:t>A common device used to maintain system voltages is the step-voltage regulator. Step-voltage regulators can be single phase or three phase. Single-phase regulators can be connected in wye, delta, or open delta, in addition to operating as a single-phase device. The regulators and their controls allow the voltage output to vary as the load varies.</a:t>
            </a:r>
          </a:p>
          <a:p>
            <a:pPr algn="just"/>
            <a:endParaRPr lang="en-US" sz="1800" dirty="0">
              <a:solidFill>
                <a:srgbClr val="000000"/>
              </a:solidFill>
            </a:endParaRPr>
          </a:p>
          <a:p>
            <a:pPr algn="just"/>
            <a:r>
              <a:rPr lang="en-US" sz="1800" dirty="0">
                <a:solidFill>
                  <a:srgbClr val="000000"/>
                </a:solidFill>
              </a:rPr>
              <a:t>A step-voltage regulator is basically an autotransformer with a LTC mechanism on the “series” winding. The voltage change is obtained by changing the number of turns (tap changes) of the series winding of the autotransformer.</a:t>
            </a:r>
          </a:p>
          <a:p>
            <a:pPr algn="just"/>
            <a:endParaRPr lang="en-US" sz="1800" dirty="0">
              <a:solidFill>
                <a:srgbClr val="000000"/>
              </a:solidFill>
            </a:endParaRPr>
          </a:p>
          <a:p>
            <a:pPr algn="just"/>
            <a:r>
              <a:rPr lang="en-US" sz="1800" dirty="0">
                <a:solidFill>
                  <a:srgbClr val="000000"/>
                </a:solidFill>
              </a:rPr>
              <a:t>An autotransformer can be visualized as a two-winding transformer with a solid connection between a terminal on the primary side of the transformer and a terminal on the secondary. Before proceeding to the autotransformer, a review of two-transformer theory and the development of generalized constants will be presented.</a:t>
            </a:r>
          </a:p>
          <a:p>
            <a:endParaRPr lang="en-US" dirty="0"/>
          </a:p>
        </p:txBody>
      </p:sp>
    </p:spTree>
    <p:extLst>
      <p:ext uri="{BB962C8B-B14F-4D97-AF65-F5344CB8AC3E}">
        <p14:creationId xmlns:p14="http://schemas.microsoft.com/office/powerpoint/2010/main" val="14533363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902659" cy="584775"/>
          </a:xfrm>
          <a:prstGeom prst="rect">
            <a:avLst/>
          </a:prstGeom>
        </p:spPr>
        <p:txBody>
          <a:bodyPr wrap="none">
            <a:spAutoFit/>
          </a:bodyPr>
          <a:lstStyle/>
          <a:p>
            <a:r>
              <a:rPr lang="en-US" sz="3200" dirty="0">
                <a:solidFill>
                  <a:srgbClr val="C8102E"/>
                </a:solidFill>
                <a:latin typeface="+mj-lt"/>
                <a:ea typeface="+mj-ea"/>
                <a:cs typeface="+mj-cs"/>
              </a:rPr>
              <a:t>Three-Phase Step-Voltage Regulator</a:t>
            </a:r>
          </a:p>
        </p:txBody>
      </p:sp>
      <p:sp>
        <p:nvSpPr>
          <p:cNvPr id="4" name="Slide Number Placeholder 3"/>
          <p:cNvSpPr>
            <a:spLocks noGrp="1"/>
          </p:cNvSpPr>
          <p:nvPr>
            <p:ph type="sldNum" sz="quarter" idx="12"/>
          </p:nvPr>
        </p:nvSpPr>
        <p:spPr/>
        <p:txBody>
          <a:bodyPr/>
          <a:lstStyle/>
          <a:p>
            <a:fld id="{5B7A2384-8C5D-49F6-8259-B9A64ECD4852}" type="slidenum">
              <a:rPr lang="en-US" smtClean="0"/>
              <a:t>70</a:t>
            </a:fld>
            <a:endParaRPr lang="en-US" dirty="0"/>
          </a:p>
        </p:txBody>
      </p:sp>
      <p:sp>
        <p:nvSpPr>
          <p:cNvPr id="2" name="Rectangle 1"/>
          <p:cNvSpPr/>
          <p:nvPr/>
        </p:nvSpPr>
        <p:spPr>
          <a:xfrm>
            <a:off x="152400" y="990600"/>
            <a:ext cx="8610600" cy="4093428"/>
          </a:xfrm>
          <a:prstGeom prst="rect">
            <a:avLst/>
          </a:prstGeom>
        </p:spPr>
        <p:txBody>
          <a:bodyPr wrap="square">
            <a:spAutoFit/>
          </a:bodyPr>
          <a:lstStyle/>
          <a:p>
            <a:pPr marL="342900" indent="-342900" algn="just">
              <a:buFont typeface="Arial" panose="020B0604020202020204" pitchFamily="34" charset="0"/>
              <a:buChar char="•"/>
            </a:pPr>
            <a:r>
              <a:rPr lang="en-US" sz="2000" dirty="0"/>
              <a:t>A three-phase regulator has the connections between the single-phase windings internal to the regulator housing. The three-phase regulator is “gang” operated so that the taps on all windings change the same, and, as a result, only one compensator circuit is required. For this case, it is up to the engineer to determine which phase current and voltage will be sampled by the compensator circuit. Three-phase regulators will only be connected in a three-phase wye or closed delta.</a:t>
            </a:r>
          </a:p>
          <a:p>
            <a:pPr marL="342900" indent="-342900" algn="just">
              <a:buFont typeface="Arial" panose="020B0604020202020204" pitchFamily="34" charset="0"/>
              <a:buChar char="•"/>
            </a:pPr>
            <a:r>
              <a:rPr lang="en-US" sz="2000" dirty="0"/>
              <a:t>Many times the substation transformer will have LTC windings on the secondary. The LTC will be controlled in the same way as a gang-operated three-phase regulator.</a:t>
            </a:r>
          </a:p>
          <a:p>
            <a:pPr marL="342900" indent="-342900" algn="just">
              <a:buFont typeface="Arial" panose="020B0604020202020204" pitchFamily="34" charset="0"/>
              <a:buChar char="•"/>
            </a:pPr>
            <a:r>
              <a:rPr lang="en-US" sz="2000" dirty="0"/>
              <a:t>In the regulator models to be developed in the next sections, the phasing on the source side of the regulator will use capital letters </a:t>
            </a:r>
            <a:r>
              <a:rPr lang="en-US" sz="2000" i="1" dirty="0"/>
              <a:t>A</a:t>
            </a:r>
            <a:r>
              <a:rPr lang="en-US" sz="2000" dirty="0"/>
              <a:t>, </a:t>
            </a:r>
            <a:r>
              <a:rPr lang="en-US" sz="2000" i="1" dirty="0"/>
              <a:t>B</a:t>
            </a:r>
            <a:r>
              <a:rPr lang="en-US" sz="2000" dirty="0"/>
              <a:t>, and </a:t>
            </a:r>
            <a:r>
              <a:rPr lang="en-US" sz="2000" i="1" dirty="0"/>
              <a:t>C</a:t>
            </a:r>
            <a:r>
              <a:rPr lang="en-US" sz="2000" dirty="0"/>
              <a:t>. The load-side phasing will use lower case letters </a:t>
            </a:r>
            <a:r>
              <a:rPr lang="en-US" sz="2000" i="1" dirty="0"/>
              <a:t>a</a:t>
            </a:r>
            <a:r>
              <a:rPr lang="en-US" sz="2000" dirty="0"/>
              <a:t>, </a:t>
            </a:r>
            <a:r>
              <a:rPr lang="en-US" sz="2000" i="1" dirty="0"/>
              <a:t>b</a:t>
            </a:r>
            <a:r>
              <a:rPr lang="en-US" sz="2000" dirty="0"/>
              <a:t>, and </a:t>
            </a:r>
            <a:r>
              <a:rPr lang="en-US" sz="2000" i="1" dirty="0"/>
              <a:t>c</a:t>
            </a:r>
            <a:r>
              <a:rPr lang="en-US" sz="2000" dirty="0"/>
              <a:t>.</a:t>
            </a:r>
          </a:p>
        </p:txBody>
      </p:sp>
      <p:sp>
        <p:nvSpPr>
          <p:cNvPr id="5"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7497054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214504" cy="584775"/>
          </a:xfrm>
          <a:prstGeom prst="rect">
            <a:avLst/>
          </a:prstGeom>
        </p:spPr>
        <p:txBody>
          <a:bodyPr wrap="none">
            <a:spAutoFit/>
          </a:bodyPr>
          <a:lstStyle/>
          <a:p>
            <a:r>
              <a:rPr lang="en-US" sz="3200" dirty="0">
                <a:solidFill>
                  <a:srgbClr val="C8102E"/>
                </a:solidFill>
                <a:latin typeface="+mj-lt"/>
                <a:ea typeface="+mj-ea"/>
                <a:cs typeface="+mj-cs"/>
              </a:rPr>
              <a:t>Wye-Connected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71</a:t>
            </a:fld>
            <a:endParaRPr lang="en-US" dirty="0"/>
          </a:p>
        </p:txBody>
      </p:sp>
      <p:sp>
        <p:nvSpPr>
          <p:cNvPr id="5" name="Rectangle 4"/>
          <p:cNvSpPr/>
          <p:nvPr/>
        </p:nvSpPr>
        <p:spPr>
          <a:xfrm>
            <a:off x="152400" y="897577"/>
            <a:ext cx="8991600" cy="369332"/>
          </a:xfrm>
          <a:prstGeom prst="rect">
            <a:avLst/>
          </a:prstGeom>
        </p:spPr>
        <p:txBody>
          <a:bodyPr wrap="square">
            <a:spAutoFit/>
          </a:bodyPr>
          <a:lstStyle/>
          <a:p>
            <a:pPr algn="just"/>
            <a:r>
              <a:rPr lang="en-US" dirty="0">
                <a:solidFill>
                  <a:srgbClr val="000000"/>
                </a:solidFill>
              </a:rPr>
              <a:t>Three Type B single-phase regulators connected in wye are shown in Fig.12.</a:t>
            </a:r>
          </a:p>
        </p:txBody>
      </p:sp>
      <p:pic>
        <p:nvPicPr>
          <p:cNvPr id="6" name="Picture 5"/>
          <p:cNvPicPr>
            <a:picLocks noChangeAspect="1"/>
          </p:cNvPicPr>
          <p:nvPr/>
        </p:nvPicPr>
        <p:blipFill>
          <a:blip r:embed="rId2"/>
          <a:stretch>
            <a:fillRect/>
          </a:stretch>
        </p:blipFill>
        <p:spPr>
          <a:xfrm>
            <a:off x="1905000" y="1837709"/>
            <a:ext cx="5456952" cy="3343191"/>
          </a:xfrm>
          <a:prstGeom prst="rect">
            <a:avLst/>
          </a:prstGeom>
        </p:spPr>
      </p:pic>
      <p:sp>
        <p:nvSpPr>
          <p:cNvPr id="7" name="TextBox 6"/>
          <p:cNvSpPr txBox="1"/>
          <p:nvPr/>
        </p:nvSpPr>
        <p:spPr>
          <a:xfrm>
            <a:off x="1143000" y="5267094"/>
            <a:ext cx="6934200" cy="369332"/>
          </a:xfrm>
          <a:prstGeom prst="rect">
            <a:avLst/>
          </a:prstGeom>
          <a:noFill/>
        </p:spPr>
        <p:txBody>
          <a:bodyPr wrap="square" rtlCol="0">
            <a:spAutoFit/>
          </a:bodyPr>
          <a:lstStyle/>
          <a:p>
            <a:pPr algn="ctr"/>
            <a:r>
              <a:rPr lang="en-US" sz="1800" dirty="0"/>
              <a:t>Fig.</a:t>
            </a:r>
            <a:r>
              <a:rPr lang="en-US" altLang="zh-CN" sz="1800" dirty="0"/>
              <a:t>12</a:t>
            </a:r>
            <a:r>
              <a:rPr lang="en-US" sz="1800" dirty="0"/>
              <a:t> Wye-connected Type B regulators</a:t>
            </a:r>
          </a:p>
        </p:txBody>
      </p:sp>
      <p:sp>
        <p:nvSpPr>
          <p:cNvPr id="8"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550871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214504" cy="584775"/>
          </a:xfrm>
          <a:prstGeom prst="rect">
            <a:avLst/>
          </a:prstGeom>
        </p:spPr>
        <p:txBody>
          <a:bodyPr wrap="none">
            <a:spAutoFit/>
          </a:bodyPr>
          <a:lstStyle/>
          <a:p>
            <a:r>
              <a:rPr lang="en-US" sz="3200" dirty="0">
                <a:solidFill>
                  <a:srgbClr val="C8102E"/>
                </a:solidFill>
                <a:latin typeface="+mj-lt"/>
                <a:ea typeface="+mj-ea"/>
                <a:cs typeface="+mj-cs"/>
              </a:rPr>
              <a:t>Wye-Connected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72</a:t>
            </a:fld>
            <a:endParaRPr lang="en-US" dirty="0"/>
          </a:p>
        </p:txBody>
      </p:sp>
      <p:sp>
        <p:nvSpPr>
          <p:cNvPr id="5" name="Rectangle 4"/>
          <p:cNvSpPr/>
          <p:nvPr/>
        </p:nvSpPr>
        <p:spPr>
          <a:xfrm>
            <a:off x="152400" y="650328"/>
            <a:ext cx="8991600" cy="2246769"/>
          </a:xfrm>
          <a:prstGeom prst="rect">
            <a:avLst/>
          </a:prstGeom>
        </p:spPr>
        <p:txBody>
          <a:bodyPr wrap="square">
            <a:spAutoFit/>
          </a:bodyPr>
          <a:lstStyle/>
          <a:p>
            <a:pPr algn="just"/>
            <a:r>
              <a:rPr lang="en-US" sz="2000" dirty="0">
                <a:solidFill>
                  <a:srgbClr val="000000"/>
                </a:solidFill>
              </a:rPr>
              <a:t>In Fig.12 the polarities of the windings are shown in the “raise” position. When the regulator is in the “lower” position, a reversing switch will have reconnected the series winding so that the polarity on the series winding is now at the output terminal. Regardless of whether the regulator is raising or lowering the voltage, the following equations apply:</a:t>
            </a:r>
          </a:p>
          <a:p>
            <a:pPr algn="just"/>
            <a:endParaRPr lang="en-US" sz="2000" dirty="0">
              <a:solidFill>
                <a:srgbClr val="000000"/>
              </a:solidFill>
            </a:endParaRPr>
          </a:p>
          <a:p>
            <a:pPr algn="just"/>
            <a:r>
              <a:rPr lang="en-US" sz="2000" dirty="0">
                <a:solidFill>
                  <a:srgbClr val="000000"/>
                </a:solidFill>
              </a:rPr>
              <a:t>Voltage equations:</a:t>
            </a:r>
          </a:p>
        </p:txBody>
      </p:sp>
      <p:pic>
        <p:nvPicPr>
          <p:cNvPr id="6" name="Picture 5"/>
          <p:cNvPicPr>
            <a:picLocks noChangeAspect="1"/>
          </p:cNvPicPr>
          <p:nvPr/>
        </p:nvPicPr>
        <p:blipFill>
          <a:blip r:embed="rId2"/>
          <a:stretch>
            <a:fillRect/>
          </a:stretch>
        </p:blipFill>
        <p:spPr>
          <a:xfrm>
            <a:off x="928901" y="3847649"/>
            <a:ext cx="3048000" cy="1867351"/>
          </a:xfrm>
          <a:prstGeom prst="rect">
            <a:avLst/>
          </a:prstGeom>
        </p:spPr>
      </p:pic>
      <p:sp>
        <p:nvSpPr>
          <p:cNvPr id="7" name="TextBox 6"/>
          <p:cNvSpPr txBox="1"/>
          <p:nvPr/>
        </p:nvSpPr>
        <p:spPr>
          <a:xfrm>
            <a:off x="40784" y="5726668"/>
            <a:ext cx="5003884" cy="369332"/>
          </a:xfrm>
          <a:prstGeom prst="rect">
            <a:avLst/>
          </a:prstGeom>
          <a:noFill/>
        </p:spPr>
        <p:txBody>
          <a:bodyPr wrap="square" rtlCol="0">
            <a:spAutoFit/>
          </a:bodyPr>
          <a:lstStyle/>
          <a:p>
            <a:pPr algn="ctr"/>
            <a:r>
              <a:rPr lang="en-US" sz="1800" dirty="0"/>
              <a:t>Fig.</a:t>
            </a:r>
            <a:r>
              <a:rPr lang="en-US" altLang="zh-CN" sz="1800" dirty="0"/>
              <a:t>12</a:t>
            </a:r>
            <a:r>
              <a:rPr lang="en-US" sz="1800" dirty="0"/>
              <a:t> Wye-connected Type B regulators</a:t>
            </a:r>
          </a:p>
        </p:txBody>
      </p:sp>
      <mc:AlternateContent xmlns:mc="http://schemas.openxmlformats.org/markup-compatibility/2006" xmlns:a14="http://schemas.microsoft.com/office/drawing/2010/main">
        <mc:Choice Requires="a14">
          <p:sp>
            <p:nvSpPr>
              <p:cNvPr id="8" name="Rectangle 7"/>
              <p:cNvSpPr/>
              <p:nvPr/>
            </p:nvSpPr>
            <p:spPr>
              <a:xfrm>
                <a:off x="3048000" y="2739451"/>
                <a:ext cx="3993337" cy="1070549"/>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𝐴𝑛</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𝐵</m:t>
                                </m:r>
                                <m:r>
                                  <a:rPr lang="en-US" sz="2000" i="1">
                                    <a:latin typeface="Cambria Math" panose="02040503050406030204" pitchFamily="18" charset="0"/>
                                  </a:rPr>
                                  <m:t>𝑛</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𝐶</m:t>
                                </m:r>
                                <m:r>
                                  <a:rPr lang="en-US" sz="2000" i="1">
                                    <a:latin typeface="Cambria Math" panose="02040503050406030204" pitchFamily="18" charset="0"/>
                                  </a:rPr>
                                  <m:t>𝑛</m:t>
                                </m:r>
                              </m:sub>
                            </m:sSub>
                          </m:e>
                        </m:eqArr>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𝑅</m:t>
                                  </m:r>
                                  <m:r>
                                    <a:rPr lang="en-US" sz="2000" b="0" i="1" smtClean="0">
                                      <a:latin typeface="Cambria Math" panose="02040503050406030204" pitchFamily="18" charset="0"/>
                                    </a:rPr>
                                    <m:t>_</m:t>
                                  </m:r>
                                  <m:r>
                                    <a:rPr lang="en-US" sz="2000" b="0" i="1" smtClean="0">
                                      <a:latin typeface="Cambria Math" panose="02040503050406030204" pitchFamily="18" charset="0"/>
                                    </a:rPr>
                                    <m:t>𝑎</m:t>
                                  </m:r>
                                </m:sub>
                              </m:sSub>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sSub>
                                <m:sSubPr>
                                  <m:ctrlPr>
                                    <a:rPr lang="en-US" sz="2000" i="1" smtClean="0">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𝑏</m:t>
                                  </m:r>
                                </m:sub>
                              </m:sSub>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m:t>
                                  </m:r>
                                </m:sub>
                              </m:sSub>
                            </m:e>
                          </m:mr>
                        </m:m>
                      </m:e>
                    </m:d>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𝑎</m:t>
                                </m:r>
                                <m:r>
                                  <a:rPr lang="en-US" sz="2000" i="1">
                                    <a:latin typeface="Cambria Math" panose="02040503050406030204" pitchFamily="18" charset="0"/>
                                  </a:rPr>
                                  <m:t>𝑛</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m:t>
                                </m:r>
                                <m:r>
                                  <a:rPr lang="en-US" sz="2000" i="1">
                                    <a:latin typeface="Cambria Math" panose="02040503050406030204" pitchFamily="18" charset="0"/>
                                  </a:rPr>
                                  <m:t>𝑛</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m:t>
                                </m:r>
                                <m:r>
                                  <a:rPr lang="en-US" sz="2000" i="1">
                                    <a:latin typeface="Cambria Math" panose="02040503050406030204" pitchFamily="18" charset="0"/>
                                  </a:rPr>
                                  <m:t>𝑛</m:t>
                                </m:r>
                              </m:sub>
                            </m:sSub>
                          </m:e>
                        </m:eqArr>
                      </m:e>
                    </m:d>
                  </m:oMath>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3048000" y="2739451"/>
                <a:ext cx="3993337" cy="1070549"/>
              </a:xfrm>
              <a:prstGeom prst="rect">
                <a:avLst/>
              </a:prstGeom>
              <a:blipFill>
                <a:blip r:embed="rId3"/>
                <a:stretch>
                  <a:fillRect/>
                </a:stretch>
              </a:blipFill>
            </p:spPr>
            <p:txBody>
              <a:bodyPr/>
              <a:lstStyle/>
              <a:p>
                <a:r>
                  <a:rPr lang="en-US">
                    <a:noFill/>
                  </a:rPr>
                  <a:t> </a:t>
                </a:r>
              </a:p>
            </p:txBody>
          </p:sp>
        </mc:Fallback>
      </mc:AlternateContent>
      <p:sp>
        <p:nvSpPr>
          <p:cNvPr id="9" name="TextBox 8"/>
          <p:cNvSpPr txBox="1"/>
          <p:nvPr/>
        </p:nvSpPr>
        <p:spPr>
          <a:xfrm>
            <a:off x="8109053" y="3028890"/>
            <a:ext cx="611065" cy="400110"/>
          </a:xfrm>
          <a:prstGeom prst="rect">
            <a:avLst/>
          </a:prstGeom>
          <a:noFill/>
        </p:spPr>
        <p:txBody>
          <a:bodyPr wrap="none" rtlCol="0">
            <a:spAutoFit/>
          </a:bodyPr>
          <a:lstStyle/>
          <a:p>
            <a:r>
              <a:rPr lang="en-US" sz="2000" dirty="0"/>
              <a:t>(84)</a:t>
            </a:r>
          </a:p>
        </p:txBody>
      </p:sp>
      <p:sp>
        <p:nvSpPr>
          <p:cNvPr id="2" name="Rectangle 1"/>
          <p:cNvSpPr/>
          <p:nvPr/>
        </p:nvSpPr>
        <p:spPr>
          <a:xfrm>
            <a:off x="5044668" y="4010561"/>
            <a:ext cx="3657600" cy="1323439"/>
          </a:xfrm>
          <a:prstGeom prst="rect">
            <a:avLst/>
          </a:prstGeom>
        </p:spPr>
        <p:txBody>
          <a:bodyPr wrap="square">
            <a:spAutoFit/>
          </a:bodyPr>
          <a:lstStyle/>
          <a:p>
            <a:pPr algn="just"/>
            <a:r>
              <a:rPr lang="en-US" sz="2000" dirty="0">
                <a:solidFill>
                  <a:srgbClr val="000000"/>
                </a:solidFill>
              </a:rPr>
              <a:t>where </a:t>
            </a:r>
            <a:r>
              <a:rPr lang="en-US" sz="2000" i="1" dirty="0" err="1">
                <a:solidFill>
                  <a:srgbClr val="000000"/>
                </a:solidFill>
              </a:rPr>
              <a:t>a</a:t>
            </a:r>
            <a:r>
              <a:rPr lang="en-US" sz="2000" i="1" baseline="-25000" dirty="0" err="1">
                <a:solidFill>
                  <a:srgbClr val="000000"/>
                </a:solidFill>
              </a:rPr>
              <a:t>R_a</a:t>
            </a:r>
            <a:r>
              <a:rPr lang="en-US" sz="2000" dirty="0">
                <a:solidFill>
                  <a:srgbClr val="000000"/>
                </a:solidFill>
              </a:rPr>
              <a:t>, </a:t>
            </a:r>
            <a:r>
              <a:rPr lang="en-US" sz="2000" i="1" dirty="0" err="1">
                <a:solidFill>
                  <a:srgbClr val="000000"/>
                </a:solidFill>
              </a:rPr>
              <a:t>a</a:t>
            </a:r>
            <a:r>
              <a:rPr lang="en-US" sz="2000" i="1" baseline="-25000" dirty="0" err="1">
                <a:solidFill>
                  <a:srgbClr val="000000"/>
                </a:solidFill>
              </a:rPr>
              <a:t>R_b</a:t>
            </a:r>
            <a:r>
              <a:rPr lang="en-US" sz="2000" dirty="0">
                <a:solidFill>
                  <a:srgbClr val="000000"/>
                </a:solidFill>
              </a:rPr>
              <a:t>, and </a:t>
            </a:r>
            <a:r>
              <a:rPr lang="en-US" sz="2000" i="1" dirty="0" err="1">
                <a:solidFill>
                  <a:srgbClr val="000000"/>
                </a:solidFill>
              </a:rPr>
              <a:t>a</a:t>
            </a:r>
            <a:r>
              <a:rPr lang="en-US" sz="2000" i="1" baseline="-25000" dirty="0" err="1">
                <a:solidFill>
                  <a:srgbClr val="000000"/>
                </a:solidFill>
              </a:rPr>
              <a:t>R_c</a:t>
            </a:r>
            <a:r>
              <a:rPr lang="en-US" sz="2000" dirty="0">
                <a:solidFill>
                  <a:srgbClr val="000000"/>
                </a:solidFill>
              </a:rPr>
              <a:t> represent the effective turns ratios for the three single-phase regulators.</a:t>
            </a:r>
            <a:endParaRPr lang="en-US" sz="2000" dirty="0">
              <a:solidFill>
                <a:srgbClr val="000000"/>
              </a:solidFill>
              <a:effectLst/>
            </a:endParaRPr>
          </a:p>
        </p:txBody>
      </p:sp>
      <p:sp>
        <p:nvSpPr>
          <p:cNvPr id="10"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6428067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214504" cy="584775"/>
          </a:xfrm>
          <a:prstGeom prst="rect">
            <a:avLst/>
          </a:prstGeom>
        </p:spPr>
        <p:txBody>
          <a:bodyPr wrap="none">
            <a:spAutoFit/>
          </a:bodyPr>
          <a:lstStyle/>
          <a:p>
            <a:r>
              <a:rPr lang="en-US" sz="3200" dirty="0">
                <a:solidFill>
                  <a:srgbClr val="C8102E"/>
                </a:solidFill>
                <a:latin typeface="+mj-lt"/>
                <a:ea typeface="+mj-ea"/>
                <a:cs typeface="+mj-cs"/>
              </a:rPr>
              <a:t>Wye-Connected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73</a:t>
            </a:fld>
            <a:endParaRPr lang="en-US" dirty="0"/>
          </a:p>
        </p:txBody>
      </p:sp>
      <mc:AlternateContent xmlns:mc="http://schemas.openxmlformats.org/markup-compatibility/2006" xmlns:a14="http://schemas.microsoft.com/office/drawing/2010/main">
        <mc:Choice Requires="a14">
          <p:sp>
            <p:nvSpPr>
              <p:cNvPr id="8" name="Rectangle 7"/>
              <p:cNvSpPr/>
              <p:nvPr/>
            </p:nvSpPr>
            <p:spPr>
              <a:xfrm>
                <a:off x="2895600" y="838200"/>
                <a:ext cx="3993337" cy="1070549"/>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𝐴𝑛</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𝐵</m:t>
                                </m:r>
                                <m:r>
                                  <a:rPr lang="en-US" sz="2000" i="1">
                                    <a:latin typeface="Cambria Math" panose="02040503050406030204" pitchFamily="18" charset="0"/>
                                  </a:rPr>
                                  <m:t>𝑛</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𝐶</m:t>
                                </m:r>
                                <m:r>
                                  <a:rPr lang="en-US" sz="2000" i="1">
                                    <a:latin typeface="Cambria Math" panose="02040503050406030204" pitchFamily="18" charset="0"/>
                                  </a:rPr>
                                  <m:t>𝑛</m:t>
                                </m:r>
                              </m:sub>
                            </m:sSub>
                          </m:e>
                        </m:eqArr>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𝑅</m:t>
                                  </m:r>
                                  <m:r>
                                    <a:rPr lang="en-US" sz="2000" b="0" i="1" smtClean="0">
                                      <a:latin typeface="Cambria Math" panose="02040503050406030204" pitchFamily="18" charset="0"/>
                                    </a:rPr>
                                    <m:t>_</m:t>
                                  </m:r>
                                  <m:r>
                                    <a:rPr lang="en-US" sz="2000" b="0" i="1" smtClean="0">
                                      <a:latin typeface="Cambria Math" panose="02040503050406030204" pitchFamily="18" charset="0"/>
                                    </a:rPr>
                                    <m:t>𝑎</m:t>
                                  </m:r>
                                </m:sub>
                              </m:sSub>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sSub>
                                <m:sSubPr>
                                  <m:ctrlPr>
                                    <a:rPr lang="en-US" sz="2000" i="1" smtClean="0">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𝑏</m:t>
                                  </m:r>
                                </m:sub>
                              </m:sSub>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m:t>
                                  </m:r>
                                </m:sub>
                              </m:sSub>
                            </m:e>
                          </m:mr>
                        </m:m>
                      </m:e>
                    </m:d>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𝑎</m:t>
                                </m:r>
                                <m:r>
                                  <a:rPr lang="en-US" sz="2000" i="1">
                                    <a:latin typeface="Cambria Math" panose="02040503050406030204" pitchFamily="18" charset="0"/>
                                  </a:rPr>
                                  <m:t>𝑛</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m:t>
                                </m:r>
                                <m:r>
                                  <a:rPr lang="en-US" sz="2000" i="1">
                                    <a:latin typeface="Cambria Math" panose="02040503050406030204" pitchFamily="18" charset="0"/>
                                  </a:rPr>
                                  <m:t>𝑛</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m:t>
                                </m:r>
                                <m:r>
                                  <a:rPr lang="en-US" sz="2000" i="1">
                                    <a:latin typeface="Cambria Math" panose="02040503050406030204" pitchFamily="18" charset="0"/>
                                  </a:rPr>
                                  <m:t>𝑛</m:t>
                                </m:r>
                              </m:sub>
                            </m:sSub>
                          </m:e>
                        </m:eqArr>
                      </m:e>
                    </m:d>
                  </m:oMath>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2895600" y="838200"/>
                <a:ext cx="3993337" cy="1070549"/>
              </a:xfrm>
              <a:prstGeom prst="rect">
                <a:avLst/>
              </a:prstGeom>
              <a:blipFill>
                <a:blip r:embed="rId2"/>
                <a:stretch>
                  <a:fillRect/>
                </a:stretch>
              </a:blipFill>
            </p:spPr>
            <p:txBody>
              <a:bodyPr/>
              <a:lstStyle/>
              <a:p>
                <a:r>
                  <a:rPr lang="en-US">
                    <a:noFill/>
                  </a:rPr>
                  <a:t> </a:t>
                </a:r>
              </a:p>
            </p:txBody>
          </p:sp>
        </mc:Fallback>
      </mc:AlternateContent>
      <p:sp>
        <p:nvSpPr>
          <p:cNvPr id="9" name="TextBox 8"/>
          <p:cNvSpPr txBox="1"/>
          <p:nvPr/>
        </p:nvSpPr>
        <p:spPr>
          <a:xfrm>
            <a:off x="7956653" y="1139885"/>
            <a:ext cx="611065" cy="400110"/>
          </a:xfrm>
          <a:prstGeom prst="rect">
            <a:avLst/>
          </a:prstGeom>
          <a:noFill/>
        </p:spPr>
        <p:txBody>
          <a:bodyPr wrap="none" rtlCol="0">
            <a:spAutoFit/>
          </a:bodyPr>
          <a:lstStyle/>
          <a:p>
            <a:r>
              <a:rPr lang="en-US" sz="2000" dirty="0"/>
              <a:t>(84)</a:t>
            </a:r>
          </a:p>
        </p:txBody>
      </p:sp>
      <p:sp>
        <p:nvSpPr>
          <p:cNvPr id="10" name="Rectangle 9"/>
          <p:cNvSpPr/>
          <p:nvPr/>
        </p:nvSpPr>
        <p:spPr>
          <a:xfrm>
            <a:off x="130888" y="1776743"/>
            <a:ext cx="8936911" cy="400110"/>
          </a:xfrm>
          <a:prstGeom prst="rect">
            <a:avLst/>
          </a:prstGeom>
        </p:spPr>
        <p:txBody>
          <a:bodyPr wrap="square">
            <a:spAutoFit/>
          </a:bodyPr>
          <a:lstStyle/>
          <a:p>
            <a:r>
              <a:rPr lang="en-US" sz="2000" dirty="0">
                <a:solidFill>
                  <a:srgbClr val="000000"/>
                </a:solidFill>
              </a:rPr>
              <a:t>Equation (84) is of the form</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Rectangle 10"/>
              <p:cNvSpPr/>
              <p:nvPr/>
            </p:nvSpPr>
            <p:spPr>
              <a:xfrm>
                <a:off x="2971800" y="2380113"/>
                <a:ext cx="4039376"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𝑁</m:t>
                            </m:r>
                          </m:e>
                          <m:sub>
                            <m:r>
                              <a:rPr lang="en-US" sz="2000" b="0" i="1" smtClean="0">
                                <a:latin typeface="Cambria Math" panose="02040503050406030204" pitchFamily="18" charset="0"/>
                              </a:rPr>
                              <m:t>𝐴𝐵𝐶</m:t>
                            </m:r>
                          </m:sub>
                        </m:sSub>
                      </m:e>
                    </m:d>
                  </m:oMath>
                </a14:m>
                <a:r>
                  <a:rPr lang="en-US" sz="2000" dirty="0"/>
                  <a:t>=[a]</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𝑁</m:t>
                            </m:r>
                          </m:e>
                          <m:sub>
                            <m:r>
                              <a:rPr lang="en-US" sz="2000" i="1">
                                <a:latin typeface="Cambria Math" panose="02040503050406030204" pitchFamily="18" charset="0"/>
                              </a:rPr>
                              <m:t>𝑎𝑏𝑐</m:t>
                            </m:r>
                          </m:sub>
                        </m:sSub>
                      </m:e>
                    </m:d>
                  </m:oMath>
                </a14:m>
                <a:r>
                  <a:rPr lang="en-US" sz="2000" dirty="0"/>
                  <a:t>+[b]</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oMath>
                </a14:m>
                <a:endParaRPr lang="en-US" sz="2000" dirty="0"/>
              </a:p>
            </p:txBody>
          </p:sp>
        </mc:Choice>
        <mc:Fallback xmlns="">
          <p:sp>
            <p:nvSpPr>
              <p:cNvPr id="11" name="Rectangle 10"/>
              <p:cNvSpPr>
                <a:spLocks noRot="1" noChangeAspect="1" noMove="1" noResize="1" noEditPoints="1" noAdjustHandles="1" noChangeArrowheads="1" noChangeShapeType="1" noTextEdit="1"/>
              </p:cNvSpPr>
              <p:nvPr/>
            </p:nvSpPr>
            <p:spPr>
              <a:xfrm>
                <a:off x="2971800" y="2380113"/>
                <a:ext cx="4039376" cy="400110"/>
              </a:xfrm>
              <a:prstGeom prst="rect">
                <a:avLst/>
              </a:prstGeom>
              <a:blipFill>
                <a:blip r:embed="rId3"/>
                <a:stretch>
                  <a:fillRect t="-7576" b="-25758"/>
                </a:stretch>
              </a:blipFill>
            </p:spPr>
            <p:txBody>
              <a:bodyPr/>
              <a:lstStyle/>
              <a:p>
                <a:r>
                  <a:rPr lang="en-US">
                    <a:noFill/>
                  </a:rPr>
                  <a:t> </a:t>
                </a:r>
              </a:p>
            </p:txBody>
          </p:sp>
        </mc:Fallback>
      </mc:AlternateContent>
      <p:sp>
        <p:nvSpPr>
          <p:cNvPr id="12" name="TextBox 11"/>
          <p:cNvSpPr txBox="1"/>
          <p:nvPr/>
        </p:nvSpPr>
        <p:spPr>
          <a:xfrm>
            <a:off x="7956652" y="2380113"/>
            <a:ext cx="611065" cy="400110"/>
          </a:xfrm>
          <a:prstGeom prst="rect">
            <a:avLst/>
          </a:prstGeom>
          <a:noFill/>
        </p:spPr>
        <p:txBody>
          <a:bodyPr wrap="none" rtlCol="0">
            <a:spAutoFit/>
          </a:bodyPr>
          <a:lstStyle/>
          <a:p>
            <a:r>
              <a:rPr lang="en-US" sz="2000" dirty="0"/>
              <a:t>(85)</a:t>
            </a:r>
          </a:p>
        </p:txBody>
      </p:sp>
      <p:sp>
        <p:nvSpPr>
          <p:cNvPr id="13" name="Rectangle 12"/>
          <p:cNvSpPr/>
          <p:nvPr/>
        </p:nvSpPr>
        <p:spPr>
          <a:xfrm>
            <a:off x="130887" y="2819400"/>
            <a:ext cx="8936911" cy="400110"/>
          </a:xfrm>
          <a:prstGeom prst="rect">
            <a:avLst/>
          </a:prstGeom>
        </p:spPr>
        <p:txBody>
          <a:bodyPr wrap="square">
            <a:spAutoFit/>
          </a:bodyPr>
          <a:lstStyle/>
          <a:p>
            <a:r>
              <a:rPr lang="en-US" sz="2000" dirty="0">
                <a:solidFill>
                  <a:srgbClr val="000000"/>
                </a:solidFill>
              </a:rPr>
              <a:t>Current equations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4" name="Rectangle 13"/>
              <p:cNvSpPr/>
              <p:nvPr/>
            </p:nvSpPr>
            <p:spPr>
              <a:xfrm>
                <a:off x="3145186" y="3584683"/>
                <a:ext cx="3418565" cy="1654043"/>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𝐴</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𝐵</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𝐶</m:t>
                                </m:r>
                              </m:sub>
                            </m:sSub>
                          </m:e>
                        </m:eqArr>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m:t>
                                      </m:r>
                                    </m:sub>
                                  </m:sSub>
                                </m:den>
                              </m:f>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𝑏</m:t>
                                      </m:r>
                                    </m:sub>
                                  </m:sSub>
                                </m:den>
                              </m:f>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0</m:t>
                              </m:r>
                            </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m:t>
                                      </m:r>
                                    </m:sub>
                                  </m:sSub>
                                </m:den>
                              </m:f>
                            </m:e>
                          </m:mr>
                        </m:m>
                      </m:e>
                    </m:d>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𝑏</m:t>
                                </m:r>
                              </m:sub>
                            </m:sSub>
                          </m:e>
                          <m:e>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𝑐</m:t>
                                </m:r>
                              </m:sub>
                            </m:sSub>
                          </m:e>
                        </m:eqArr>
                      </m:e>
                    </m:d>
                  </m:oMath>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3145186" y="3584683"/>
                <a:ext cx="3418565" cy="1654043"/>
              </a:xfrm>
              <a:prstGeom prst="rect">
                <a:avLst/>
              </a:prstGeom>
              <a:blipFill>
                <a:blip r:embed="rId4"/>
                <a:stretch>
                  <a:fillRect/>
                </a:stretch>
              </a:blipFill>
            </p:spPr>
            <p:txBody>
              <a:bodyPr/>
              <a:lstStyle/>
              <a:p>
                <a:r>
                  <a:rPr lang="en-US">
                    <a:noFill/>
                  </a:rPr>
                  <a:t> </a:t>
                </a:r>
              </a:p>
            </p:txBody>
          </p:sp>
        </mc:Fallback>
      </mc:AlternateContent>
      <p:sp>
        <p:nvSpPr>
          <p:cNvPr id="15" name="TextBox 14"/>
          <p:cNvSpPr txBox="1"/>
          <p:nvPr/>
        </p:nvSpPr>
        <p:spPr>
          <a:xfrm>
            <a:off x="7956651" y="4148587"/>
            <a:ext cx="611065" cy="400110"/>
          </a:xfrm>
          <a:prstGeom prst="rect">
            <a:avLst/>
          </a:prstGeom>
          <a:noFill/>
        </p:spPr>
        <p:txBody>
          <a:bodyPr wrap="none" rtlCol="0">
            <a:spAutoFit/>
          </a:bodyPr>
          <a:lstStyle/>
          <a:p>
            <a:r>
              <a:rPr lang="en-US" sz="2000" dirty="0"/>
              <a:t>(86)</a:t>
            </a:r>
          </a:p>
        </p:txBody>
      </p:sp>
      <p:sp>
        <p:nvSpPr>
          <p:cNvPr id="16" name="Rectangle 15"/>
          <p:cNvSpPr/>
          <p:nvPr/>
        </p:nvSpPr>
        <p:spPr>
          <a:xfrm>
            <a:off x="152400" y="5181600"/>
            <a:ext cx="8936911" cy="400110"/>
          </a:xfrm>
          <a:prstGeom prst="rect">
            <a:avLst/>
          </a:prstGeom>
        </p:spPr>
        <p:txBody>
          <a:bodyPr wrap="square">
            <a:spAutoFit/>
          </a:bodyPr>
          <a:lstStyle/>
          <a:p>
            <a:r>
              <a:rPr lang="en-US" sz="2000" dirty="0">
                <a:solidFill>
                  <a:srgbClr val="000000"/>
                </a:solidFill>
              </a:rPr>
              <a:t>Or</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9" name="Rectangle 18"/>
              <p:cNvSpPr/>
              <p:nvPr/>
            </p:nvSpPr>
            <p:spPr>
              <a:xfrm>
                <a:off x="3242105" y="5657034"/>
                <a:ext cx="3647473"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smtClean="0">
                                <a:latin typeface="Cambria Math" panose="02040503050406030204" pitchFamily="18" charset="0"/>
                              </a:rPr>
                              <m:t>𝐼</m:t>
                            </m:r>
                          </m:e>
                          <m:sub>
                            <m:r>
                              <a:rPr lang="en-US" sz="2000" b="0" i="1" smtClean="0">
                                <a:latin typeface="Cambria Math" panose="02040503050406030204" pitchFamily="18" charset="0"/>
                              </a:rPr>
                              <m:t>𝐴𝐵𝐶</m:t>
                            </m:r>
                          </m:sub>
                        </m:sSub>
                      </m:e>
                    </m:d>
                  </m:oMath>
                </a14:m>
                <a:r>
                  <a:rPr lang="en-US" sz="2000" dirty="0"/>
                  <a:t>=[c]</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𝐺</m:t>
                            </m:r>
                          </m:e>
                          <m:sub>
                            <m:r>
                              <a:rPr lang="en-US" sz="2000" i="1">
                                <a:latin typeface="Cambria Math" panose="02040503050406030204" pitchFamily="18" charset="0"/>
                              </a:rPr>
                              <m:t>𝑎𝑏𝑐</m:t>
                            </m:r>
                          </m:sub>
                        </m:sSub>
                      </m:e>
                    </m:d>
                  </m:oMath>
                </a14:m>
                <a:r>
                  <a:rPr lang="en-US" sz="2000" dirty="0"/>
                  <a:t>+[d]</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oMath>
                </a14:m>
                <a:endParaRPr lang="en-US" sz="2000" dirty="0"/>
              </a:p>
            </p:txBody>
          </p:sp>
        </mc:Choice>
        <mc:Fallback xmlns="">
          <p:sp>
            <p:nvSpPr>
              <p:cNvPr id="19" name="Rectangle 18"/>
              <p:cNvSpPr>
                <a:spLocks noRot="1" noChangeAspect="1" noMove="1" noResize="1" noEditPoints="1" noAdjustHandles="1" noChangeArrowheads="1" noChangeShapeType="1" noTextEdit="1"/>
              </p:cNvSpPr>
              <p:nvPr/>
            </p:nvSpPr>
            <p:spPr>
              <a:xfrm>
                <a:off x="3242105" y="5657034"/>
                <a:ext cx="3647473" cy="400110"/>
              </a:xfrm>
              <a:prstGeom prst="rect">
                <a:avLst/>
              </a:prstGeom>
              <a:blipFill>
                <a:blip r:embed="rId5"/>
                <a:stretch>
                  <a:fillRect t="-9091" b="-25758"/>
                </a:stretch>
              </a:blipFill>
            </p:spPr>
            <p:txBody>
              <a:bodyPr/>
              <a:lstStyle/>
              <a:p>
                <a:r>
                  <a:rPr lang="en-US">
                    <a:noFill/>
                  </a:rPr>
                  <a:t> </a:t>
                </a:r>
              </a:p>
            </p:txBody>
          </p:sp>
        </mc:Fallback>
      </mc:AlternateContent>
      <p:sp>
        <p:nvSpPr>
          <p:cNvPr id="20" name="TextBox 19"/>
          <p:cNvSpPr txBox="1"/>
          <p:nvPr/>
        </p:nvSpPr>
        <p:spPr>
          <a:xfrm>
            <a:off x="7956652" y="5646603"/>
            <a:ext cx="611065" cy="400110"/>
          </a:xfrm>
          <a:prstGeom prst="rect">
            <a:avLst/>
          </a:prstGeom>
          <a:noFill/>
        </p:spPr>
        <p:txBody>
          <a:bodyPr wrap="none" rtlCol="0">
            <a:spAutoFit/>
          </a:bodyPr>
          <a:lstStyle/>
          <a:p>
            <a:r>
              <a:rPr lang="en-US" sz="2000" dirty="0"/>
              <a:t>(87)</a:t>
            </a:r>
          </a:p>
        </p:txBody>
      </p:sp>
      <p:sp>
        <p:nvSpPr>
          <p:cNvPr id="1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6542614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214504" cy="584775"/>
          </a:xfrm>
          <a:prstGeom prst="rect">
            <a:avLst/>
          </a:prstGeom>
        </p:spPr>
        <p:txBody>
          <a:bodyPr wrap="none">
            <a:spAutoFit/>
          </a:bodyPr>
          <a:lstStyle/>
          <a:p>
            <a:r>
              <a:rPr lang="en-US" sz="3200" dirty="0">
                <a:solidFill>
                  <a:srgbClr val="C8102E"/>
                </a:solidFill>
                <a:latin typeface="+mj-lt"/>
                <a:ea typeface="+mj-ea"/>
                <a:cs typeface="+mj-cs"/>
              </a:rPr>
              <a:t>Wye-Connected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74</a:t>
            </a:fld>
            <a:endParaRPr lang="en-US" dirty="0"/>
          </a:p>
        </p:txBody>
      </p:sp>
      <mc:AlternateContent xmlns:mc="http://schemas.openxmlformats.org/markup-compatibility/2006" xmlns:a14="http://schemas.microsoft.com/office/drawing/2010/main">
        <mc:Choice Requires="a14">
          <p:sp>
            <p:nvSpPr>
              <p:cNvPr id="11" name="Rectangle 10"/>
              <p:cNvSpPr/>
              <p:nvPr/>
            </p:nvSpPr>
            <p:spPr>
              <a:xfrm>
                <a:off x="2805956" y="685800"/>
                <a:ext cx="3659976" cy="369332"/>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𝑉𝐿</m:t>
                            </m:r>
                            <m:r>
                              <a:rPr lang="en-US" sz="1800" b="0" i="1" smtClean="0">
                                <a:latin typeface="Cambria Math" panose="02040503050406030204" pitchFamily="18" charset="0"/>
                              </a:rPr>
                              <m:t>𝑁</m:t>
                            </m:r>
                          </m:e>
                          <m:sub>
                            <m:r>
                              <a:rPr lang="en-US" sz="1800" b="0" i="1" smtClean="0">
                                <a:latin typeface="Cambria Math" panose="02040503050406030204" pitchFamily="18" charset="0"/>
                              </a:rPr>
                              <m:t>𝐴𝐵𝐶</m:t>
                            </m:r>
                          </m:sub>
                        </m:sSub>
                      </m:e>
                    </m:d>
                  </m:oMath>
                </a14:m>
                <a:r>
                  <a:rPr lang="en-US" sz="1800" dirty="0"/>
                  <a:t>=[a]</a:t>
                </a:r>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𝑉𝐿</m:t>
                            </m:r>
                            <m:r>
                              <a:rPr lang="en-US" sz="1800" b="0" i="1" smtClean="0">
                                <a:latin typeface="Cambria Math" panose="02040503050406030204" pitchFamily="18" charset="0"/>
                              </a:rPr>
                              <m:t>𝑁</m:t>
                            </m:r>
                          </m:e>
                          <m:sub>
                            <m:r>
                              <a:rPr lang="en-US" sz="1800" i="1">
                                <a:latin typeface="Cambria Math" panose="02040503050406030204" pitchFamily="18" charset="0"/>
                              </a:rPr>
                              <m:t>𝑎𝑏𝑐</m:t>
                            </m:r>
                          </m:sub>
                        </m:sSub>
                      </m:e>
                    </m:d>
                  </m:oMath>
                </a14:m>
                <a:r>
                  <a:rPr lang="en-US" sz="1800" dirty="0"/>
                  <a:t>+[b]</a:t>
                </a:r>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i="1">
                                <a:latin typeface="Cambria Math" panose="02040503050406030204" pitchFamily="18" charset="0"/>
                              </a:rPr>
                              <m:t>𝑎𝑏𝑐</m:t>
                            </m:r>
                          </m:sub>
                        </m:sSub>
                      </m:e>
                    </m:d>
                  </m:oMath>
                </a14:m>
                <a:endParaRPr lang="en-US" sz="1800" dirty="0"/>
              </a:p>
            </p:txBody>
          </p:sp>
        </mc:Choice>
        <mc:Fallback xmlns="">
          <p:sp>
            <p:nvSpPr>
              <p:cNvPr id="11" name="Rectangle 10"/>
              <p:cNvSpPr>
                <a:spLocks noRot="1" noChangeAspect="1" noMove="1" noResize="1" noEditPoints="1" noAdjustHandles="1" noChangeArrowheads="1" noChangeShapeType="1" noTextEdit="1"/>
              </p:cNvSpPr>
              <p:nvPr/>
            </p:nvSpPr>
            <p:spPr>
              <a:xfrm>
                <a:off x="2805956" y="685800"/>
                <a:ext cx="3659976" cy="369332"/>
              </a:xfrm>
              <a:prstGeom prst="rect">
                <a:avLst/>
              </a:prstGeom>
              <a:blipFill>
                <a:blip r:embed="rId2"/>
                <a:stretch>
                  <a:fillRect t="-10000" b="-25000"/>
                </a:stretch>
              </a:blipFill>
            </p:spPr>
            <p:txBody>
              <a:bodyPr/>
              <a:lstStyle/>
              <a:p>
                <a:r>
                  <a:rPr lang="en-US">
                    <a:noFill/>
                  </a:rPr>
                  <a:t> </a:t>
                </a:r>
              </a:p>
            </p:txBody>
          </p:sp>
        </mc:Fallback>
      </mc:AlternateContent>
      <p:sp>
        <p:nvSpPr>
          <p:cNvPr id="12" name="TextBox 11"/>
          <p:cNvSpPr txBox="1"/>
          <p:nvPr/>
        </p:nvSpPr>
        <p:spPr>
          <a:xfrm>
            <a:off x="7790808" y="609600"/>
            <a:ext cx="611065" cy="400110"/>
          </a:xfrm>
          <a:prstGeom prst="rect">
            <a:avLst/>
          </a:prstGeom>
          <a:noFill/>
        </p:spPr>
        <p:txBody>
          <a:bodyPr wrap="none" rtlCol="0">
            <a:spAutoFit/>
          </a:bodyPr>
          <a:lstStyle/>
          <a:p>
            <a:r>
              <a:rPr lang="en-US" sz="2000" dirty="0"/>
              <a:t>(85)</a:t>
            </a:r>
          </a:p>
        </p:txBody>
      </p:sp>
      <mc:AlternateContent xmlns:mc="http://schemas.openxmlformats.org/markup-compatibility/2006" xmlns:a14="http://schemas.microsoft.com/office/drawing/2010/main">
        <mc:Choice Requires="a14">
          <p:sp>
            <p:nvSpPr>
              <p:cNvPr id="19" name="Rectangle 18"/>
              <p:cNvSpPr/>
              <p:nvPr/>
            </p:nvSpPr>
            <p:spPr>
              <a:xfrm>
                <a:off x="3048000" y="1066800"/>
                <a:ext cx="3307765" cy="369332"/>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smtClean="0">
                                <a:latin typeface="Cambria Math" panose="02040503050406030204" pitchFamily="18" charset="0"/>
                              </a:rPr>
                              <m:t>𝐼</m:t>
                            </m:r>
                          </m:e>
                          <m:sub>
                            <m:r>
                              <a:rPr lang="en-US" sz="1800" b="0" i="1" smtClean="0">
                                <a:latin typeface="Cambria Math" panose="02040503050406030204" pitchFamily="18" charset="0"/>
                              </a:rPr>
                              <m:t>𝐴𝐵𝐶</m:t>
                            </m:r>
                          </m:sub>
                        </m:sSub>
                      </m:e>
                    </m:d>
                  </m:oMath>
                </a14:m>
                <a:r>
                  <a:rPr lang="en-US" sz="1800" dirty="0"/>
                  <a:t>=[c]</a:t>
                </a:r>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𝑉𝐿</m:t>
                            </m:r>
                            <m:r>
                              <a:rPr lang="en-US" sz="1800" b="0" i="1" smtClean="0">
                                <a:latin typeface="Cambria Math" panose="02040503050406030204" pitchFamily="18" charset="0"/>
                              </a:rPr>
                              <m:t>𝐺</m:t>
                            </m:r>
                          </m:e>
                          <m:sub>
                            <m:r>
                              <a:rPr lang="en-US" sz="1800" i="1">
                                <a:latin typeface="Cambria Math" panose="02040503050406030204" pitchFamily="18" charset="0"/>
                              </a:rPr>
                              <m:t>𝑎𝑏𝑐</m:t>
                            </m:r>
                          </m:sub>
                        </m:sSub>
                      </m:e>
                    </m:d>
                  </m:oMath>
                </a14:m>
                <a:r>
                  <a:rPr lang="en-US" sz="1800" dirty="0"/>
                  <a:t>+[d]</a:t>
                </a:r>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i="1">
                                <a:latin typeface="Cambria Math" panose="02040503050406030204" pitchFamily="18" charset="0"/>
                              </a:rPr>
                              <m:t>𝑎𝑏𝑐</m:t>
                            </m:r>
                          </m:sub>
                        </m:sSub>
                      </m:e>
                    </m:d>
                  </m:oMath>
                </a14:m>
                <a:endParaRPr lang="en-US" sz="1800" dirty="0"/>
              </a:p>
            </p:txBody>
          </p:sp>
        </mc:Choice>
        <mc:Fallback xmlns="">
          <p:sp>
            <p:nvSpPr>
              <p:cNvPr id="19" name="Rectangle 18"/>
              <p:cNvSpPr>
                <a:spLocks noRot="1" noChangeAspect="1" noMove="1" noResize="1" noEditPoints="1" noAdjustHandles="1" noChangeArrowheads="1" noChangeShapeType="1" noTextEdit="1"/>
              </p:cNvSpPr>
              <p:nvPr/>
            </p:nvSpPr>
            <p:spPr>
              <a:xfrm>
                <a:off x="3048000" y="1066800"/>
                <a:ext cx="3307765" cy="369332"/>
              </a:xfrm>
              <a:prstGeom prst="rect">
                <a:avLst/>
              </a:prstGeom>
              <a:blipFill>
                <a:blip r:embed="rId3"/>
                <a:stretch>
                  <a:fillRect t="-8197" b="-24590"/>
                </a:stretch>
              </a:blipFill>
            </p:spPr>
            <p:txBody>
              <a:bodyPr/>
              <a:lstStyle/>
              <a:p>
                <a:r>
                  <a:rPr lang="en-US">
                    <a:noFill/>
                  </a:rPr>
                  <a:t> </a:t>
                </a:r>
              </a:p>
            </p:txBody>
          </p:sp>
        </mc:Fallback>
      </mc:AlternateContent>
      <p:sp>
        <p:nvSpPr>
          <p:cNvPr id="20" name="TextBox 19"/>
          <p:cNvSpPr txBox="1"/>
          <p:nvPr/>
        </p:nvSpPr>
        <p:spPr>
          <a:xfrm>
            <a:off x="7822231" y="990600"/>
            <a:ext cx="611065" cy="400110"/>
          </a:xfrm>
          <a:prstGeom prst="rect">
            <a:avLst/>
          </a:prstGeom>
          <a:noFill/>
        </p:spPr>
        <p:txBody>
          <a:bodyPr wrap="none" rtlCol="0">
            <a:spAutoFit/>
          </a:bodyPr>
          <a:lstStyle/>
          <a:p>
            <a:r>
              <a:rPr lang="en-US" sz="2000" dirty="0"/>
              <a:t>(87)</a:t>
            </a:r>
          </a:p>
        </p:txBody>
      </p:sp>
      <p:sp>
        <p:nvSpPr>
          <p:cNvPr id="2" name="Rectangle 1"/>
          <p:cNvSpPr/>
          <p:nvPr/>
        </p:nvSpPr>
        <p:spPr>
          <a:xfrm>
            <a:off x="36786" y="1447800"/>
            <a:ext cx="9107214" cy="1323439"/>
          </a:xfrm>
          <a:prstGeom prst="rect">
            <a:avLst/>
          </a:prstGeom>
        </p:spPr>
        <p:txBody>
          <a:bodyPr wrap="square">
            <a:spAutoFit/>
          </a:bodyPr>
          <a:lstStyle/>
          <a:p>
            <a:pPr algn="just"/>
            <a:r>
              <a:rPr lang="en-US" sz="2000" dirty="0">
                <a:solidFill>
                  <a:srgbClr val="000000"/>
                </a:solidFill>
              </a:rPr>
              <a:t>Equations (85) and (87) are of the same form as the generalized equations that were developed for the three-phase line segment of Chapter 6. For a three-phase wye-connected step-voltage regulator, neglecting the series impedance and shunt admittance, the forward and backward sweep matrices are therefore defined as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7" name="Rectangle 16"/>
              <p:cNvSpPr/>
              <p:nvPr/>
            </p:nvSpPr>
            <p:spPr>
              <a:xfrm>
                <a:off x="609600" y="3055245"/>
                <a:ext cx="2678875" cy="972702"/>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r>
                          <a:rPr lang="en-US" sz="1800" i="1" smtClean="0">
                            <a:latin typeface="Cambria Math" panose="02040503050406030204" pitchFamily="18" charset="0"/>
                          </a:rPr>
                          <m:t>𝑎</m:t>
                        </m:r>
                      </m:e>
                    </m:d>
                  </m:oMath>
                </a14:m>
                <a:r>
                  <a:rPr lang="en-US" sz="1800" dirty="0"/>
                  <a:t> </a:t>
                </a:r>
                <a14:m>
                  <m:oMath xmlns:m="http://schemas.openxmlformats.org/officeDocument/2006/math">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𝑎</m:t>
                                  </m:r>
                                </m:e>
                                <m:sub>
                                  <m:r>
                                    <a:rPr lang="en-US" sz="1800" b="0" i="1" smtClean="0">
                                      <a:latin typeface="Cambria Math" panose="02040503050406030204" pitchFamily="18" charset="0"/>
                                    </a:rPr>
                                    <m:t>𝑅</m:t>
                                  </m:r>
                                  <m:r>
                                    <a:rPr lang="en-US" sz="1800" b="0" i="1" smtClean="0">
                                      <a:latin typeface="Cambria Math" panose="02040503050406030204" pitchFamily="18" charset="0"/>
                                    </a:rPr>
                                    <m:t>_</m:t>
                                  </m:r>
                                  <m:r>
                                    <a:rPr lang="en-US" sz="1800" b="0" i="1" smtClean="0">
                                      <a:latin typeface="Cambria Math" panose="02040503050406030204" pitchFamily="18" charset="0"/>
                                    </a:rPr>
                                    <m:t>𝑎</m:t>
                                  </m:r>
                                </m:sub>
                              </m:sSub>
                            </m:e>
                            <m:e>
                              <m:r>
                                <a:rPr lang="en-US" sz="1800" b="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sSub>
                                <m:sSubPr>
                                  <m:ctrlPr>
                                    <a:rPr lang="en-US" sz="1800" i="1" smtClean="0">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b="0" i="1" smtClean="0">
                                      <a:latin typeface="Cambria Math" panose="02040503050406030204" pitchFamily="18" charset="0"/>
                                    </a:rPr>
                                    <m:t>𝑏</m:t>
                                  </m:r>
                                </m:sub>
                              </m:sSub>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b="0" i="1" smtClean="0">
                                      <a:latin typeface="Cambria Math" panose="02040503050406030204" pitchFamily="18" charset="0"/>
                                    </a:rPr>
                                    <m:t>𝑐</m:t>
                                  </m:r>
                                </m:sub>
                              </m:sSub>
                            </m:e>
                          </m:mr>
                        </m:m>
                      </m:e>
                    </m:d>
                  </m:oMath>
                </a14:m>
                <a:endParaRPr lang="en-US" sz="1800" dirty="0"/>
              </a:p>
            </p:txBody>
          </p:sp>
        </mc:Choice>
        <mc:Fallback xmlns="">
          <p:sp>
            <p:nvSpPr>
              <p:cNvPr id="17" name="Rectangle 16"/>
              <p:cNvSpPr>
                <a:spLocks noRot="1" noChangeAspect="1" noMove="1" noResize="1" noEditPoints="1" noAdjustHandles="1" noChangeArrowheads="1" noChangeShapeType="1" noTextEdit="1"/>
              </p:cNvSpPr>
              <p:nvPr/>
            </p:nvSpPr>
            <p:spPr>
              <a:xfrm>
                <a:off x="609600" y="3055245"/>
                <a:ext cx="2678875" cy="972702"/>
              </a:xfrm>
              <a:prstGeom prst="rect">
                <a:avLst/>
              </a:prstGeom>
              <a:blipFill>
                <a:blip r:embed="rId4"/>
                <a:stretch>
                  <a:fillRect/>
                </a:stretch>
              </a:blipFill>
            </p:spPr>
            <p:txBody>
              <a:bodyPr/>
              <a:lstStyle/>
              <a:p>
                <a:r>
                  <a:rPr lang="en-US">
                    <a:noFill/>
                  </a:rPr>
                  <a:t> </a:t>
                </a:r>
              </a:p>
            </p:txBody>
          </p:sp>
        </mc:Fallback>
      </mc:AlternateContent>
      <p:sp>
        <p:nvSpPr>
          <p:cNvPr id="18" name="TextBox 17"/>
          <p:cNvSpPr txBox="1"/>
          <p:nvPr/>
        </p:nvSpPr>
        <p:spPr>
          <a:xfrm>
            <a:off x="3657600" y="3276600"/>
            <a:ext cx="559769" cy="369332"/>
          </a:xfrm>
          <a:prstGeom prst="rect">
            <a:avLst/>
          </a:prstGeom>
          <a:noFill/>
        </p:spPr>
        <p:txBody>
          <a:bodyPr wrap="none" rtlCol="0">
            <a:spAutoFit/>
          </a:bodyPr>
          <a:lstStyle/>
          <a:p>
            <a:r>
              <a:rPr lang="en-US" dirty="0"/>
              <a:t>(88)</a:t>
            </a:r>
          </a:p>
        </p:txBody>
      </p:sp>
      <mc:AlternateContent xmlns:mc="http://schemas.openxmlformats.org/markup-compatibility/2006" xmlns:a14="http://schemas.microsoft.com/office/drawing/2010/main">
        <mc:Choice Requires="a14">
          <p:sp>
            <p:nvSpPr>
              <p:cNvPr id="21" name="Rectangle 20"/>
              <p:cNvSpPr/>
              <p:nvPr/>
            </p:nvSpPr>
            <p:spPr>
              <a:xfrm>
                <a:off x="987259" y="4200300"/>
                <a:ext cx="1801840" cy="824906"/>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r>
                          <a:rPr lang="en-US" sz="1800" b="0" i="1" smtClean="0">
                            <a:latin typeface="Cambria Math" panose="02040503050406030204" pitchFamily="18" charset="0"/>
                          </a:rPr>
                          <m:t>𝑏</m:t>
                        </m:r>
                      </m:e>
                    </m:d>
                  </m:oMath>
                </a14:m>
                <a:r>
                  <a:rPr lang="en-US" sz="1800" dirty="0"/>
                  <a:t> </a:t>
                </a:r>
                <a14:m>
                  <m:oMath xmlns:m="http://schemas.openxmlformats.org/officeDocument/2006/math">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i="1" smtClean="0">
                                  <a:latin typeface="Cambria Math" panose="02040503050406030204" pitchFamily="18" charset="0"/>
                                </a:rPr>
                                <m:t>0</m:t>
                              </m:r>
                            </m:e>
                            <m:e>
                              <m:r>
                                <a:rPr lang="en-US" sz="1800" b="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r>
                                <a:rPr lang="en-US" sz="1800" i="1" smtClean="0">
                                  <a:latin typeface="Cambria Math" panose="02040503050406030204" pitchFamily="18" charset="0"/>
                                </a:rPr>
                                <m:t>0</m:t>
                              </m:r>
                            </m:e>
                          </m:mr>
                        </m:m>
                      </m:e>
                    </m:d>
                  </m:oMath>
                </a14:m>
                <a:endParaRPr lang="en-US" sz="1800" dirty="0"/>
              </a:p>
            </p:txBody>
          </p:sp>
        </mc:Choice>
        <mc:Fallback xmlns="">
          <p:sp>
            <p:nvSpPr>
              <p:cNvPr id="21" name="Rectangle 20"/>
              <p:cNvSpPr>
                <a:spLocks noRot="1" noChangeAspect="1" noMove="1" noResize="1" noEditPoints="1" noAdjustHandles="1" noChangeArrowheads="1" noChangeShapeType="1" noTextEdit="1"/>
              </p:cNvSpPr>
              <p:nvPr/>
            </p:nvSpPr>
            <p:spPr>
              <a:xfrm>
                <a:off x="987259" y="4200300"/>
                <a:ext cx="1801840" cy="824906"/>
              </a:xfrm>
              <a:prstGeom prst="rect">
                <a:avLst/>
              </a:prstGeom>
              <a:blipFill>
                <a:blip r:embed="rId5"/>
                <a:stretch>
                  <a:fillRect/>
                </a:stretch>
              </a:blipFill>
            </p:spPr>
            <p:txBody>
              <a:bodyPr/>
              <a:lstStyle/>
              <a:p>
                <a:r>
                  <a:rPr lang="en-US">
                    <a:noFill/>
                  </a:rPr>
                  <a:t> </a:t>
                </a:r>
              </a:p>
            </p:txBody>
          </p:sp>
        </mc:Fallback>
      </mc:AlternateContent>
      <p:sp>
        <p:nvSpPr>
          <p:cNvPr id="22" name="TextBox 21"/>
          <p:cNvSpPr txBox="1"/>
          <p:nvPr/>
        </p:nvSpPr>
        <p:spPr>
          <a:xfrm>
            <a:off x="3657599" y="4352700"/>
            <a:ext cx="559769" cy="369332"/>
          </a:xfrm>
          <a:prstGeom prst="rect">
            <a:avLst/>
          </a:prstGeom>
          <a:noFill/>
        </p:spPr>
        <p:txBody>
          <a:bodyPr wrap="none" rtlCol="0">
            <a:spAutoFit/>
          </a:bodyPr>
          <a:lstStyle/>
          <a:p>
            <a:r>
              <a:rPr lang="en-US" dirty="0"/>
              <a:t>(89)</a:t>
            </a:r>
          </a:p>
        </p:txBody>
      </p:sp>
      <mc:AlternateContent xmlns:mc="http://schemas.openxmlformats.org/markup-compatibility/2006" xmlns:a14="http://schemas.microsoft.com/office/drawing/2010/main">
        <mc:Choice Requires="a14">
          <p:sp>
            <p:nvSpPr>
              <p:cNvPr id="23" name="Rectangle 22"/>
              <p:cNvSpPr/>
              <p:nvPr/>
            </p:nvSpPr>
            <p:spPr>
              <a:xfrm>
                <a:off x="1008926" y="5304003"/>
                <a:ext cx="1784848" cy="824906"/>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r>
                          <a:rPr lang="en-US" sz="1800" b="0" i="1" smtClean="0">
                            <a:latin typeface="Cambria Math" panose="02040503050406030204" pitchFamily="18" charset="0"/>
                          </a:rPr>
                          <m:t>𝑐</m:t>
                        </m:r>
                      </m:e>
                    </m:d>
                  </m:oMath>
                </a14:m>
                <a:r>
                  <a:rPr lang="en-US" sz="1800" dirty="0"/>
                  <a:t> </a:t>
                </a:r>
                <a14:m>
                  <m:oMath xmlns:m="http://schemas.openxmlformats.org/officeDocument/2006/math">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i="1" smtClean="0">
                                  <a:latin typeface="Cambria Math" panose="02040503050406030204" pitchFamily="18" charset="0"/>
                                </a:rPr>
                                <m:t>0</m:t>
                              </m:r>
                            </m:e>
                            <m:e>
                              <m:r>
                                <a:rPr lang="en-US" sz="1800" b="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r>
                                <a:rPr lang="en-US" sz="1800" i="1" smtClean="0">
                                  <a:latin typeface="Cambria Math" panose="02040503050406030204" pitchFamily="18" charset="0"/>
                                </a:rPr>
                                <m:t>0</m:t>
                              </m:r>
                            </m:e>
                          </m:mr>
                        </m:m>
                      </m:e>
                    </m:d>
                  </m:oMath>
                </a14:m>
                <a:endParaRPr lang="en-US" sz="1800" dirty="0"/>
              </a:p>
            </p:txBody>
          </p:sp>
        </mc:Choice>
        <mc:Fallback xmlns="">
          <p:sp>
            <p:nvSpPr>
              <p:cNvPr id="23" name="Rectangle 22"/>
              <p:cNvSpPr>
                <a:spLocks noRot="1" noChangeAspect="1" noMove="1" noResize="1" noEditPoints="1" noAdjustHandles="1" noChangeArrowheads="1" noChangeShapeType="1" noTextEdit="1"/>
              </p:cNvSpPr>
              <p:nvPr/>
            </p:nvSpPr>
            <p:spPr>
              <a:xfrm>
                <a:off x="1008926" y="5304003"/>
                <a:ext cx="1784848" cy="824906"/>
              </a:xfrm>
              <a:prstGeom prst="rect">
                <a:avLst/>
              </a:prstGeom>
              <a:blipFill>
                <a:blip r:embed="rId6"/>
                <a:stretch>
                  <a:fillRect/>
                </a:stretch>
              </a:blipFill>
            </p:spPr>
            <p:txBody>
              <a:bodyPr/>
              <a:lstStyle/>
              <a:p>
                <a:r>
                  <a:rPr lang="en-US">
                    <a:noFill/>
                  </a:rPr>
                  <a:t> </a:t>
                </a:r>
              </a:p>
            </p:txBody>
          </p:sp>
        </mc:Fallback>
      </mc:AlternateContent>
      <p:sp>
        <p:nvSpPr>
          <p:cNvPr id="24" name="TextBox 23"/>
          <p:cNvSpPr txBox="1"/>
          <p:nvPr/>
        </p:nvSpPr>
        <p:spPr>
          <a:xfrm>
            <a:off x="3657598" y="5437743"/>
            <a:ext cx="559769" cy="369332"/>
          </a:xfrm>
          <a:prstGeom prst="rect">
            <a:avLst/>
          </a:prstGeom>
          <a:noFill/>
        </p:spPr>
        <p:txBody>
          <a:bodyPr wrap="none" rtlCol="0">
            <a:spAutoFit/>
          </a:bodyPr>
          <a:lstStyle/>
          <a:p>
            <a:r>
              <a:rPr lang="en-US" dirty="0"/>
              <a:t>(90)</a:t>
            </a:r>
          </a:p>
        </p:txBody>
      </p:sp>
      <mc:AlternateContent xmlns:mc="http://schemas.openxmlformats.org/markup-compatibility/2006" xmlns:a14="http://schemas.microsoft.com/office/drawing/2010/main">
        <mc:Choice Requires="a14">
          <p:sp>
            <p:nvSpPr>
              <p:cNvPr id="25" name="Rectangle 24"/>
              <p:cNvSpPr/>
              <p:nvPr/>
            </p:nvSpPr>
            <p:spPr>
              <a:xfrm>
                <a:off x="5288408" y="2616761"/>
                <a:ext cx="2456506" cy="1498039"/>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r>
                          <a:rPr lang="en-US" sz="1800" i="1" smtClean="0">
                            <a:latin typeface="Cambria Math" panose="02040503050406030204" pitchFamily="18" charset="0"/>
                          </a:rPr>
                          <m:t>𝑑</m:t>
                        </m:r>
                      </m:e>
                    </m:d>
                  </m:oMath>
                </a14:m>
                <a:r>
                  <a:rPr lang="en-US" sz="1800" dirty="0"/>
                  <a:t> </a:t>
                </a:r>
                <a14:m>
                  <m:oMath xmlns:m="http://schemas.openxmlformats.org/officeDocument/2006/math">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i="1">
                                          <a:latin typeface="Cambria Math" panose="02040503050406030204" pitchFamily="18" charset="0"/>
                                        </a:rPr>
                                        <m:t>𝑎</m:t>
                                      </m:r>
                                    </m:sub>
                                  </m:sSub>
                                </m:den>
                              </m:f>
                            </m:e>
                            <m:e>
                              <m:r>
                                <a:rPr lang="en-US" sz="1800" b="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b="0" i="1" smtClean="0">
                                          <a:latin typeface="Cambria Math" panose="02040503050406030204" pitchFamily="18" charset="0"/>
                                        </a:rPr>
                                        <m:t>𝑏</m:t>
                                      </m:r>
                                    </m:sub>
                                  </m:sSub>
                                </m:den>
                              </m:f>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b="0" i="1" smtClean="0">
                                          <a:latin typeface="Cambria Math" panose="02040503050406030204" pitchFamily="18" charset="0"/>
                                        </a:rPr>
                                        <m:t>𝑐</m:t>
                                      </m:r>
                                    </m:sub>
                                  </m:sSub>
                                </m:den>
                              </m:f>
                            </m:e>
                          </m:mr>
                        </m:m>
                      </m:e>
                    </m:d>
                  </m:oMath>
                </a14:m>
                <a:endParaRPr lang="en-US" sz="1800" dirty="0"/>
              </a:p>
            </p:txBody>
          </p:sp>
        </mc:Choice>
        <mc:Fallback xmlns="">
          <p:sp>
            <p:nvSpPr>
              <p:cNvPr id="25" name="Rectangle 24"/>
              <p:cNvSpPr>
                <a:spLocks noRot="1" noChangeAspect="1" noMove="1" noResize="1" noEditPoints="1" noAdjustHandles="1" noChangeArrowheads="1" noChangeShapeType="1" noTextEdit="1"/>
              </p:cNvSpPr>
              <p:nvPr/>
            </p:nvSpPr>
            <p:spPr>
              <a:xfrm>
                <a:off x="5288408" y="2616761"/>
                <a:ext cx="2456506" cy="149803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5272641" y="3962400"/>
                <a:ext cx="2464264" cy="1498039"/>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r>
                          <a:rPr lang="en-US" sz="1800" b="0" i="1" smtClean="0">
                            <a:latin typeface="Cambria Math" panose="02040503050406030204" pitchFamily="18" charset="0"/>
                          </a:rPr>
                          <m:t>𝐴</m:t>
                        </m:r>
                      </m:e>
                    </m:d>
                  </m:oMath>
                </a14:m>
                <a:r>
                  <a:rPr lang="en-US" sz="1800" dirty="0"/>
                  <a:t> </a:t>
                </a:r>
                <a14:m>
                  <m:oMath xmlns:m="http://schemas.openxmlformats.org/officeDocument/2006/math">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i="1">
                                          <a:latin typeface="Cambria Math" panose="02040503050406030204" pitchFamily="18" charset="0"/>
                                        </a:rPr>
                                        <m:t>𝑎</m:t>
                                      </m:r>
                                    </m:sub>
                                  </m:sSub>
                                </m:den>
                              </m:f>
                            </m:e>
                            <m:e>
                              <m:r>
                                <a:rPr lang="en-US" sz="1800" b="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b="0" i="1" smtClean="0">
                                          <a:latin typeface="Cambria Math" panose="02040503050406030204" pitchFamily="18" charset="0"/>
                                        </a:rPr>
                                        <m:t>𝑏</m:t>
                                      </m:r>
                                    </m:sub>
                                  </m:sSub>
                                </m:den>
                              </m:f>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b="0" i="1" smtClean="0">
                                          <a:latin typeface="Cambria Math" panose="02040503050406030204" pitchFamily="18" charset="0"/>
                                        </a:rPr>
                                        <m:t>𝑐</m:t>
                                      </m:r>
                                    </m:sub>
                                  </m:sSub>
                                </m:den>
                              </m:f>
                            </m:e>
                          </m:mr>
                        </m:m>
                      </m:e>
                    </m:d>
                  </m:oMath>
                </a14:m>
                <a:endParaRPr lang="en-US" sz="1800" dirty="0"/>
              </a:p>
            </p:txBody>
          </p:sp>
        </mc:Choice>
        <mc:Fallback xmlns="">
          <p:sp>
            <p:nvSpPr>
              <p:cNvPr id="26" name="Rectangle 25"/>
              <p:cNvSpPr>
                <a:spLocks noRot="1" noChangeAspect="1" noMove="1" noResize="1" noEditPoints="1" noAdjustHandles="1" noChangeArrowheads="1" noChangeShapeType="1" noTextEdit="1"/>
              </p:cNvSpPr>
              <p:nvPr/>
            </p:nvSpPr>
            <p:spPr>
              <a:xfrm>
                <a:off x="5272641" y="3962400"/>
                <a:ext cx="2464264" cy="149803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5626962" y="5347294"/>
                <a:ext cx="1830245" cy="824906"/>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r>
                          <a:rPr lang="en-US" sz="1800" b="0" i="1" smtClean="0">
                            <a:latin typeface="Cambria Math" panose="02040503050406030204" pitchFamily="18" charset="0"/>
                          </a:rPr>
                          <m:t>𝐵</m:t>
                        </m:r>
                      </m:e>
                    </m:d>
                  </m:oMath>
                </a14:m>
                <a:r>
                  <a:rPr lang="en-US" sz="1800" dirty="0"/>
                  <a:t> </a:t>
                </a:r>
                <a14:m>
                  <m:oMath xmlns:m="http://schemas.openxmlformats.org/officeDocument/2006/math">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i="1" smtClean="0">
                                  <a:latin typeface="Cambria Math" panose="02040503050406030204" pitchFamily="18" charset="0"/>
                                </a:rPr>
                                <m:t>0</m:t>
                              </m:r>
                            </m:e>
                            <m:e>
                              <m:r>
                                <a:rPr lang="en-US" sz="1800" b="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r>
                                <a:rPr lang="en-US" sz="1800" i="1" smtClean="0">
                                  <a:latin typeface="Cambria Math" panose="02040503050406030204" pitchFamily="18" charset="0"/>
                                </a:rPr>
                                <m:t>0</m:t>
                              </m:r>
                            </m:e>
                          </m:mr>
                        </m:m>
                      </m:e>
                    </m:d>
                  </m:oMath>
                </a14:m>
                <a:endParaRPr lang="en-US" sz="1800" dirty="0"/>
              </a:p>
            </p:txBody>
          </p:sp>
        </mc:Choice>
        <mc:Fallback xmlns="">
          <p:sp>
            <p:nvSpPr>
              <p:cNvPr id="27" name="Rectangle 26"/>
              <p:cNvSpPr>
                <a:spLocks noRot="1" noChangeAspect="1" noMove="1" noResize="1" noEditPoints="1" noAdjustHandles="1" noChangeArrowheads="1" noChangeShapeType="1" noTextEdit="1"/>
              </p:cNvSpPr>
              <p:nvPr/>
            </p:nvSpPr>
            <p:spPr>
              <a:xfrm>
                <a:off x="5626962" y="5347294"/>
                <a:ext cx="1830245" cy="824906"/>
              </a:xfrm>
              <a:prstGeom prst="rect">
                <a:avLst/>
              </a:prstGeom>
              <a:blipFill>
                <a:blip r:embed="rId9"/>
                <a:stretch>
                  <a:fillRect/>
                </a:stretch>
              </a:blipFill>
            </p:spPr>
            <p:txBody>
              <a:bodyPr/>
              <a:lstStyle/>
              <a:p>
                <a:r>
                  <a:rPr lang="en-US">
                    <a:noFill/>
                  </a:rPr>
                  <a:t> </a:t>
                </a:r>
              </a:p>
            </p:txBody>
          </p:sp>
        </mc:Fallback>
      </mc:AlternateContent>
      <p:sp>
        <p:nvSpPr>
          <p:cNvPr id="28" name="TextBox 27"/>
          <p:cNvSpPr txBox="1"/>
          <p:nvPr/>
        </p:nvSpPr>
        <p:spPr>
          <a:xfrm>
            <a:off x="8212894" y="3175308"/>
            <a:ext cx="611065" cy="400110"/>
          </a:xfrm>
          <a:prstGeom prst="rect">
            <a:avLst/>
          </a:prstGeom>
          <a:noFill/>
        </p:spPr>
        <p:txBody>
          <a:bodyPr wrap="none" rtlCol="0">
            <a:spAutoFit/>
          </a:bodyPr>
          <a:lstStyle/>
          <a:p>
            <a:r>
              <a:rPr lang="en-US" sz="2000" dirty="0"/>
              <a:t>(91)</a:t>
            </a:r>
          </a:p>
        </p:txBody>
      </p:sp>
      <p:sp>
        <p:nvSpPr>
          <p:cNvPr id="29" name="TextBox 28"/>
          <p:cNvSpPr txBox="1"/>
          <p:nvPr/>
        </p:nvSpPr>
        <p:spPr>
          <a:xfrm>
            <a:off x="8242284" y="4427471"/>
            <a:ext cx="611065" cy="400110"/>
          </a:xfrm>
          <a:prstGeom prst="rect">
            <a:avLst/>
          </a:prstGeom>
          <a:noFill/>
        </p:spPr>
        <p:txBody>
          <a:bodyPr wrap="none" rtlCol="0">
            <a:spAutoFit/>
          </a:bodyPr>
          <a:lstStyle/>
          <a:p>
            <a:r>
              <a:rPr lang="en-US" sz="2000" dirty="0"/>
              <a:t>(92)</a:t>
            </a:r>
          </a:p>
        </p:txBody>
      </p:sp>
      <p:sp>
        <p:nvSpPr>
          <p:cNvPr id="30" name="TextBox 29"/>
          <p:cNvSpPr txBox="1"/>
          <p:nvPr/>
        </p:nvSpPr>
        <p:spPr>
          <a:xfrm>
            <a:off x="8212893" y="5460493"/>
            <a:ext cx="611065" cy="400110"/>
          </a:xfrm>
          <a:prstGeom prst="rect">
            <a:avLst/>
          </a:prstGeom>
          <a:noFill/>
        </p:spPr>
        <p:txBody>
          <a:bodyPr wrap="none" rtlCol="0">
            <a:spAutoFit/>
          </a:bodyPr>
          <a:lstStyle/>
          <a:p>
            <a:r>
              <a:rPr lang="en-US" sz="2000" dirty="0"/>
              <a:t>(93)</a:t>
            </a:r>
          </a:p>
        </p:txBody>
      </p:sp>
      <p:sp>
        <p:nvSpPr>
          <p:cNvPr id="36"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1382635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214504" cy="584775"/>
          </a:xfrm>
          <a:prstGeom prst="rect">
            <a:avLst/>
          </a:prstGeom>
        </p:spPr>
        <p:txBody>
          <a:bodyPr wrap="none">
            <a:spAutoFit/>
          </a:bodyPr>
          <a:lstStyle/>
          <a:p>
            <a:r>
              <a:rPr lang="en-US" sz="3200" dirty="0">
                <a:solidFill>
                  <a:srgbClr val="C8102E"/>
                </a:solidFill>
                <a:latin typeface="+mj-lt"/>
                <a:ea typeface="+mj-ea"/>
                <a:cs typeface="+mj-cs"/>
              </a:rPr>
              <a:t>Wye-Connected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75</a:t>
            </a:fld>
            <a:endParaRPr lang="en-US" dirty="0"/>
          </a:p>
        </p:txBody>
      </p:sp>
      <mc:AlternateContent xmlns:mc="http://schemas.openxmlformats.org/markup-compatibility/2006" xmlns:a14="http://schemas.microsoft.com/office/drawing/2010/main">
        <mc:Choice Requires="a14">
          <p:sp>
            <p:nvSpPr>
              <p:cNvPr id="17" name="Rectangle 16"/>
              <p:cNvSpPr/>
              <p:nvPr/>
            </p:nvSpPr>
            <p:spPr>
              <a:xfrm>
                <a:off x="609600" y="769627"/>
                <a:ext cx="2956515" cy="1070549"/>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r>
                          <a:rPr lang="en-US" sz="2000" i="1" smtClean="0">
                            <a:latin typeface="Cambria Math" panose="02040503050406030204" pitchFamily="18" charset="0"/>
                          </a:rPr>
                          <m:t>𝑎</m:t>
                        </m:r>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𝑅</m:t>
                                  </m:r>
                                  <m:r>
                                    <a:rPr lang="en-US" sz="2000" b="0" i="1" smtClean="0">
                                      <a:latin typeface="Cambria Math" panose="02040503050406030204" pitchFamily="18" charset="0"/>
                                    </a:rPr>
                                    <m:t>_</m:t>
                                  </m:r>
                                  <m:r>
                                    <a:rPr lang="en-US" sz="2000" b="0" i="1" smtClean="0">
                                      <a:latin typeface="Cambria Math" panose="02040503050406030204" pitchFamily="18" charset="0"/>
                                    </a:rPr>
                                    <m:t>𝑎</m:t>
                                  </m:r>
                                </m:sub>
                              </m:sSub>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sSub>
                                <m:sSubPr>
                                  <m:ctrlPr>
                                    <a:rPr lang="en-US" sz="2000" i="1" smtClean="0">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𝑏</m:t>
                                  </m:r>
                                </m:sub>
                              </m:sSub>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m:t>
                                  </m:r>
                                </m:sub>
                              </m:sSub>
                            </m:e>
                          </m:mr>
                        </m:m>
                      </m:e>
                    </m:d>
                  </m:oMath>
                </a14:m>
                <a:endParaRPr lang="en-US" sz="2000" dirty="0"/>
              </a:p>
            </p:txBody>
          </p:sp>
        </mc:Choice>
        <mc:Fallback xmlns="">
          <p:sp>
            <p:nvSpPr>
              <p:cNvPr id="17" name="Rectangle 16"/>
              <p:cNvSpPr>
                <a:spLocks noRot="1" noChangeAspect="1" noMove="1" noResize="1" noEditPoints="1" noAdjustHandles="1" noChangeArrowheads="1" noChangeShapeType="1" noTextEdit="1"/>
              </p:cNvSpPr>
              <p:nvPr/>
            </p:nvSpPr>
            <p:spPr>
              <a:xfrm>
                <a:off x="609600" y="769627"/>
                <a:ext cx="2956515" cy="1070549"/>
              </a:xfrm>
              <a:prstGeom prst="rect">
                <a:avLst/>
              </a:prstGeom>
              <a:blipFill>
                <a:blip r:embed="rId2"/>
                <a:stretch>
                  <a:fillRect/>
                </a:stretch>
              </a:blipFill>
            </p:spPr>
            <p:txBody>
              <a:bodyPr/>
              <a:lstStyle/>
              <a:p>
                <a:r>
                  <a:rPr lang="en-US">
                    <a:noFill/>
                  </a:rPr>
                  <a:t> </a:t>
                </a:r>
              </a:p>
            </p:txBody>
          </p:sp>
        </mc:Fallback>
      </mc:AlternateContent>
      <p:sp>
        <p:nvSpPr>
          <p:cNvPr id="18" name="TextBox 17"/>
          <p:cNvSpPr txBox="1"/>
          <p:nvPr/>
        </p:nvSpPr>
        <p:spPr>
          <a:xfrm>
            <a:off x="3352800" y="1071312"/>
            <a:ext cx="611065" cy="400110"/>
          </a:xfrm>
          <a:prstGeom prst="rect">
            <a:avLst/>
          </a:prstGeom>
          <a:noFill/>
        </p:spPr>
        <p:txBody>
          <a:bodyPr wrap="none" rtlCol="0">
            <a:spAutoFit/>
          </a:bodyPr>
          <a:lstStyle/>
          <a:p>
            <a:r>
              <a:rPr lang="en-US" sz="2000" dirty="0"/>
              <a:t>(88)</a:t>
            </a:r>
          </a:p>
        </p:txBody>
      </p:sp>
      <mc:AlternateContent xmlns:mc="http://schemas.openxmlformats.org/markup-compatibility/2006" xmlns:a14="http://schemas.microsoft.com/office/drawing/2010/main">
        <mc:Choice Requires="a14">
          <p:sp>
            <p:nvSpPr>
              <p:cNvPr id="25" name="Rectangle 24"/>
              <p:cNvSpPr/>
              <p:nvPr/>
            </p:nvSpPr>
            <p:spPr>
              <a:xfrm>
                <a:off x="4978259" y="507407"/>
                <a:ext cx="2712666" cy="1654043"/>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r>
                          <a:rPr lang="en-US" sz="2000" i="1" smtClean="0">
                            <a:latin typeface="Cambria Math" panose="02040503050406030204" pitchFamily="18" charset="0"/>
                          </a:rPr>
                          <m:t>𝑑</m:t>
                        </m:r>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m:t>
                                      </m:r>
                                    </m:sub>
                                  </m:sSub>
                                </m:den>
                              </m:f>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𝑏</m:t>
                                      </m:r>
                                    </m:sub>
                                  </m:sSub>
                                </m:den>
                              </m:f>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0</m:t>
                              </m:r>
                            </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m:t>
                                      </m:r>
                                    </m:sub>
                                  </m:sSub>
                                </m:den>
                              </m:f>
                            </m:e>
                          </m:mr>
                        </m:m>
                      </m:e>
                    </m:d>
                  </m:oMath>
                </a14:m>
                <a:endParaRPr lang="en-US" sz="2000" dirty="0"/>
              </a:p>
            </p:txBody>
          </p:sp>
        </mc:Choice>
        <mc:Fallback xmlns="">
          <p:sp>
            <p:nvSpPr>
              <p:cNvPr id="25" name="Rectangle 24"/>
              <p:cNvSpPr>
                <a:spLocks noRot="1" noChangeAspect="1" noMove="1" noResize="1" noEditPoints="1" noAdjustHandles="1" noChangeArrowheads="1" noChangeShapeType="1" noTextEdit="1"/>
              </p:cNvSpPr>
              <p:nvPr/>
            </p:nvSpPr>
            <p:spPr>
              <a:xfrm>
                <a:off x="4978259" y="507407"/>
                <a:ext cx="2712666" cy="16540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143000" y="2028196"/>
                <a:ext cx="2012730" cy="9062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r>
                          <a:rPr lang="en-US" sz="2000" b="0" i="1" smtClean="0">
                            <a:latin typeface="Cambria Math" panose="02040503050406030204" pitchFamily="18" charset="0"/>
                          </a:rPr>
                          <m:t>𝐵</m:t>
                        </m:r>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r>
                                <a:rPr lang="en-US" sz="2000" i="1" smtClean="0">
                                  <a:latin typeface="Cambria Math" panose="02040503050406030204" pitchFamily="18" charset="0"/>
                                </a:rPr>
                                <m:t>0</m:t>
                              </m:r>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0</m:t>
                              </m:r>
                            </m:e>
                            <m:e>
                              <m:r>
                                <a:rPr lang="en-US" sz="2000" i="1" smtClean="0">
                                  <a:latin typeface="Cambria Math" panose="02040503050406030204" pitchFamily="18" charset="0"/>
                                </a:rPr>
                                <m:t>0</m:t>
                              </m:r>
                            </m:e>
                          </m:mr>
                        </m:m>
                      </m:e>
                    </m:d>
                  </m:oMath>
                </a14:m>
                <a:endParaRPr lang="en-US" sz="2000" dirty="0"/>
              </a:p>
            </p:txBody>
          </p:sp>
        </mc:Choice>
        <mc:Fallback xmlns="">
          <p:sp>
            <p:nvSpPr>
              <p:cNvPr id="27" name="Rectangle 26"/>
              <p:cNvSpPr>
                <a:spLocks noRot="1" noChangeAspect="1" noMove="1" noResize="1" noEditPoints="1" noAdjustHandles="1" noChangeArrowheads="1" noChangeShapeType="1" noTextEdit="1"/>
              </p:cNvSpPr>
              <p:nvPr/>
            </p:nvSpPr>
            <p:spPr>
              <a:xfrm>
                <a:off x="1143000" y="2028196"/>
                <a:ext cx="2012730" cy="906210"/>
              </a:xfrm>
              <a:prstGeom prst="rect">
                <a:avLst/>
              </a:prstGeom>
              <a:blipFill>
                <a:blip r:embed="rId4"/>
                <a:stretch>
                  <a:fillRect/>
                </a:stretch>
              </a:blipFill>
            </p:spPr>
            <p:txBody>
              <a:bodyPr/>
              <a:lstStyle/>
              <a:p>
                <a:r>
                  <a:rPr lang="en-US">
                    <a:noFill/>
                  </a:rPr>
                  <a:t> </a:t>
                </a:r>
              </a:p>
            </p:txBody>
          </p:sp>
        </mc:Fallback>
      </mc:AlternateContent>
      <p:sp>
        <p:nvSpPr>
          <p:cNvPr id="28" name="TextBox 27"/>
          <p:cNvSpPr txBox="1"/>
          <p:nvPr/>
        </p:nvSpPr>
        <p:spPr>
          <a:xfrm>
            <a:off x="7904105" y="1071311"/>
            <a:ext cx="611065" cy="400110"/>
          </a:xfrm>
          <a:prstGeom prst="rect">
            <a:avLst/>
          </a:prstGeom>
          <a:noFill/>
        </p:spPr>
        <p:txBody>
          <a:bodyPr wrap="none" rtlCol="0">
            <a:spAutoFit/>
          </a:bodyPr>
          <a:lstStyle/>
          <a:p>
            <a:r>
              <a:rPr lang="en-US" sz="2000" dirty="0"/>
              <a:t>(91)</a:t>
            </a:r>
          </a:p>
        </p:txBody>
      </p:sp>
      <p:sp>
        <p:nvSpPr>
          <p:cNvPr id="30" name="TextBox 29"/>
          <p:cNvSpPr txBox="1"/>
          <p:nvPr/>
        </p:nvSpPr>
        <p:spPr>
          <a:xfrm>
            <a:off x="3386959" y="2255983"/>
            <a:ext cx="611065" cy="400110"/>
          </a:xfrm>
          <a:prstGeom prst="rect">
            <a:avLst/>
          </a:prstGeom>
          <a:noFill/>
        </p:spPr>
        <p:txBody>
          <a:bodyPr wrap="none" rtlCol="0">
            <a:spAutoFit/>
          </a:bodyPr>
          <a:lstStyle/>
          <a:p>
            <a:r>
              <a:rPr lang="en-US" sz="2000" dirty="0"/>
              <a:t>(93)</a:t>
            </a:r>
          </a:p>
        </p:txBody>
      </p:sp>
      <p:sp>
        <p:nvSpPr>
          <p:cNvPr id="5" name="Rectangle 4"/>
          <p:cNvSpPr/>
          <p:nvPr/>
        </p:nvSpPr>
        <p:spPr>
          <a:xfrm>
            <a:off x="186558" y="3151851"/>
            <a:ext cx="8805041" cy="2246769"/>
          </a:xfrm>
          <a:prstGeom prst="rect">
            <a:avLst/>
          </a:prstGeom>
        </p:spPr>
        <p:txBody>
          <a:bodyPr wrap="square">
            <a:spAutoFit/>
          </a:bodyPr>
          <a:lstStyle/>
          <a:p>
            <a:r>
              <a:rPr lang="en-US" sz="2000" dirty="0">
                <a:solidFill>
                  <a:srgbClr val="000000"/>
                </a:solidFill>
              </a:rPr>
              <a:t>In Equations (88), (91), and (93), the effective turns ratio for each regulator must satisfy 0.9 ≤ </a:t>
            </a:r>
            <a:r>
              <a:rPr lang="en-US" sz="2000" i="1" dirty="0" err="1">
                <a:solidFill>
                  <a:srgbClr val="000000"/>
                </a:solidFill>
              </a:rPr>
              <a:t>a</a:t>
            </a:r>
            <a:r>
              <a:rPr lang="en-US" sz="2000" i="1" baseline="-25000" dirty="0" err="1">
                <a:solidFill>
                  <a:srgbClr val="000000"/>
                </a:solidFill>
              </a:rPr>
              <a:t>R_abc</a:t>
            </a:r>
            <a:r>
              <a:rPr lang="en-US" sz="2000" dirty="0">
                <a:solidFill>
                  <a:srgbClr val="000000"/>
                </a:solidFill>
              </a:rPr>
              <a:t> ≤ 1.1 in 32 steps of 0.625%/step (0.75 V/step on 120 V base).</a:t>
            </a:r>
          </a:p>
          <a:p>
            <a:endParaRPr lang="en-US" sz="2000" dirty="0">
              <a:solidFill>
                <a:srgbClr val="000000"/>
              </a:solidFill>
            </a:endParaRPr>
          </a:p>
          <a:p>
            <a:r>
              <a:rPr lang="en-US" sz="2000" dirty="0">
                <a:solidFill>
                  <a:srgbClr val="000000"/>
                </a:solidFill>
              </a:rPr>
              <a:t>The effective turn ratios (</a:t>
            </a:r>
            <a:r>
              <a:rPr lang="en-US" sz="2000" i="1" dirty="0" err="1">
                <a:solidFill>
                  <a:srgbClr val="000000"/>
                </a:solidFill>
              </a:rPr>
              <a:t>a</a:t>
            </a:r>
            <a:r>
              <a:rPr lang="en-US" sz="2000" i="1" baseline="-25000" dirty="0" err="1">
                <a:solidFill>
                  <a:srgbClr val="000000"/>
                </a:solidFill>
              </a:rPr>
              <a:t>R_a</a:t>
            </a:r>
            <a:r>
              <a:rPr lang="en-US" sz="2000" dirty="0">
                <a:solidFill>
                  <a:srgbClr val="000000"/>
                </a:solidFill>
              </a:rPr>
              <a:t>, </a:t>
            </a:r>
            <a:r>
              <a:rPr lang="en-US" sz="2000" i="1" dirty="0" err="1">
                <a:solidFill>
                  <a:srgbClr val="000000"/>
                </a:solidFill>
              </a:rPr>
              <a:t>a</a:t>
            </a:r>
            <a:r>
              <a:rPr lang="en-US" sz="2000" i="1" baseline="-25000" dirty="0" err="1">
                <a:solidFill>
                  <a:srgbClr val="000000"/>
                </a:solidFill>
              </a:rPr>
              <a:t>R_b</a:t>
            </a:r>
            <a:r>
              <a:rPr lang="en-US" sz="2000" dirty="0">
                <a:solidFill>
                  <a:srgbClr val="000000"/>
                </a:solidFill>
              </a:rPr>
              <a:t>, and </a:t>
            </a:r>
            <a:r>
              <a:rPr lang="en-US" sz="2000" i="1" dirty="0" err="1">
                <a:solidFill>
                  <a:srgbClr val="000000"/>
                </a:solidFill>
              </a:rPr>
              <a:t>a</a:t>
            </a:r>
            <a:r>
              <a:rPr lang="en-US" sz="2000" i="1" baseline="-25000" dirty="0" err="1">
                <a:solidFill>
                  <a:srgbClr val="000000"/>
                </a:solidFill>
              </a:rPr>
              <a:t>R_c</a:t>
            </a:r>
            <a:r>
              <a:rPr lang="en-US" sz="2000" dirty="0">
                <a:solidFill>
                  <a:srgbClr val="000000"/>
                </a:solidFill>
              </a:rPr>
              <a:t>) can take on different values when three single-phase regulators are connected in wye. It is also possible to have a three-phase regulator connected in wye where the voltage and current are sampled on only one phase and then all three phases are changed by the same number of taps.</a:t>
            </a:r>
          </a:p>
        </p:txBody>
      </p:sp>
      <p:sp>
        <p:nvSpPr>
          <p:cNvPr id="11"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8321684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744154" cy="584775"/>
          </a:xfrm>
          <a:prstGeom prst="rect">
            <a:avLst/>
          </a:prstGeom>
        </p:spPr>
        <p:txBody>
          <a:bodyPr wrap="none">
            <a:spAutoFit/>
          </a:bodyPr>
          <a:lstStyle/>
          <a:p>
            <a:r>
              <a:rPr lang="en-US" sz="3200" dirty="0">
                <a:solidFill>
                  <a:srgbClr val="C8102E"/>
                </a:solidFill>
                <a:latin typeface="+mj-lt"/>
                <a:ea typeface="+mj-ea"/>
                <a:cs typeface="+mj-cs"/>
              </a:rPr>
              <a:t>Closed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76</a:t>
            </a:fld>
            <a:endParaRPr lang="en-US" dirty="0"/>
          </a:p>
        </p:txBody>
      </p:sp>
      <p:sp>
        <p:nvSpPr>
          <p:cNvPr id="2" name="Rectangle 1"/>
          <p:cNvSpPr/>
          <p:nvPr/>
        </p:nvSpPr>
        <p:spPr>
          <a:xfrm>
            <a:off x="228600" y="647700"/>
            <a:ext cx="8915400" cy="2246769"/>
          </a:xfrm>
          <a:prstGeom prst="rect">
            <a:avLst/>
          </a:prstGeom>
        </p:spPr>
        <p:txBody>
          <a:bodyPr wrap="square">
            <a:spAutoFit/>
          </a:bodyPr>
          <a:lstStyle/>
          <a:p>
            <a:pPr algn="just"/>
            <a:r>
              <a:rPr lang="en-US" sz="2000" dirty="0">
                <a:solidFill>
                  <a:srgbClr val="000000"/>
                </a:solidFill>
              </a:rPr>
              <a:t>Three single-phase Type B regulators can be connected in a closed delta as shown in Fig.13. In the figure, the regulators are shown in the “raise” position.</a:t>
            </a:r>
          </a:p>
          <a:p>
            <a:pPr algn="just"/>
            <a:endParaRPr lang="en-US" sz="2000" dirty="0">
              <a:solidFill>
                <a:srgbClr val="000000"/>
              </a:solidFill>
            </a:endParaRPr>
          </a:p>
          <a:p>
            <a:pPr algn="just"/>
            <a:r>
              <a:rPr lang="en-US" sz="2000" dirty="0">
                <a:solidFill>
                  <a:srgbClr val="000000"/>
                </a:solidFill>
              </a:rPr>
              <a:t>The closed delta connection is typically used in three-wire delta feeders. Note that the potential transformers for this connection are monitoring the load-side line-to-line voltages and the current transformers are not monitoring the load-side line currents.</a:t>
            </a:r>
          </a:p>
        </p:txBody>
      </p:sp>
      <p:pic>
        <p:nvPicPr>
          <p:cNvPr id="6" name="Picture 5"/>
          <p:cNvPicPr>
            <a:picLocks noChangeAspect="1"/>
          </p:cNvPicPr>
          <p:nvPr/>
        </p:nvPicPr>
        <p:blipFill>
          <a:blip r:embed="rId2"/>
          <a:stretch>
            <a:fillRect/>
          </a:stretch>
        </p:blipFill>
        <p:spPr>
          <a:xfrm>
            <a:off x="2576572" y="2557714"/>
            <a:ext cx="4219455" cy="2960424"/>
          </a:xfrm>
          <a:prstGeom prst="rect">
            <a:avLst/>
          </a:prstGeom>
        </p:spPr>
      </p:pic>
      <p:sp>
        <p:nvSpPr>
          <p:cNvPr id="13" name="TextBox 12"/>
          <p:cNvSpPr txBox="1"/>
          <p:nvPr/>
        </p:nvSpPr>
        <p:spPr>
          <a:xfrm>
            <a:off x="1447800" y="5468110"/>
            <a:ext cx="6934200" cy="369332"/>
          </a:xfrm>
          <a:prstGeom prst="rect">
            <a:avLst/>
          </a:prstGeom>
          <a:noFill/>
        </p:spPr>
        <p:txBody>
          <a:bodyPr wrap="square" rtlCol="0">
            <a:spAutoFit/>
          </a:bodyPr>
          <a:lstStyle/>
          <a:p>
            <a:pPr algn="ctr"/>
            <a:r>
              <a:rPr lang="en-US" sz="1800" dirty="0"/>
              <a:t>Fig.</a:t>
            </a:r>
            <a:r>
              <a:rPr lang="en-US" altLang="zh-CN" sz="1800" dirty="0"/>
              <a:t>13</a:t>
            </a:r>
            <a:r>
              <a:rPr lang="en-US" sz="1800" dirty="0"/>
              <a:t> Wye-connected Type B regulators</a:t>
            </a:r>
          </a:p>
        </p:txBody>
      </p:sp>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6784035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744154" cy="584775"/>
          </a:xfrm>
          <a:prstGeom prst="rect">
            <a:avLst/>
          </a:prstGeom>
        </p:spPr>
        <p:txBody>
          <a:bodyPr wrap="none">
            <a:spAutoFit/>
          </a:bodyPr>
          <a:lstStyle/>
          <a:p>
            <a:r>
              <a:rPr lang="en-US" sz="3200" dirty="0">
                <a:solidFill>
                  <a:srgbClr val="C8102E"/>
                </a:solidFill>
                <a:latin typeface="+mj-lt"/>
                <a:ea typeface="+mj-ea"/>
                <a:cs typeface="+mj-cs"/>
              </a:rPr>
              <a:t>Closed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77</a:t>
            </a:fld>
            <a:endParaRPr lang="en-US" dirty="0"/>
          </a:p>
        </p:txBody>
      </p:sp>
      <p:sp>
        <p:nvSpPr>
          <p:cNvPr id="2" name="Rectangle 1"/>
          <p:cNvSpPr/>
          <p:nvPr/>
        </p:nvSpPr>
        <p:spPr>
          <a:xfrm>
            <a:off x="228600" y="647700"/>
            <a:ext cx="8915400" cy="2246769"/>
          </a:xfrm>
          <a:prstGeom prst="rect">
            <a:avLst/>
          </a:prstGeom>
        </p:spPr>
        <p:txBody>
          <a:bodyPr wrap="square">
            <a:spAutoFit/>
          </a:bodyPr>
          <a:lstStyle/>
          <a:p>
            <a:pPr algn="just"/>
            <a:r>
              <a:rPr lang="en-US" sz="2000" dirty="0"/>
              <a:t>The relationships between the source side and currents and the voltages are needed. Equations (64) through (67) define the relationships between the series and shunt winding voltages and currents for a step-voltage regulator that must be satisfied no matter how the regulators are connected.</a:t>
            </a:r>
          </a:p>
          <a:p>
            <a:pPr algn="just"/>
            <a:endParaRPr lang="en-US" sz="2000" dirty="0"/>
          </a:p>
          <a:p>
            <a:pPr algn="just"/>
            <a:r>
              <a:rPr lang="en-US" sz="2000" dirty="0"/>
              <a:t>KVL is first applied around a closed loop starting with the line-to-line voltage between phases </a:t>
            </a:r>
            <a:r>
              <a:rPr lang="en-US" sz="2000" i="1" dirty="0"/>
              <a:t>A</a:t>
            </a:r>
            <a:r>
              <a:rPr lang="en-US" sz="2000" dirty="0"/>
              <a:t> and </a:t>
            </a:r>
            <a:r>
              <a:rPr lang="en-US" sz="2000" i="1" dirty="0"/>
              <a:t>C</a:t>
            </a:r>
            <a:r>
              <a:rPr lang="en-US" sz="2000" dirty="0"/>
              <a:t> on the source side. It defines the various voltages:</a:t>
            </a:r>
          </a:p>
        </p:txBody>
      </p:sp>
      <mc:AlternateContent xmlns:mc="http://schemas.openxmlformats.org/markup-compatibility/2006" xmlns:a14="http://schemas.microsoft.com/office/drawing/2010/main">
        <mc:Choice Requires="a14">
          <p:sp>
            <p:nvSpPr>
              <p:cNvPr id="7" name="Rectangle 6"/>
              <p:cNvSpPr/>
              <p:nvPr/>
            </p:nvSpPr>
            <p:spPr>
              <a:xfrm>
                <a:off x="3505200" y="2984530"/>
                <a:ext cx="2638543" cy="400110"/>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𝐴𝐵</m:t>
                        </m:r>
                      </m:sub>
                    </m:sSub>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𝐴</m:t>
                        </m:r>
                        <m:r>
                          <a:rPr lang="en-US" sz="2000" b="0" i="1" smtClean="0">
                            <a:latin typeface="Cambria Math" panose="02040503050406030204" pitchFamily="18" charset="0"/>
                          </a:rPr>
                          <m:t>𝑎</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𝑎𝑏</m:t>
                        </m:r>
                      </m:sub>
                    </m:sSub>
                  </m:oMath>
                </a14:m>
                <a:r>
                  <a:rPr lang="en-US" sz="2000" dirty="0"/>
                  <a:t> </a:t>
                </a:r>
                <a14:m>
                  <m:oMath xmlns:m="http://schemas.openxmlformats.org/officeDocument/2006/math">
                    <m:r>
                      <a:rPr lang="en-US" sz="2000" b="0" i="1" smtClean="0">
                        <a:latin typeface="Cambria Math" panose="02040503050406030204" pitchFamily="18" charset="0"/>
                      </a:rPr>
                      <m:t>−</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𝐵</m:t>
                        </m:r>
                        <m:r>
                          <a:rPr lang="en-US" sz="2000" b="0" i="1" smtClean="0">
                            <a:latin typeface="Cambria Math" panose="02040503050406030204" pitchFamily="18" charset="0"/>
                          </a:rPr>
                          <m:t>𝑏</m:t>
                        </m:r>
                      </m:sub>
                    </m:sSub>
                  </m:oMath>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3505200" y="2984530"/>
                <a:ext cx="2638543" cy="400110"/>
              </a:xfrm>
              <a:prstGeom prst="rect">
                <a:avLst/>
              </a:prstGeom>
              <a:blipFill>
                <a:blip r:embed="rId2"/>
                <a:stretch>
                  <a:fillRect b="-3077"/>
                </a:stretch>
              </a:blipFill>
            </p:spPr>
            <p:txBody>
              <a:bodyPr/>
              <a:lstStyle/>
              <a:p>
                <a:r>
                  <a:rPr lang="en-US">
                    <a:noFill/>
                  </a:rPr>
                  <a:t> </a:t>
                </a:r>
              </a:p>
            </p:txBody>
          </p:sp>
        </mc:Fallback>
      </mc:AlternateContent>
      <p:sp>
        <p:nvSpPr>
          <p:cNvPr id="8" name="TextBox 7"/>
          <p:cNvSpPr txBox="1"/>
          <p:nvPr/>
        </p:nvSpPr>
        <p:spPr>
          <a:xfrm>
            <a:off x="7651852" y="3017579"/>
            <a:ext cx="611065" cy="400110"/>
          </a:xfrm>
          <a:prstGeom prst="rect">
            <a:avLst/>
          </a:prstGeom>
          <a:noFill/>
        </p:spPr>
        <p:txBody>
          <a:bodyPr wrap="none" rtlCol="0">
            <a:spAutoFit/>
          </a:bodyPr>
          <a:lstStyle/>
          <a:p>
            <a:r>
              <a:rPr lang="en-US" sz="2000" dirty="0"/>
              <a:t>(94)</a:t>
            </a:r>
          </a:p>
        </p:txBody>
      </p:sp>
      <p:sp>
        <p:nvSpPr>
          <p:cNvPr id="5" name="Rectangle 4"/>
          <p:cNvSpPr/>
          <p:nvPr/>
        </p:nvSpPr>
        <p:spPr>
          <a:xfrm>
            <a:off x="304800" y="3353862"/>
            <a:ext cx="545342" cy="400110"/>
          </a:xfrm>
          <a:prstGeom prst="rect">
            <a:avLst/>
          </a:prstGeom>
        </p:spPr>
        <p:txBody>
          <a:bodyPr wrap="none">
            <a:spAutoFit/>
          </a:bodyPr>
          <a:lstStyle/>
          <a:p>
            <a:r>
              <a:rPr lang="en-US" sz="2000" dirty="0"/>
              <a:t>But</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3770312" y="3683015"/>
                <a:ext cx="2021194" cy="7188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𝐵𝑏</m:t>
                          </m:r>
                        </m:sub>
                      </m:sSub>
                      <m:r>
                        <a:rPr lang="en-US" sz="2000">
                          <a:latin typeface="Cambria Math" panose="02040503050406030204" pitchFamily="18" charset="0"/>
                        </a:rPr>
                        <m:t>=</m:t>
                      </m:r>
                      <m:r>
                        <a:rPr lang="en-US" sz="2000" b="0" i="1" smtClean="0">
                          <a:latin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b="0" i="1" smtClean="0">
                                  <a:latin typeface="Cambria Math" panose="02040503050406030204" pitchFamily="18" charset="0"/>
                                </a:rPr>
                                <m:t>1</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𝑏𝑐</m:t>
                          </m:r>
                        </m:sub>
                      </m:sSub>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3770312" y="3683015"/>
                <a:ext cx="2021194" cy="718851"/>
              </a:xfrm>
              <a:prstGeom prst="rect">
                <a:avLst/>
              </a:prstGeom>
              <a:blipFill>
                <a:blip r:embed="rId3"/>
                <a:stretch>
                  <a:fillRect/>
                </a:stretch>
              </a:blipFill>
            </p:spPr>
            <p:txBody>
              <a:bodyPr/>
              <a:lstStyle/>
              <a:p>
                <a:r>
                  <a:rPr lang="en-US">
                    <a:noFill/>
                  </a:rPr>
                  <a:t> </a:t>
                </a:r>
              </a:p>
            </p:txBody>
          </p:sp>
        </mc:Fallback>
      </mc:AlternateContent>
      <p:sp>
        <p:nvSpPr>
          <p:cNvPr id="11" name="TextBox 10"/>
          <p:cNvSpPr txBox="1"/>
          <p:nvPr/>
        </p:nvSpPr>
        <p:spPr>
          <a:xfrm>
            <a:off x="7651852" y="3826451"/>
            <a:ext cx="611065" cy="400110"/>
          </a:xfrm>
          <a:prstGeom prst="rect">
            <a:avLst/>
          </a:prstGeom>
          <a:noFill/>
        </p:spPr>
        <p:txBody>
          <a:bodyPr wrap="none" rtlCol="0">
            <a:spAutoFit/>
          </a:bodyPr>
          <a:lstStyle/>
          <a:p>
            <a:r>
              <a:rPr lang="en-US" sz="2000" dirty="0"/>
              <a:t>(95)</a:t>
            </a:r>
          </a:p>
        </p:txBody>
      </p:sp>
      <mc:AlternateContent xmlns:mc="http://schemas.openxmlformats.org/markup-compatibility/2006" xmlns:a14="http://schemas.microsoft.com/office/drawing/2010/main">
        <mc:Choice Requires="a14">
          <p:sp>
            <p:nvSpPr>
              <p:cNvPr id="12" name="Rectangle 11"/>
              <p:cNvSpPr/>
              <p:nvPr/>
            </p:nvSpPr>
            <p:spPr>
              <a:xfrm>
                <a:off x="3767684" y="4307220"/>
                <a:ext cx="2031005" cy="7188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𝐴𝑎</m:t>
                          </m:r>
                        </m:sub>
                      </m:sSub>
                      <m:r>
                        <a:rPr lang="en-US" sz="2000">
                          <a:latin typeface="Cambria Math" panose="02040503050406030204" pitchFamily="18" charset="0"/>
                        </a:rPr>
                        <m:t>=</m:t>
                      </m:r>
                      <m:r>
                        <a:rPr lang="en-US" sz="2000" b="0" i="1" smtClean="0">
                          <a:latin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b="0" i="1" smtClean="0">
                                  <a:latin typeface="Cambria Math" panose="02040503050406030204" pitchFamily="18" charset="0"/>
                                </a:rPr>
                                <m:t>1</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m:t>
                          </m:r>
                        </m:sub>
                      </m:sSub>
                    </m:oMath>
                  </m:oMathPara>
                </a14:m>
                <a:endParaRPr lang="en-US" sz="2000" dirty="0"/>
              </a:p>
            </p:txBody>
          </p:sp>
        </mc:Choice>
        <mc:Fallback xmlns="">
          <p:sp>
            <p:nvSpPr>
              <p:cNvPr id="12" name="Rectangle 11"/>
              <p:cNvSpPr>
                <a:spLocks noRot="1" noChangeAspect="1" noMove="1" noResize="1" noEditPoints="1" noAdjustHandles="1" noChangeArrowheads="1" noChangeShapeType="1" noTextEdit="1"/>
              </p:cNvSpPr>
              <p:nvPr/>
            </p:nvSpPr>
            <p:spPr>
              <a:xfrm>
                <a:off x="3767684" y="4307220"/>
                <a:ext cx="2031005" cy="718851"/>
              </a:xfrm>
              <a:prstGeom prst="rect">
                <a:avLst/>
              </a:prstGeom>
              <a:blipFill>
                <a:blip r:embed="rId4"/>
                <a:stretch>
                  <a:fillRect/>
                </a:stretch>
              </a:blipFill>
            </p:spPr>
            <p:txBody>
              <a:bodyPr/>
              <a:lstStyle/>
              <a:p>
                <a:r>
                  <a:rPr lang="en-US">
                    <a:noFill/>
                  </a:rPr>
                  <a:t> </a:t>
                </a:r>
              </a:p>
            </p:txBody>
          </p:sp>
        </mc:Fallback>
      </mc:AlternateContent>
      <p:sp>
        <p:nvSpPr>
          <p:cNvPr id="14" name="TextBox 13"/>
          <p:cNvSpPr txBox="1"/>
          <p:nvPr/>
        </p:nvSpPr>
        <p:spPr>
          <a:xfrm>
            <a:off x="7649224" y="4450656"/>
            <a:ext cx="611065" cy="400110"/>
          </a:xfrm>
          <a:prstGeom prst="rect">
            <a:avLst/>
          </a:prstGeom>
          <a:noFill/>
        </p:spPr>
        <p:txBody>
          <a:bodyPr wrap="none" rtlCol="0">
            <a:spAutoFit/>
          </a:bodyPr>
          <a:lstStyle/>
          <a:p>
            <a:r>
              <a:rPr lang="en-US" sz="2000" dirty="0"/>
              <a:t>(96)</a:t>
            </a:r>
          </a:p>
        </p:txBody>
      </p:sp>
      <p:sp>
        <p:nvSpPr>
          <p:cNvPr id="10" name="Rectangle 9"/>
          <p:cNvSpPr/>
          <p:nvPr/>
        </p:nvSpPr>
        <p:spPr>
          <a:xfrm>
            <a:off x="228600" y="5029200"/>
            <a:ext cx="8763000" cy="400110"/>
          </a:xfrm>
          <a:prstGeom prst="rect">
            <a:avLst/>
          </a:prstGeom>
        </p:spPr>
        <p:txBody>
          <a:bodyPr wrap="square">
            <a:spAutoFit/>
          </a:bodyPr>
          <a:lstStyle/>
          <a:p>
            <a:r>
              <a:rPr lang="en-US" sz="2000" dirty="0">
                <a:solidFill>
                  <a:srgbClr val="000000"/>
                </a:solidFill>
              </a:rPr>
              <a:t>Substitute Equations (95) and (96) into Equation (94) and simplify: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7" name="Rectangle 16"/>
              <p:cNvSpPr/>
              <p:nvPr/>
            </p:nvSpPr>
            <p:spPr>
              <a:xfrm>
                <a:off x="430003" y="5360035"/>
                <a:ext cx="7219220" cy="783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𝐴𝐵</m:t>
                          </m:r>
                        </m:sub>
                      </m:sSub>
                      <m:r>
                        <a:rPr lang="en-US" sz="2000">
                          <a:latin typeface="Cambria Math" panose="02040503050406030204" pitchFamily="18" charset="0"/>
                        </a:rPr>
                        <m:t>=</m:t>
                      </m:r>
                      <m:d>
                        <m:dPr>
                          <m:ctrlPr>
                            <a:rPr lang="en-US" sz="2000" i="1" smtClean="0">
                              <a:latin typeface="Cambria Math" panose="02040503050406030204" pitchFamily="18" charset="0"/>
                            </a:rPr>
                          </m:ctrlPr>
                        </m:dPr>
                        <m:e>
                          <m:r>
                            <a:rPr lang="en-US" sz="2000">
                              <a:latin typeface="Cambria Math" panose="02040503050406030204" pitchFamily="18" charset="0"/>
                            </a:rPr>
                            <m:t>1</m:t>
                          </m:r>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1</m:t>
                                  </m:r>
                                </m:sub>
                              </m:sSub>
                            </m:den>
                          </m:f>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𝑏𝑐</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1</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𝑏𝑐</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𝑅</m:t>
                          </m:r>
                          <m:r>
                            <a:rPr lang="en-US" sz="2000" b="0" i="1" smtClean="0">
                              <a:latin typeface="Cambria Math" panose="02040503050406030204" pitchFamily="18" charset="0"/>
                            </a:rPr>
                            <m:t>_</m:t>
                          </m:r>
                          <m:r>
                            <a:rPr lang="en-US" sz="2000" b="0" i="1" smtClean="0">
                              <a:latin typeface="Cambria Math" panose="02040503050406030204" pitchFamily="18" charset="0"/>
                            </a:rPr>
                            <m:t>𝑎𝑏</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𝑎𝑏</m:t>
                          </m:r>
                        </m:sub>
                      </m:sSub>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1</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𝑏𝑐</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𝑏𝑐</m:t>
                          </m:r>
                        </m:sub>
                      </m:sSub>
                    </m:oMath>
                  </m:oMathPara>
                </a14:m>
                <a:endParaRPr lang="en-US" sz="2000" dirty="0"/>
              </a:p>
            </p:txBody>
          </p:sp>
        </mc:Choice>
        <mc:Fallback xmlns="">
          <p:sp>
            <p:nvSpPr>
              <p:cNvPr id="17" name="Rectangle 16"/>
              <p:cNvSpPr>
                <a:spLocks noRot="1" noChangeAspect="1" noMove="1" noResize="1" noEditPoints="1" noAdjustHandles="1" noChangeArrowheads="1" noChangeShapeType="1" noTextEdit="1"/>
              </p:cNvSpPr>
              <p:nvPr/>
            </p:nvSpPr>
            <p:spPr>
              <a:xfrm>
                <a:off x="430003" y="5360035"/>
                <a:ext cx="7219220" cy="783869"/>
              </a:xfrm>
              <a:prstGeom prst="rect">
                <a:avLst/>
              </a:prstGeom>
              <a:blipFill>
                <a:blip r:embed="rId5"/>
                <a:stretch>
                  <a:fillRect/>
                </a:stretch>
              </a:blipFill>
            </p:spPr>
            <p:txBody>
              <a:bodyPr/>
              <a:lstStyle/>
              <a:p>
                <a:r>
                  <a:rPr lang="en-US">
                    <a:noFill/>
                  </a:rPr>
                  <a:t> </a:t>
                </a:r>
              </a:p>
            </p:txBody>
          </p:sp>
        </mc:Fallback>
      </mc:AlternateContent>
      <p:sp>
        <p:nvSpPr>
          <p:cNvPr id="18" name="TextBox 17"/>
          <p:cNvSpPr txBox="1"/>
          <p:nvPr/>
        </p:nvSpPr>
        <p:spPr>
          <a:xfrm>
            <a:off x="7850626" y="5528627"/>
            <a:ext cx="611065" cy="400110"/>
          </a:xfrm>
          <a:prstGeom prst="rect">
            <a:avLst/>
          </a:prstGeom>
          <a:noFill/>
        </p:spPr>
        <p:txBody>
          <a:bodyPr wrap="none" rtlCol="0">
            <a:spAutoFit/>
          </a:bodyPr>
          <a:lstStyle/>
          <a:p>
            <a:r>
              <a:rPr lang="en-US" sz="2000" dirty="0"/>
              <a:t>(97)</a:t>
            </a:r>
          </a:p>
        </p:txBody>
      </p:sp>
      <p:sp>
        <p:nvSpPr>
          <p:cNvPr id="15"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6450144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744154" cy="584775"/>
          </a:xfrm>
          <a:prstGeom prst="rect">
            <a:avLst/>
          </a:prstGeom>
        </p:spPr>
        <p:txBody>
          <a:bodyPr wrap="none">
            <a:spAutoFit/>
          </a:bodyPr>
          <a:lstStyle/>
          <a:p>
            <a:r>
              <a:rPr lang="en-US" sz="3200" dirty="0">
                <a:solidFill>
                  <a:srgbClr val="C8102E"/>
                </a:solidFill>
                <a:latin typeface="+mj-lt"/>
                <a:ea typeface="+mj-ea"/>
                <a:cs typeface="+mj-cs"/>
              </a:rPr>
              <a:t>Closed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78</a:t>
            </a:fld>
            <a:endParaRPr lang="en-US" dirty="0"/>
          </a:p>
        </p:txBody>
      </p:sp>
      <p:sp>
        <p:nvSpPr>
          <p:cNvPr id="2" name="Rectangle 1"/>
          <p:cNvSpPr/>
          <p:nvPr/>
        </p:nvSpPr>
        <p:spPr>
          <a:xfrm>
            <a:off x="228600" y="647700"/>
            <a:ext cx="8915400" cy="707886"/>
          </a:xfrm>
          <a:prstGeom prst="rect">
            <a:avLst/>
          </a:prstGeom>
        </p:spPr>
        <p:txBody>
          <a:bodyPr wrap="square">
            <a:spAutoFit/>
          </a:bodyPr>
          <a:lstStyle/>
          <a:p>
            <a:r>
              <a:rPr lang="en-US" sz="2000" dirty="0"/>
              <a:t>The same procedure can be followed to determine the relationships between the other line-to-line voltages. The final three-phase equation is</a:t>
            </a:r>
          </a:p>
        </p:txBody>
      </p:sp>
      <mc:AlternateContent xmlns:mc="http://schemas.openxmlformats.org/markup-compatibility/2006" xmlns:a14="http://schemas.microsoft.com/office/drawing/2010/main">
        <mc:Choice Requires="a14">
          <p:sp>
            <p:nvSpPr>
              <p:cNvPr id="15" name="Rectangle 14"/>
              <p:cNvSpPr/>
              <p:nvPr/>
            </p:nvSpPr>
            <p:spPr>
              <a:xfrm>
                <a:off x="2209800" y="1524000"/>
                <a:ext cx="5658216" cy="1070549"/>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𝐴𝐵</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𝐵𝐶</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𝐶𝐴</m:t>
                                </m:r>
                              </m:sub>
                            </m:sSub>
                          </m:e>
                        </m:eqArr>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𝑅</m:t>
                                  </m:r>
                                  <m:r>
                                    <a:rPr lang="en-US" sz="2000" b="0" i="1" smtClean="0">
                                      <a:latin typeface="Cambria Math" panose="02040503050406030204" pitchFamily="18" charset="0"/>
                                    </a:rPr>
                                    <m:t>_</m:t>
                                  </m:r>
                                  <m:r>
                                    <a:rPr lang="en-US" sz="2000" b="0" i="1" smtClean="0">
                                      <a:latin typeface="Cambria Math" panose="02040503050406030204" pitchFamily="18" charset="0"/>
                                    </a:rPr>
                                    <m:t>𝑎𝑏</m:t>
                                  </m:r>
                                </m:sub>
                              </m:sSub>
                            </m:e>
                            <m:e>
                              <m:r>
                                <a:rPr lang="en-US" sz="2000" b="0" i="1" smtClean="0">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𝑏𝑐</m:t>
                                  </m:r>
                                </m:sub>
                              </m:sSub>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sSub>
                                <m:sSubPr>
                                  <m:ctrlPr>
                                    <a:rPr lang="en-US" sz="2000" i="1" smtClean="0">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𝑏𝑐</m:t>
                                  </m:r>
                                </m:sub>
                              </m:sSub>
                            </m:e>
                            <m:e>
                              <m:r>
                                <a:rPr lang="en-US" sz="2000" i="1">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𝑐𝑎</m:t>
                                  </m:r>
                                </m:sub>
                              </m:sSub>
                            </m:e>
                          </m:mr>
                          <m:mr>
                            <m:e>
                              <m:r>
                                <a:rPr lang="en-US" sz="2000" i="1">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𝑎𝑏</m:t>
                                  </m:r>
                                </m:sub>
                              </m:sSub>
                            </m:e>
                            <m:e>
                              <m:r>
                                <a:rPr lang="en-US" sz="2000" b="0" i="1" smtClean="0">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𝑐𝑎</m:t>
                                  </m:r>
                                </m:sub>
                              </m:sSub>
                            </m:e>
                          </m:mr>
                        </m:m>
                      </m:e>
                    </m:d>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𝑎𝑏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𝑏𝑐</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𝑐𝑎</m:t>
                                </m:r>
                              </m:sub>
                            </m:sSub>
                          </m:e>
                        </m:eqArr>
                      </m:e>
                    </m:d>
                  </m:oMath>
                </a14:m>
                <a:endParaRPr lang="en-US" sz="2000" dirty="0"/>
              </a:p>
            </p:txBody>
          </p:sp>
        </mc:Choice>
        <mc:Fallback xmlns="">
          <p:sp>
            <p:nvSpPr>
              <p:cNvPr id="15" name="Rectangle 14"/>
              <p:cNvSpPr>
                <a:spLocks noRot="1" noChangeAspect="1" noMove="1" noResize="1" noEditPoints="1" noAdjustHandles="1" noChangeArrowheads="1" noChangeShapeType="1" noTextEdit="1"/>
              </p:cNvSpPr>
              <p:nvPr/>
            </p:nvSpPr>
            <p:spPr>
              <a:xfrm>
                <a:off x="2209800" y="1524000"/>
                <a:ext cx="5658216" cy="1070549"/>
              </a:xfrm>
              <a:prstGeom prst="rect">
                <a:avLst/>
              </a:prstGeom>
              <a:blipFill>
                <a:blip r:embed="rId2"/>
                <a:stretch>
                  <a:fillRect/>
                </a:stretch>
              </a:blipFill>
            </p:spPr>
            <p:txBody>
              <a:bodyPr/>
              <a:lstStyle/>
              <a:p>
                <a:r>
                  <a:rPr lang="en-US">
                    <a:noFill/>
                  </a:rPr>
                  <a:t> </a:t>
                </a:r>
              </a:p>
            </p:txBody>
          </p:sp>
        </mc:Fallback>
      </mc:AlternateContent>
      <p:sp>
        <p:nvSpPr>
          <p:cNvPr id="16" name="TextBox 15"/>
          <p:cNvSpPr txBox="1"/>
          <p:nvPr/>
        </p:nvSpPr>
        <p:spPr>
          <a:xfrm>
            <a:off x="8108638" y="1825685"/>
            <a:ext cx="611065" cy="400110"/>
          </a:xfrm>
          <a:prstGeom prst="rect">
            <a:avLst/>
          </a:prstGeom>
          <a:noFill/>
        </p:spPr>
        <p:txBody>
          <a:bodyPr wrap="none" rtlCol="0">
            <a:spAutoFit/>
          </a:bodyPr>
          <a:lstStyle/>
          <a:p>
            <a:r>
              <a:rPr lang="en-US" sz="2000" dirty="0"/>
              <a:t>(98)</a:t>
            </a:r>
          </a:p>
        </p:txBody>
      </p:sp>
      <p:sp>
        <p:nvSpPr>
          <p:cNvPr id="6" name="Rectangle 5"/>
          <p:cNvSpPr/>
          <p:nvPr/>
        </p:nvSpPr>
        <p:spPr>
          <a:xfrm>
            <a:off x="228600" y="2766746"/>
            <a:ext cx="8686800" cy="400110"/>
          </a:xfrm>
          <a:prstGeom prst="rect">
            <a:avLst/>
          </a:prstGeom>
        </p:spPr>
        <p:txBody>
          <a:bodyPr wrap="square">
            <a:spAutoFit/>
          </a:bodyPr>
          <a:lstStyle/>
          <a:p>
            <a:r>
              <a:rPr lang="en-US" sz="2000" dirty="0">
                <a:solidFill>
                  <a:srgbClr val="000000"/>
                </a:solidFill>
              </a:rPr>
              <a:t>Equation (98) is of the generalized form</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9" name="Rectangle 18"/>
              <p:cNvSpPr/>
              <p:nvPr/>
            </p:nvSpPr>
            <p:spPr>
              <a:xfrm>
                <a:off x="2743200" y="3553919"/>
                <a:ext cx="3979359"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𝐿</m:t>
                            </m:r>
                          </m:e>
                          <m:sub>
                            <m:r>
                              <a:rPr lang="en-US" sz="2000" b="0" i="1" smtClean="0">
                                <a:latin typeface="Cambria Math" panose="02040503050406030204" pitchFamily="18" charset="0"/>
                              </a:rPr>
                              <m:t>𝐴𝐵𝐶</m:t>
                            </m:r>
                          </m:sub>
                        </m:sSub>
                      </m:e>
                    </m:d>
                  </m:oMath>
                </a14:m>
                <a:r>
                  <a:rPr lang="en-US" sz="2000" dirty="0"/>
                  <a:t>=[a]</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𝐿</m:t>
                            </m:r>
                          </m:e>
                          <m:sub>
                            <m:r>
                              <a:rPr lang="en-US" sz="2000" i="1">
                                <a:latin typeface="Cambria Math" panose="02040503050406030204" pitchFamily="18" charset="0"/>
                              </a:rPr>
                              <m:t>𝑎𝑏𝑐</m:t>
                            </m:r>
                          </m:sub>
                        </m:sSub>
                      </m:e>
                    </m:d>
                  </m:oMath>
                </a14:m>
                <a:r>
                  <a:rPr lang="en-US" sz="2000" dirty="0"/>
                  <a:t>+[b]</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oMath>
                </a14:m>
                <a:endParaRPr lang="en-US" sz="2000" dirty="0"/>
              </a:p>
            </p:txBody>
          </p:sp>
        </mc:Choice>
        <mc:Fallback xmlns="">
          <p:sp>
            <p:nvSpPr>
              <p:cNvPr id="19" name="Rectangle 18"/>
              <p:cNvSpPr>
                <a:spLocks noRot="1" noChangeAspect="1" noMove="1" noResize="1" noEditPoints="1" noAdjustHandles="1" noChangeArrowheads="1" noChangeShapeType="1" noTextEdit="1"/>
              </p:cNvSpPr>
              <p:nvPr/>
            </p:nvSpPr>
            <p:spPr>
              <a:xfrm>
                <a:off x="2743200" y="3553919"/>
                <a:ext cx="3979359" cy="400110"/>
              </a:xfrm>
              <a:prstGeom prst="rect">
                <a:avLst/>
              </a:prstGeom>
              <a:blipFill>
                <a:blip r:embed="rId3"/>
                <a:stretch>
                  <a:fillRect t="-9091" b="-25758"/>
                </a:stretch>
              </a:blipFill>
            </p:spPr>
            <p:txBody>
              <a:bodyPr/>
              <a:lstStyle/>
              <a:p>
                <a:r>
                  <a:rPr lang="en-US">
                    <a:noFill/>
                  </a:rPr>
                  <a:t> </a:t>
                </a:r>
              </a:p>
            </p:txBody>
          </p:sp>
        </mc:Fallback>
      </mc:AlternateContent>
      <p:sp>
        <p:nvSpPr>
          <p:cNvPr id="20" name="TextBox 19"/>
          <p:cNvSpPr txBox="1"/>
          <p:nvPr/>
        </p:nvSpPr>
        <p:spPr>
          <a:xfrm>
            <a:off x="8108638" y="3473951"/>
            <a:ext cx="611065" cy="400110"/>
          </a:xfrm>
          <a:prstGeom prst="rect">
            <a:avLst/>
          </a:prstGeom>
          <a:noFill/>
        </p:spPr>
        <p:txBody>
          <a:bodyPr wrap="none" rtlCol="0">
            <a:spAutoFit/>
          </a:bodyPr>
          <a:lstStyle/>
          <a:p>
            <a:r>
              <a:rPr lang="en-US" sz="2000" dirty="0"/>
              <a:t>(99)</a:t>
            </a:r>
          </a:p>
        </p:txBody>
      </p:sp>
      <p:sp>
        <p:nvSpPr>
          <p:cNvPr id="10"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2698385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744154" cy="584775"/>
          </a:xfrm>
          <a:prstGeom prst="rect">
            <a:avLst/>
          </a:prstGeom>
        </p:spPr>
        <p:txBody>
          <a:bodyPr wrap="none">
            <a:spAutoFit/>
          </a:bodyPr>
          <a:lstStyle/>
          <a:p>
            <a:r>
              <a:rPr lang="en-US" sz="3200" dirty="0">
                <a:solidFill>
                  <a:srgbClr val="C8102E"/>
                </a:solidFill>
                <a:latin typeface="+mj-lt"/>
                <a:ea typeface="+mj-ea"/>
                <a:cs typeface="+mj-cs"/>
              </a:rPr>
              <a:t>Closed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79</a:t>
            </a:fld>
            <a:endParaRPr lang="en-US" dirty="0"/>
          </a:p>
        </p:txBody>
      </p:sp>
      <p:sp>
        <p:nvSpPr>
          <p:cNvPr id="5" name="Rectangle 4"/>
          <p:cNvSpPr/>
          <p:nvPr/>
        </p:nvSpPr>
        <p:spPr>
          <a:xfrm>
            <a:off x="157654" y="916701"/>
            <a:ext cx="8910145" cy="400110"/>
          </a:xfrm>
          <a:prstGeom prst="rect">
            <a:avLst/>
          </a:prstGeom>
        </p:spPr>
        <p:txBody>
          <a:bodyPr wrap="square">
            <a:spAutoFit/>
          </a:bodyPr>
          <a:lstStyle/>
          <a:p>
            <a:r>
              <a:rPr lang="en-US" sz="2000" dirty="0">
                <a:solidFill>
                  <a:srgbClr val="000000"/>
                </a:solidFill>
              </a:rPr>
              <a:t>Fig.14 shows the closed delta–delta connection with the defining currents.</a:t>
            </a:r>
            <a:endParaRPr lang="en-US" sz="2000" dirty="0">
              <a:solidFill>
                <a:srgbClr val="000000"/>
              </a:solidFill>
              <a:effectLst/>
            </a:endParaRPr>
          </a:p>
        </p:txBody>
      </p:sp>
      <p:pic>
        <p:nvPicPr>
          <p:cNvPr id="7" name="Picture 6"/>
          <p:cNvPicPr>
            <a:picLocks noChangeAspect="1"/>
          </p:cNvPicPr>
          <p:nvPr/>
        </p:nvPicPr>
        <p:blipFill>
          <a:blip r:embed="rId2"/>
          <a:stretch>
            <a:fillRect/>
          </a:stretch>
        </p:blipFill>
        <p:spPr>
          <a:xfrm>
            <a:off x="2209800" y="1316811"/>
            <a:ext cx="5031485" cy="3982518"/>
          </a:xfrm>
          <a:prstGeom prst="rect">
            <a:avLst/>
          </a:prstGeom>
        </p:spPr>
      </p:pic>
      <p:sp>
        <p:nvSpPr>
          <p:cNvPr id="12" name="TextBox 11"/>
          <p:cNvSpPr txBox="1"/>
          <p:nvPr/>
        </p:nvSpPr>
        <p:spPr>
          <a:xfrm>
            <a:off x="1447800" y="5345668"/>
            <a:ext cx="6934200" cy="369332"/>
          </a:xfrm>
          <a:prstGeom prst="rect">
            <a:avLst/>
          </a:prstGeom>
          <a:noFill/>
        </p:spPr>
        <p:txBody>
          <a:bodyPr wrap="square" rtlCol="0">
            <a:spAutoFit/>
          </a:bodyPr>
          <a:lstStyle/>
          <a:p>
            <a:pPr algn="ctr"/>
            <a:r>
              <a:rPr lang="en-US" sz="1800" dirty="0"/>
              <a:t>Fig.</a:t>
            </a:r>
            <a:r>
              <a:rPr lang="en-US" altLang="zh-CN" sz="1800" dirty="0"/>
              <a:t>14</a:t>
            </a:r>
            <a:r>
              <a:rPr lang="en-US" sz="1800" dirty="0"/>
              <a:t> Closed Delta-connected regulators with currents</a:t>
            </a:r>
          </a:p>
        </p:txBody>
      </p:sp>
      <p:sp>
        <p:nvSpPr>
          <p:cNvPr id="8"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116696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255367" cy="584775"/>
          </a:xfrm>
          <a:prstGeom prst="rect">
            <a:avLst/>
          </a:prstGeom>
        </p:spPr>
        <p:txBody>
          <a:bodyPr wrap="none">
            <a:spAutoFit/>
          </a:bodyPr>
          <a:lstStyle/>
          <a:p>
            <a:r>
              <a:rPr lang="en-US" sz="3200" dirty="0">
                <a:solidFill>
                  <a:srgbClr val="C8102E"/>
                </a:solidFill>
                <a:latin typeface="+mj-lt"/>
                <a:ea typeface="+mj-ea"/>
                <a:cs typeface="+mj-cs"/>
              </a:rPr>
              <a:t>Two-Winding Transformer Theory</a:t>
            </a:r>
          </a:p>
        </p:txBody>
      </p:sp>
      <p:sp>
        <p:nvSpPr>
          <p:cNvPr id="4" name="Slide Number Placeholder 3"/>
          <p:cNvSpPr>
            <a:spLocks noGrp="1"/>
          </p:cNvSpPr>
          <p:nvPr>
            <p:ph type="sldNum" sz="quarter" idx="12"/>
          </p:nvPr>
        </p:nvSpPr>
        <p:spPr/>
        <p:txBody>
          <a:bodyPr/>
          <a:lstStyle/>
          <a:p>
            <a:fld id="{5B7A2384-8C5D-49F6-8259-B9A64ECD4852}" type="slidenum">
              <a:rPr lang="en-US" smtClean="0"/>
              <a:t>8</a:t>
            </a:fld>
            <a:endParaRPr lang="en-US" dirty="0"/>
          </a:p>
        </p:txBody>
      </p:sp>
      <p:sp>
        <p:nvSpPr>
          <p:cNvPr id="2" name="Rectangle 1"/>
          <p:cNvSpPr/>
          <p:nvPr/>
        </p:nvSpPr>
        <p:spPr>
          <a:xfrm>
            <a:off x="152400" y="762000"/>
            <a:ext cx="8991600" cy="1938992"/>
          </a:xfrm>
          <a:prstGeom prst="rect">
            <a:avLst/>
          </a:prstGeom>
        </p:spPr>
        <p:txBody>
          <a:bodyPr wrap="square">
            <a:spAutoFit/>
          </a:bodyPr>
          <a:lstStyle/>
          <a:p>
            <a:pPr algn="just"/>
            <a:r>
              <a:rPr lang="en-US" sz="2000" dirty="0"/>
              <a:t>The exact equivalent circuit for a two-winding transformer is shown in Fig.1. In Fig.1, the high-voltage transformer terminals are denoted by </a:t>
            </a:r>
            <a:r>
              <a:rPr lang="en-US" sz="2000" i="1" dirty="0"/>
              <a:t>H</a:t>
            </a:r>
            <a:r>
              <a:rPr lang="en-US" sz="2000" baseline="-25000" dirty="0"/>
              <a:t>1</a:t>
            </a:r>
            <a:r>
              <a:rPr lang="en-US" sz="2000" dirty="0"/>
              <a:t> and </a:t>
            </a:r>
            <a:r>
              <a:rPr lang="en-US" sz="2000" i="1" dirty="0"/>
              <a:t>H</a:t>
            </a:r>
            <a:r>
              <a:rPr lang="en-US" sz="2000" baseline="-25000" dirty="0"/>
              <a:t>2</a:t>
            </a:r>
            <a:r>
              <a:rPr lang="en-US" sz="2000" dirty="0"/>
              <a:t>, and the low-voltage terminals are denoted by </a:t>
            </a:r>
            <a:r>
              <a:rPr lang="en-US" sz="2000" i="1" dirty="0"/>
              <a:t>X</a:t>
            </a:r>
            <a:r>
              <a:rPr lang="en-US" sz="2000" baseline="-25000" dirty="0"/>
              <a:t>1</a:t>
            </a:r>
            <a:r>
              <a:rPr lang="en-US" sz="2000" dirty="0"/>
              <a:t> and </a:t>
            </a:r>
            <a:r>
              <a:rPr lang="en-US" sz="2000" i="1" dirty="0"/>
              <a:t>X</a:t>
            </a:r>
            <a:r>
              <a:rPr lang="en-US" sz="2000" baseline="-25000" dirty="0"/>
              <a:t>2</a:t>
            </a:r>
            <a:r>
              <a:rPr lang="en-US" sz="2000" dirty="0"/>
              <a:t>. The standards for these markings are such that at no load the voltage between </a:t>
            </a:r>
            <a:r>
              <a:rPr lang="en-US" sz="2000" i="1" dirty="0"/>
              <a:t>H</a:t>
            </a:r>
            <a:r>
              <a:rPr lang="en-US" sz="2000" baseline="-25000" dirty="0"/>
              <a:t>1</a:t>
            </a:r>
            <a:r>
              <a:rPr lang="en-US" sz="2000" dirty="0"/>
              <a:t> and </a:t>
            </a:r>
            <a:r>
              <a:rPr lang="en-US" sz="2000" i="1" dirty="0"/>
              <a:t>H</a:t>
            </a:r>
            <a:r>
              <a:rPr lang="en-US" sz="2000" baseline="-25000" dirty="0"/>
              <a:t>2</a:t>
            </a:r>
            <a:r>
              <a:rPr lang="en-US" sz="2000" dirty="0"/>
              <a:t> will be in phase with the voltage between </a:t>
            </a:r>
            <a:r>
              <a:rPr lang="en-US" sz="2000" i="1" dirty="0"/>
              <a:t>X</a:t>
            </a:r>
            <a:r>
              <a:rPr lang="en-US" sz="2000" baseline="-25000" dirty="0"/>
              <a:t>1</a:t>
            </a:r>
            <a:r>
              <a:rPr lang="en-US" sz="2000" dirty="0"/>
              <a:t> and </a:t>
            </a:r>
            <a:r>
              <a:rPr lang="en-US" sz="2000" i="1" dirty="0"/>
              <a:t>X</a:t>
            </a:r>
            <a:r>
              <a:rPr lang="en-US" sz="2000" baseline="-25000" dirty="0"/>
              <a:t>2</a:t>
            </a:r>
            <a:r>
              <a:rPr lang="en-US" sz="2000" dirty="0"/>
              <a:t>. Under a steady-state load condition, the currents </a:t>
            </a:r>
            <a:r>
              <a:rPr lang="en-US" sz="2000" i="1" dirty="0"/>
              <a:t>I</a:t>
            </a:r>
            <a:r>
              <a:rPr lang="en-US" sz="2000" baseline="-25000" dirty="0"/>
              <a:t>1</a:t>
            </a:r>
            <a:r>
              <a:rPr lang="en-US" sz="2000" dirty="0"/>
              <a:t> and </a:t>
            </a:r>
            <a:r>
              <a:rPr lang="en-US" sz="2000" i="1" dirty="0"/>
              <a:t>I</a:t>
            </a:r>
            <a:r>
              <a:rPr lang="en-US" sz="2000" baseline="-25000" dirty="0"/>
              <a:t>2</a:t>
            </a:r>
            <a:r>
              <a:rPr lang="en-US" sz="2000" dirty="0"/>
              <a:t> will be in phase.</a:t>
            </a:r>
          </a:p>
        </p:txBody>
      </p:sp>
      <p:pic>
        <p:nvPicPr>
          <p:cNvPr id="5" name="Picture 4"/>
          <p:cNvPicPr>
            <a:picLocks noChangeAspect="1"/>
          </p:cNvPicPr>
          <p:nvPr/>
        </p:nvPicPr>
        <p:blipFill>
          <a:blip r:embed="rId2"/>
          <a:stretch>
            <a:fillRect/>
          </a:stretch>
        </p:blipFill>
        <p:spPr>
          <a:xfrm>
            <a:off x="557212" y="2590800"/>
            <a:ext cx="8181975" cy="2638425"/>
          </a:xfrm>
          <a:prstGeom prst="rect">
            <a:avLst/>
          </a:prstGeom>
        </p:spPr>
      </p:pic>
      <p:sp>
        <p:nvSpPr>
          <p:cNvPr id="6" name="TextBox 5"/>
          <p:cNvSpPr txBox="1"/>
          <p:nvPr/>
        </p:nvSpPr>
        <p:spPr>
          <a:xfrm>
            <a:off x="2057400" y="5212156"/>
            <a:ext cx="5638800" cy="369332"/>
          </a:xfrm>
          <a:prstGeom prst="rect">
            <a:avLst/>
          </a:prstGeom>
          <a:noFill/>
        </p:spPr>
        <p:txBody>
          <a:bodyPr wrap="square" rtlCol="0">
            <a:spAutoFit/>
          </a:bodyPr>
          <a:lstStyle/>
          <a:p>
            <a:pPr algn="ctr"/>
            <a:r>
              <a:rPr lang="en-US" dirty="0"/>
              <a:t>Fig.1 Two-winding transformer: exact equivalent circuit</a:t>
            </a:r>
          </a:p>
        </p:txBody>
      </p:sp>
    </p:spTree>
    <p:extLst>
      <p:ext uri="{BB962C8B-B14F-4D97-AF65-F5344CB8AC3E}">
        <p14:creationId xmlns:p14="http://schemas.microsoft.com/office/powerpoint/2010/main" val="8176443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744154" cy="584775"/>
          </a:xfrm>
          <a:prstGeom prst="rect">
            <a:avLst/>
          </a:prstGeom>
        </p:spPr>
        <p:txBody>
          <a:bodyPr wrap="none">
            <a:spAutoFit/>
          </a:bodyPr>
          <a:lstStyle/>
          <a:p>
            <a:r>
              <a:rPr lang="en-US" sz="3200" dirty="0">
                <a:solidFill>
                  <a:srgbClr val="C8102E"/>
                </a:solidFill>
                <a:latin typeface="+mj-lt"/>
                <a:ea typeface="+mj-ea"/>
                <a:cs typeface="+mj-cs"/>
              </a:rPr>
              <a:t>Closed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80</a:t>
            </a:fld>
            <a:endParaRPr lang="en-US" dirty="0"/>
          </a:p>
        </p:txBody>
      </p:sp>
      <p:pic>
        <p:nvPicPr>
          <p:cNvPr id="7" name="Picture 6"/>
          <p:cNvPicPr>
            <a:picLocks noChangeAspect="1"/>
          </p:cNvPicPr>
          <p:nvPr/>
        </p:nvPicPr>
        <p:blipFill>
          <a:blip r:embed="rId2"/>
          <a:stretch>
            <a:fillRect/>
          </a:stretch>
        </p:blipFill>
        <p:spPr>
          <a:xfrm>
            <a:off x="395819" y="2689612"/>
            <a:ext cx="3509962" cy="2778203"/>
          </a:xfrm>
          <a:prstGeom prst="rect">
            <a:avLst/>
          </a:prstGeom>
        </p:spPr>
      </p:pic>
      <p:sp>
        <p:nvSpPr>
          <p:cNvPr id="12" name="TextBox 11"/>
          <p:cNvSpPr txBox="1"/>
          <p:nvPr/>
        </p:nvSpPr>
        <p:spPr>
          <a:xfrm>
            <a:off x="228600" y="5467815"/>
            <a:ext cx="3457903" cy="646331"/>
          </a:xfrm>
          <a:prstGeom prst="rect">
            <a:avLst/>
          </a:prstGeom>
          <a:noFill/>
        </p:spPr>
        <p:txBody>
          <a:bodyPr wrap="square" rtlCol="0">
            <a:spAutoFit/>
          </a:bodyPr>
          <a:lstStyle/>
          <a:p>
            <a:pPr algn="ctr"/>
            <a:r>
              <a:rPr lang="en-US" sz="1800" dirty="0"/>
              <a:t>Fig.</a:t>
            </a:r>
            <a:r>
              <a:rPr lang="en-US" altLang="zh-CN" sz="1800" dirty="0"/>
              <a:t>14</a:t>
            </a:r>
            <a:r>
              <a:rPr lang="en-US" sz="1800" dirty="0"/>
              <a:t> Closed Delta-connected regulators with currents</a:t>
            </a:r>
          </a:p>
        </p:txBody>
      </p:sp>
      <p:sp>
        <p:nvSpPr>
          <p:cNvPr id="2" name="Rectangle 1"/>
          <p:cNvSpPr/>
          <p:nvPr/>
        </p:nvSpPr>
        <p:spPr>
          <a:xfrm>
            <a:off x="199697" y="689511"/>
            <a:ext cx="8915400" cy="707886"/>
          </a:xfrm>
          <a:prstGeom prst="rect">
            <a:avLst/>
          </a:prstGeom>
        </p:spPr>
        <p:txBody>
          <a:bodyPr wrap="square">
            <a:spAutoFit/>
          </a:bodyPr>
          <a:lstStyle/>
          <a:p>
            <a:r>
              <a:rPr lang="en-US" sz="2000" dirty="0">
                <a:solidFill>
                  <a:srgbClr val="000000"/>
                </a:solidFill>
              </a:rPr>
              <a:t>The relationship between source and load line currents starts with applying KCL at the load-side terminal </a:t>
            </a:r>
            <a:r>
              <a:rPr lang="en-US" sz="2000" i="1" dirty="0">
                <a:solidFill>
                  <a:srgbClr val="000000"/>
                </a:solidFill>
              </a:rPr>
              <a:t>a</a:t>
            </a:r>
            <a:r>
              <a:rPr lang="en-US" sz="2000" dirty="0">
                <a:solidFill>
                  <a:srgbClr val="000000"/>
                </a:solidFill>
              </a:rPr>
              <a: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8" name="Rectangle 7"/>
              <p:cNvSpPr/>
              <p:nvPr/>
            </p:nvSpPr>
            <p:spPr>
              <a:xfrm>
                <a:off x="3200400" y="1431434"/>
                <a:ext cx="342023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𝑎</m:t>
                          </m:r>
                        </m:sub>
                      </m:sSub>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𝐼</m:t>
                          </m:r>
                        </m:e>
                        <m:sub>
                          <m:r>
                            <a:rPr lang="en-US" sz="2000" b="0" i="1" smtClean="0">
                              <a:latin typeface="Cambria Math" panose="02040503050406030204" pitchFamily="18" charset="0"/>
                            </a:rPr>
                            <m:t>𝑎</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𝑐</m:t>
                          </m:r>
                          <m:r>
                            <a:rPr lang="en-US" sz="2000" i="1">
                              <a:latin typeface="Cambria Math" panose="02040503050406030204" pitchFamily="18" charset="0"/>
                            </a:rPr>
                            <m:t>𝑎</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𝐴</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r>
                            <a:rPr lang="en-US" sz="2000" b="0" i="1" smtClean="0">
                              <a:latin typeface="Cambria Math" panose="02040503050406030204" pitchFamily="18" charset="0"/>
                            </a:rPr>
                            <m:t>𝑏</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𝑐</m:t>
                          </m:r>
                          <m:r>
                            <a:rPr lang="en-US" sz="2000" i="1">
                              <a:latin typeface="Cambria Math" panose="02040503050406030204" pitchFamily="18" charset="0"/>
                            </a:rPr>
                            <m:t>𝑎</m:t>
                          </m:r>
                        </m:sub>
                      </m:sSub>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3200400" y="1431434"/>
                <a:ext cx="3420232" cy="400110"/>
              </a:xfrm>
              <a:prstGeom prst="rect">
                <a:avLst/>
              </a:prstGeom>
              <a:blipFill>
                <a:blip r:embed="rId3"/>
                <a:stretch>
                  <a:fillRect b="-3077"/>
                </a:stretch>
              </a:blipFill>
            </p:spPr>
            <p:txBody>
              <a:bodyPr/>
              <a:lstStyle/>
              <a:p>
                <a:r>
                  <a:rPr lang="en-US">
                    <a:noFill/>
                  </a:rPr>
                  <a:t> </a:t>
                </a:r>
              </a:p>
            </p:txBody>
          </p:sp>
        </mc:Fallback>
      </mc:AlternateContent>
      <p:sp>
        <p:nvSpPr>
          <p:cNvPr id="9" name="TextBox 8"/>
          <p:cNvSpPr txBox="1"/>
          <p:nvPr/>
        </p:nvSpPr>
        <p:spPr>
          <a:xfrm>
            <a:off x="8068952" y="1426888"/>
            <a:ext cx="739305" cy="400110"/>
          </a:xfrm>
          <a:prstGeom prst="rect">
            <a:avLst/>
          </a:prstGeom>
          <a:noFill/>
        </p:spPr>
        <p:txBody>
          <a:bodyPr wrap="none" rtlCol="0">
            <a:spAutoFit/>
          </a:bodyPr>
          <a:lstStyle/>
          <a:p>
            <a:r>
              <a:rPr lang="en-US" sz="2000" dirty="0"/>
              <a:t>(100)</a:t>
            </a:r>
          </a:p>
        </p:txBody>
      </p:sp>
      <p:sp>
        <p:nvSpPr>
          <p:cNvPr id="6" name="Rectangle 5"/>
          <p:cNvSpPr/>
          <p:nvPr/>
        </p:nvSpPr>
        <p:spPr>
          <a:xfrm>
            <a:off x="228600" y="1752600"/>
            <a:ext cx="511679" cy="400110"/>
          </a:xfrm>
          <a:prstGeom prst="rect">
            <a:avLst/>
          </a:prstGeom>
        </p:spPr>
        <p:txBody>
          <a:bodyPr wrap="none">
            <a:spAutoFit/>
          </a:bodyPr>
          <a:lstStyle/>
          <a:p>
            <a:r>
              <a:rPr lang="en-US" sz="2000" dirty="0">
                <a:solidFill>
                  <a:srgbClr val="000000"/>
                </a:solidFill>
              </a:rPr>
              <a:t>but</a:t>
            </a:r>
            <a:endParaRPr lang="en-US" sz="2000" dirty="0"/>
          </a:p>
        </p:txBody>
      </p:sp>
      <mc:AlternateContent xmlns:mc="http://schemas.openxmlformats.org/markup-compatibility/2006" xmlns:a14="http://schemas.microsoft.com/office/drawing/2010/main">
        <mc:Choice Requires="a14">
          <p:sp>
            <p:nvSpPr>
              <p:cNvPr id="11" name="Rectangle 10"/>
              <p:cNvSpPr/>
              <p:nvPr/>
            </p:nvSpPr>
            <p:spPr>
              <a:xfrm>
                <a:off x="4114800" y="1955521"/>
                <a:ext cx="1589218" cy="7188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𝑎𝑏</m:t>
                          </m:r>
                        </m:sub>
                      </m:sSub>
                      <m:r>
                        <a:rPr lang="en-US" sz="2000">
                          <a:latin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b="0" i="1" smtClean="0">
                                  <a:latin typeface="Cambria Math" panose="02040503050406030204" pitchFamily="18" charset="0"/>
                                </a:rPr>
                                <m:t>1</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𝐴</m:t>
                          </m:r>
                        </m:sub>
                      </m:sSub>
                    </m:oMath>
                  </m:oMathPara>
                </a14:m>
                <a:endParaRPr lang="en-US" sz="2000" dirty="0"/>
              </a:p>
            </p:txBody>
          </p:sp>
        </mc:Choice>
        <mc:Fallback xmlns="">
          <p:sp>
            <p:nvSpPr>
              <p:cNvPr id="11" name="Rectangle 10"/>
              <p:cNvSpPr>
                <a:spLocks noRot="1" noChangeAspect="1" noMove="1" noResize="1" noEditPoints="1" noAdjustHandles="1" noChangeArrowheads="1" noChangeShapeType="1" noTextEdit="1"/>
              </p:cNvSpPr>
              <p:nvPr/>
            </p:nvSpPr>
            <p:spPr>
              <a:xfrm>
                <a:off x="4114800" y="1955521"/>
                <a:ext cx="1589218" cy="718851"/>
              </a:xfrm>
              <a:prstGeom prst="rect">
                <a:avLst/>
              </a:prstGeom>
              <a:blipFill>
                <a:blip r:embed="rId4"/>
                <a:stretch>
                  <a:fillRect/>
                </a:stretch>
              </a:blipFill>
            </p:spPr>
            <p:txBody>
              <a:bodyPr/>
              <a:lstStyle/>
              <a:p>
                <a:r>
                  <a:rPr lang="en-US">
                    <a:noFill/>
                  </a:rPr>
                  <a:t> </a:t>
                </a:r>
              </a:p>
            </p:txBody>
          </p:sp>
        </mc:Fallback>
      </mc:AlternateContent>
      <p:sp>
        <p:nvSpPr>
          <p:cNvPr id="13" name="TextBox 12"/>
          <p:cNvSpPr txBox="1"/>
          <p:nvPr/>
        </p:nvSpPr>
        <p:spPr>
          <a:xfrm>
            <a:off x="8068952" y="2057400"/>
            <a:ext cx="739305" cy="400110"/>
          </a:xfrm>
          <a:prstGeom prst="rect">
            <a:avLst/>
          </a:prstGeom>
          <a:noFill/>
        </p:spPr>
        <p:txBody>
          <a:bodyPr wrap="none" rtlCol="0">
            <a:spAutoFit/>
          </a:bodyPr>
          <a:lstStyle/>
          <a:p>
            <a:r>
              <a:rPr lang="en-US" sz="2000" dirty="0"/>
              <a:t>(101)</a:t>
            </a:r>
          </a:p>
        </p:txBody>
      </p:sp>
      <mc:AlternateContent xmlns:mc="http://schemas.openxmlformats.org/markup-compatibility/2006" xmlns:a14="http://schemas.microsoft.com/office/drawing/2010/main">
        <mc:Choice Requires="a14">
          <p:sp>
            <p:nvSpPr>
              <p:cNvPr id="14" name="Rectangle 13"/>
              <p:cNvSpPr/>
              <p:nvPr/>
            </p:nvSpPr>
            <p:spPr>
              <a:xfrm>
                <a:off x="4120055" y="2603476"/>
                <a:ext cx="1559209" cy="7188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𝑐𝑎</m:t>
                          </m:r>
                        </m:sub>
                      </m:sSub>
                      <m:r>
                        <a:rPr lang="en-US" sz="2000">
                          <a:latin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b="0" i="1" smtClean="0">
                                  <a:latin typeface="Cambria Math" panose="02040503050406030204" pitchFamily="18" charset="0"/>
                                </a:rPr>
                                <m:t>1</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𝑐</m:t>
                          </m:r>
                        </m:sub>
                      </m:sSub>
                    </m:oMath>
                  </m:oMathPara>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4120055" y="2603476"/>
                <a:ext cx="1559209" cy="718851"/>
              </a:xfrm>
              <a:prstGeom prst="rect">
                <a:avLst/>
              </a:prstGeom>
              <a:blipFill>
                <a:blip r:embed="rId5"/>
                <a:stretch>
                  <a:fillRect/>
                </a:stretch>
              </a:blipFill>
            </p:spPr>
            <p:txBody>
              <a:bodyPr/>
              <a:lstStyle/>
              <a:p>
                <a:r>
                  <a:rPr lang="en-US">
                    <a:noFill/>
                  </a:rPr>
                  <a:t> </a:t>
                </a:r>
              </a:p>
            </p:txBody>
          </p:sp>
        </mc:Fallback>
      </mc:AlternateContent>
      <p:sp>
        <p:nvSpPr>
          <p:cNvPr id="15" name="TextBox 14"/>
          <p:cNvSpPr txBox="1"/>
          <p:nvPr/>
        </p:nvSpPr>
        <p:spPr>
          <a:xfrm>
            <a:off x="8074207" y="2705355"/>
            <a:ext cx="739305" cy="400110"/>
          </a:xfrm>
          <a:prstGeom prst="rect">
            <a:avLst/>
          </a:prstGeom>
          <a:noFill/>
        </p:spPr>
        <p:txBody>
          <a:bodyPr wrap="none" rtlCol="0">
            <a:spAutoFit/>
          </a:bodyPr>
          <a:lstStyle/>
          <a:p>
            <a:r>
              <a:rPr lang="en-US" sz="2000" dirty="0"/>
              <a:t>(102)</a:t>
            </a:r>
          </a:p>
        </p:txBody>
      </p:sp>
      <p:sp>
        <p:nvSpPr>
          <p:cNvPr id="10" name="Rectangle 9"/>
          <p:cNvSpPr/>
          <p:nvPr/>
        </p:nvSpPr>
        <p:spPr>
          <a:xfrm>
            <a:off x="3967162" y="3515644"/>
            <a:ext cx="5024438" cy="707886"/>
          </a:xfrm>
          <a:prstGeom prst="rect">
            <a:avLst/>
          </a:prstGeom>
        </p:spPr>
        <p:txBody>
          <a:bodyPr wrap="square">
            <a:spAutoFit/>
          </a:bodyPr>
          <a:lstStyle/>
          <a:p>
            <a:r>
              <a:rPr lang="en-US" sz="2000" dirty="0">
                <a:solidFill>
                  <a:srgbClr val="000000"/>
                </a:solidFill>
              </a:rPr>
              <a:t>Substitute Equations (101) and (102) into Equation (100) and simplify: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6" name="Rectangle 15"/>
              <p:cNvSpPr/>
              <p:nvPr/>
            </p:nvSpPr>
            <p:spPr>
              <a:xfrm>
                <a:off x="4408655" y="4358472"/>
                <a:ext cx="3660297" cy="14390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𝑎</m:t>
                          </m:r>
                        </m:sub>
                      </m:sSub>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1</m:t>
                                  </m:r>
                                </m:sub>
                              </m:sSub>
                            </m:den>
                          </m:f>
                        </m:e>
                      </m:d>
                      <m:r>
                        <a:rPr lang="en-US" sz="2000" i="1">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𝐴</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1</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𝑐</m:t>
                          </m:r>
                        </m:sub>
                      </m:sSub>
                    </m:oMath>
                  </m:oMathPara>
                </a14:m>
                <a:endParaRPr lang="en-US"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𝑅</m:t>
                          </m:r>
                          <m:r>
                            <a:rPr lang="en-US" sz="2000" b="0" i="1" smtClean="0">
                              <a:latin typeface="Cambria Math" panose="02040503050406030204" pitchFamily="18" charset="0"/>
                            </a:rPr>
                            <m:t>_</m:t>
                          </m:r>
                          <m:r>
                            <a:rPr lang="en-US" sz="2000" b="0" i="1" smtClean="0">
                              <a:latin typeface="Cambria Math" panose="02040503050406030204" pitchFamily="18" charset="0"/>
                            </a:rPr>
                            <m:t>𝑎𝑏</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𝐴</m:t>
                          </m:r>
                        </m:sub>
                      </m:sSub>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m:t>
                              </m:r>
                              <m:r>
                                <a:rPr lang="en-US" sz="2000" i="1">
                                  <a:latin typeface="Cambria Math" panose="02040503050406030204" pitchFamily="18" charset="0"/>
                                </a:rPr>
                                <m:t>𝑎</m:t>
                              </m:r>
                            </m:sub>
                          </m:sSub>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𝑐</m:t>
                          </m:r>
                        </m:sub>
                      </m:sSub>
                    </m:oMath>
                  </m:oMathPara>
                </a14:m>
                <a:endParaRPr lang="en-US" sz="2000" dirty="0"/>
              </a:p>
              <a:p>
                <a:endParaRPr lang="en-US" sz="2000" dirty="0"/>
              </a:p>
            </p:txBody>
          </p:sp>
        </mc:Choice>
        <mc:Fallback xmlns="">
          <p:sp>
            <p:nvSpPr>
              <p:cNvPr id="16" name="Rectangle 15"/>
              <p:cNvSpPr>
                <a:spLocks noRot="1" noChangeAspect="1" noMove="1" noResize="1" noEditPoints="1" noAdjustHandles="1" noChangeArrowheads="1" noChangeShapeType="1" noTextEdit="1"/>
              </p:cNvSpPr>
              <p:nvPr/>
            </p:nvSpPr>
            <p:spPr>
              <a:xfrm>
                <a:off x="4408655" y="4358472"/>
                <a:ext cx="3660297" cy="1439048"/>
              </a:xfrm>
              <a:prstGeom prst="rect">
                <a:avLst/>
              </a:prstGeom>
              <a:blipFill>
                <a:blip r:embed="rId6"/>
                <a:stretch>
                  <a:fillRect/>
                </a:stretch>
              </a:blipFill>
            </p:spPr>
            <p:txBody>
              <a:bodyPr/>
              <a:lstStyle/>
              <a:p>
                <a:r>
                  <a:rPr lang="en-US">
                    <a:noFill/>
                  </a:rPr>
                  <a:t> </a:t>
                </a:r>
              </a:p>
            </p:txBody>
          </p:sp>
        </mc:Fallback>
      </mc:AlternateContent>
      <p:sp>
        <p:nvSpPr>
          <p:cNvPr id="17" name="TextBox 16"/>
          <p:cNvSpPr txBox="1"/>
          <p:nvPr/>
        </p:nvSpPr>
        <p:spPr>
          <a:xfrm>
            <a:off x="8039482" y="4609445"/>
            <a:ext cx="739305" cy="400110"/>
          </a:xfrm>
          <a:prstGeom prst="rect">
            <a:avLst/>
          </a:prstGeom>
          <a:noFill/>
        </p:spPr>
        <p:txBody>
          <a:bodyPr wrap="none" rtlCol="0">
            <a:spAutoFit/>
          </a:bodyPr>
          <a:lstStyle/>
          <a:p>
            <a:r>
              <a:rPr lang="en-US" sz="2000" dirty="0"/>
              <a:t>(103)</a:t>
            </a:r>
          </a:p>
        </p:txBody>
      </p:sp>
      <p:sp>
        <p:nvSpPr>
          <p:cNvPr id="18"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1072791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744154" cy="584775"/>
          </a:xfrm>
          <a:prstGeom prst="rect">
            <a:avLst/>
          </a:prstGeom>
        </p:spPr>
        <p:txBody>
          <a:bodyPr wrap="none">
            <a:spAutoFit/>
          </a:bodyPr>
          <a:lstStyle/>
          <a:p>
            <a:r>
              <a:rPr lang="en-US" sz="3200" dirty="0">
                <a:solidFill>
                  <a:srgbClr val="C8102E"/>
                </a:solidFill>
                <a:latin typeface="+mj-lt"/>
                <a:ea typeface="+mj-ea"/>
                <a:cs typeface="+mj-cs"/>
              </a:rPr>
              <a:t>Closed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81</a:t>
            </a:fld>
            <a:endParaRPr lang="en-US" dirty="0"/>
          </a:p>
        </p:txBody>
      </p:sp>
      <p:sp>
        <p:nvSpPr>
          <p:cNvPr id="5" name="Rectangle 4"/>
          <p:cNvSpPr/>
          <p:nvPr/>
        </p:nvSpPr>
        <p:spPr>
          <a:xfrm>
            <a:off x="228600" y="762000"/>
            <a:ext cx="8915400" cy="707886"/>
          </a:xfrm>
          <a:prstGeom prst="rect">
            <a:avLst/>
          </a:prstGeom>
        </p:spPr>
        <p:txBody>
          <a:bodyPr wrap="square">
            <a:spAutoFit/>
          </a:bodyPr>
          <a:lstStyle/>
          <a:p>
            <a:pPr algn="just"/>
            <a:r>
              <a:rPr lang="en-US" sz="2000" dirty="0">
                <a:solidFill>
                  <a:srgbClr val="000000"/>
                </a:solidFill>
              </a:rPr>
              <a:t>The same procedure can be followed at the other two load-side terminals. The resulting three-phase equation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8" name="Rectangle 17"/>
              <p:cNvSpPr/>
              <p:nvPr/>
            </p:nvSpPr>
            <p:spPr>
              <a:xfrm>
                <a:off x="2133600" y="1447800"/>
                <a:ext cx="5341590" cy="1070549"/>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𝑏</m:t>
                                </m:r>
                              </m:sub>
                            </m:sSub>
                          </m:e>
                          <m:e>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𝑐</m:t>
                                </m:r>
                              </m:sub>
                            </m:sSub>
                          </m:e>
                        </m:eqArr>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𝑅</m:t>
                                  </m:r>
                                  <m:r>
                                    <a:rPr lang="en-US" sz="2000" b="0" i="1" smtClean="0">
                                      <a:latin typeface="Cambria Math" panose="02040503050406030204" pitchFamily="18" charset="0"/>
                                    </a:rPr>
                                    <m:t>_</m:t>
                                  </m:r>
                                  <m:r>
                                    <a:rPr lang="en-US" sz="2000" b="0" i="1" smtClean="0">
                                      <a:latin typeface="Cambria Math" panose="02040503050406030204" pitchFamily="18" charset="0"/>
                                    </a:rPr>
                                    <m:t>𝑎𝑏</m:t>
                                  </m:r>
                                </m:sub>
                              </m:sSub>
                            </m:e>
                            <m:e>
                              <m:r>
                                <a:rPr lang="en-US" sz="2000" b="0" i="1" smtClean="0">
                                  <a:latin typeface="Cambria Math" panose="02040503050406030204" pitchFamily="18" charset="0"/>
                                </a:rPr>
                                <m:t>0</m:t>
                              </m:r>
                            </m:e>
                            <m:e>
                              <m:r>
                                <a:rPr lang="en-US" sz="2000" i="1">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m:t>
                                  </m:r>
                                  <m:r>
                                    <a:rPr lang="en-US" sz="2000" i="1">
                                      <a:latin typeface="Cambria Math" panose="02040503050406030204" pitchFamily="18" charset="0"/>
                                    </a:rPr>
                                    <m:t>𝑎</m:t>
                                  </m:r>
                                </m:sub>
                              </m:sSub>
                            </m:e>
                          </m:mr>
                          <m:mr>
                            <m:e>
                              <m:r>
                                <a:rPr lang="en-US" sz="2000" i="1">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e>
                            <m:e>
                              <m:sSub>
                                <m:sSubPr>
                                  <m:ctrlPr>
                                    <a:rPr lang="en-US" sz="2000" i="1" smtClean="0">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𝑏𝑐</m:t>
                                  </m:r>
                                </m:sub>
                              </m:sSub>
                            </m:e>
                            <m:e>
                              <m:r>
                                <a:rPr lang="en-US" sz="2000" i="1" smtClean="0">
                                  <a:latin typeface="Cambria Math" panose="02040503050406030204" pitchFamily="18" charset="0"/>
                                </a:rPr>
                                <m:t>0</m:t>
                              </m:r>
                            </m:e>
                          </m:mr>
                          <m:mr>
                            <m:e>
                              <m:r>
                                <a:rPr lang="en-US" sz="2000" i="1" smtClean="0">
                                  <a:latin typeface="Cambria Math" panose="02040503050406030204" pitchFamily="18" charset="0"/>
                                </a:rPr>
                                <m:t>0</m:t>
                              </m:r>
                            </m:e>
                            <m:e>
                              <m:r>
                                <a:rPr lang="en-US" sz="2000" i="1">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𝑏𝑐</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𝑐𝑎</m:t>
                                  </m:r>
                                </m:sub>
                              </m:sSub>
                            </m:e>
                          </m:mr>
                        </m:m>
                      </m:e>
                    </m:d>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𝐴</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𝐵</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𝐶</m:t>
                                </m:r>
                              </m:sub>
                            </m:sSub>
                          </m:e>
                        </m:eqArr>
                      </m:e>
                    </m:d>
                  </m:oMath>
                </a14:m>
                <a:endParaRPr lang="en-US" sz="2000" dirty="0"/>
              </a:p>
            </p:txBody>
          </p:sp>
        </mc:Choice>
        <mc:Fallback xmlns="">
          <p:sp>
            <p:nvSpPr>
              <p:cNvPr id="18" name="Rectangle 17"/>
              <p:cNvSpPr>
                <a:spLocks noRot="1" noChangeAspect="1" noMove="1" noResize="1" noEditPoints="1" noAdjustHandles="1" noChangeArrowheads="1" noChangeShapeType="1" noTextEdit="1"/>
              </p:cNvSpPr>
              <p:nvPr/>
            </p:nvSpPr>
            <p:spPr>
              <a:xfrm>
                <a:off x="2133600" y="1447800"/>
                <a:ext cx="5341590" cy="1070549"/>
              </a:xfrm>
              <a:prstGeom prst="rect">
                <a:avLst/>
              </a:prstGeom>
              <a:blipFill>
                <a:blip r:embed="rId2"/>
                <a:stretch>
                  <a:fillRect/>
                </a:stretch>
              </a:blipFill>
            </p:spPr>
            <p:txBody>
              <a:bodyPr/>
              <a:lstStyle/>
              <a:p>
                <a:r>
                  <a:rPr lang="en-US">
                    <a:noFill/>
                  </a:rPr>
                  <a:t> </a:t>
                </a:r>
              </a:p>
            </p:txBody>
          </p:sp>
        </mc:Fallback>
      </mc:AlternateContent>
      <p:sp>
        <p:nvSpPr>
          <p:cNvPr id="19" name="TextBox 18"/>
          <p:cNvSpPr txBox="1"/>
          <p:nvPr/>
        </p:nvSpPr>
        <p:spPr>
          <a:xfrm>
            <a:off x="8032438" y="1933564"/>
            <a:ext cx="739305" cy="400110"/>
          </a:xfrm>
          <a:prstGeom prst="rect">
            <a:avLst/>
          </a:prstGeom>
          <a:noFill/>
        </p:spPr>
        <p:txBody>
          <a:bodyPr wrap="none" rtlCol="0">
            <a:spAutoFit/>
          </a:bodyPr>
          <a:lstStyle/>
          <a:p>
            <a:r>
              <a:rPr lang="en-US" sz="2000" dirty="0"/>
              <a:t>(104)</a:t>
            </a:r>
          </a:p>
        </p:txBody>
      </p:sp>
      <p:sp>
        <p:nvSpPr>
          <p:cNvPr id="20" name="Rectangle 19"/>
          <p:cNvSpPr/>
          <p:nvPr/>
        </p:nvSpPr>
        <p:spPr>
          <a:xfrm>
            <a:off x="228600" y="2590800"/>
            <a:ext cx="8915400" cy="400110"/>
          </a:xfrm>
          <a:prstGeom prst="rect">
            <a:avLst/>
          </a:prstGeom>
        </p:spPr>
        <p:txBody>
          <a:bodyPr wrap="square">
            <a:spAutoFit/>
          </a:bodyPr>
          <a:lstStyle/>
          <a:p>
            <a:r>
              <a:rPr lang="en-US" sz="2000" dirty="0">
                <a:solidFill>
                  <a:srgbClr val="000000"/>
                </a:solidFill>
              </a:rPr>
              <a:t>Equation (104) is of the general form</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1" name="Rectangle 20"/>
              <p:cNvSpPr/>
              <p:nvPr/>
            </p:nvSpPr>
            <p:spPr>
              <a:xfrm>
                <a:off x="3691957" y="3105090"/>
                <a:ext cx="2232342"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𝑎𝑏𝑐</m:t>
                            </m:r>
                          </m:sub>
                        </m:sSub>
                      </m:e>
                    </m:d>
                    <m:r>
                      <a:rPr lang="en-US" sz="2000" b="0" i="0" smtClean="0">
                        <a:latin typeface="Cambria Math" panose="02040503050406030204" pitchFamily="18" charset="0"/>
                      </a:rPr>
                      <m:t>=</m:t>
                    </m:r>
                  </m:oMath>
                </a14:m>
                <a:r>
                  <a:rPr lang="en-US" sz="2000" dirty="0"/>
                  <a:t>[D]</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smtClean="0">
                                <a:latin typeface="Cambria Math" panose="02040503050406030204" pitchFamily="18" charset="0"/>
                              </a:rPr>
                              <m:t>𝐼</m:t>
                            </m:r>
                          </m:e>
                          <m:sub>
                            <m:r>
                              <a:rPr lang="en-US" sz="2000" b="0" i="1" smtClean="0">
                                <a:latin typeface="Cambria Math" panose="02040503050406030204" pitchFamily="18" charset="0"/>
                              </a:rPr>
                              <m:t>𝐴𝐵𝐶</m:t>
                            </m:r>
                          </m:sub>
                        </m:sSub>
                      </m:e>
                    </m:d>
                  </m:oMath>
                </a14:m>
                <a:endParaRPr lang="en-US" sz="2000" dirty="0"/>
              </a:p>
            </p:txBody>
          </p:sp>
        </mc:Choice>
        <mc:Fallback xmlns="">
          <p:sp>
            <p:nvSpPr>
              <p:cNvPr id="21" name="Rectangle 20"/>
              <p:cNvSpPr>
                <a:spLocks noRot="1" noChangeAspect="1" noMove="1" noResize="1" noEditPoints="1" noAdjustHandles="1" noChangeArrowheads="1" noChangeShapeType="1" noTextEdit="1"/>
              </p:cNvSpPr>
              <p:nvPr/>
            </p:nvSpPr>
            <p:spPr>
              <a:xfrm>
                <a:off x="3691957" y="3105090"/>
                <a:ext cx="2232342" cy="400110"/>
              </a:xfrm>
              <a:prstGeom prst="rect">
                <a:avLst/>
              </a:prstGeom>
              <a:blipFill>
                <a:blip r:embed="rId3"/>
                <a:stretch>
                  <a:fillRect t="-7576" b="-25758"/>
                </a:stretch>
              </a:blipFill>
            </p:spPr>
            <p:txBody>
              <a:bodyPr/>
              <a:lstStyle/>
              <a:p>
                <a:r>
                  <a:rPr lang="en-US">
                    <a:noFill/>
                  </a:rPr>
                  <a:t> </a:t>
                </a:r>
              </a:p>
            </p:txBody>
          </p:sp>
        </mc:Fallback>
      </mc:AlternateContent>
      <p:sp>
        <p:nvSpPr>
          <p:cNvPr id="22" name="TextBox 21"/>
          <p:cNvSpPr txBox="1"/>
          <p:nvPr/>
        </p:nvSpPr>
        <p:spPr>
          <a:xfrm>
            <a:off x="8032438" y="3048000"/>
            <a:ext cx="739305" cy="400110"/>
          </a:xfrm>
          <a:prstGeom prst="rect">
            <a:avLst/>
          </a:prstGeom>
          <a:noFill/>
        </p:spPr>
        <p:txBody>
          <a:bodyPr wrap="none" rtlCol="0">
            <a:spAutoFit/>
          </a:bodyPr>
          <a:lstStyle/>
          <a:p>
            <a:r>
              <a:rPr lang="en-US" sz="2000" dirty="0"/>
              <a:t>(105)</a:t>
            </a:r>
          </a:p>
        </p:txBody>
      </p:sp>
      <p:sp>
        <p:nvSpPr>
          <p:cNvPr id="23" name="Rectangle 22"/>
          <p:cNvSpPr/>
          <p:nvPr/>
        </p:nvSpPr>
        <p:spPr>
          <a:xfrm>
            <a:off x="228600" y="3562290"/>
            <a:ext cx="844911" cy="400110"/>
          </a:xfrm>
          <a:prstGeom prst="rect">
            <a:avLst/>
          </a:prstGeom>
        </p:spPr>
        <p:txBody>
          <a:bodyPr wrap="none">
            <a:spAutoFit/>
          </a:bodyPr>
          <a:lstStyle/>
          <a:p>
            <a:r>
              <a:rPr lang="en-US" sz="2000" dirty="0">
                <a:solidFill>
                  <a:srgbClr val="000000"/>
                </a:solidFill>
              </a:rPr>
              <a:t>where</a:t>
            </a:r>
            <a:endParaRPr lang="en-US" dirty="0"/>
          </a:p>
        </p:txBody>
      </p:sp>
      <mc:AlternateContent xmlns:mc="http://schemas.openxmlformats.org/markup-compatibility/2006" xmlns:a14="http://schemas.microsoft.com/office/drawing/2010/main">
        <mc:Choice Requires="a14">
          <p:sp>
            <p:nvSpPr>
              <p:cNvPr id="24" name="Rectangle 23"/>
              <p:cNvSpPr/>
              <p:nvPr/>
            </p:nvSpPr>
            <p:spPr>
              <a:xfrm>
                <a:off x="2908228" y="3886200"/>
                <a:ext cx="4590680" cy="1070549"/>
              </a:xfrm>
              <a:prstGeom prst="rect">
                <a:avLst/>
              </a:prstGeom>
            </p:spPr>
            <p:txBody>
              <a:bodyPr wrap="none">
                <a:spAutoFit/>
              </a:bodyPr>
              <a:lstStyle/>
              <a:p>
                <a:r>
                  <a:rPr lang="en-US" sz="2000" dirty="0"/>
                  <a:t>[D]</a:t>
                </a:r>
                <a14:m>
                  <m:oMath xmlns:m="http://schemas.openxmlformats.org/officeDocument/2006/math">
                    <m:r>
                      <a:rPr lang="en-US" sz="2000" b="0" i="0" smtClean="0">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e>
                            <m:e>
                              <m:r>
                                <a:rPr lang="en-US" sz="2000" i="1">
                                  <a:latin typeface="Cambria Math" panose="02040503050406030204" pitchFamily="18" charset="0"/>
                                </a:rPr>
                                <m:t>0</m:t>
                              </m:r>
                            </m:e>
                            <m:e>
                              <m:r>
                                <a:rPr lang="en-US" sz="2000" i="1">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𝑐𝑎</m:t>
                                  </m:r>
                                </m:sub>
                              </m:sSub>
                            </m:e>
                          </m:mr>
                          <m:mr>
                            <m:e>
                              <m:r>
                                <a:rPr lang="en-US" sz="2000" i="1">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𝑏𝑐</m:t>
                                  </m:r>
                                </m:sub>
                              </m:sSub>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𝑏𝑐</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𝑐𝑎</m:t>
                                  </m:r>
                                </m:sub>
                              </m:sSub>
                            </m:e>
                          </m:mr>
                        </m:m>
                      </m:e>
                    </m:d>
                  </m:oMath>
                </a14:m>
                <a:endParaRPr lang="en-US" sz="2000" dirty="0"/>
              </a:p>
            </p:txBody>
          </p:sp>
        </mc:Choice>
        <mc:Fallback xmlns="">
          <p:sp>
            <p:nvSpPr>
              <p:cNvPr id="24" name="Rectangle 23"/>
              <p:cNvSpPr>
                <a:spLocks noRot="1" noChangeAspect="1" noMove="1" noResize="1" noEditPoints="1" noAdjustHandles="1" noChangeArrowheads="1" noChangeShapeType="1" noTextEdit="1"/>
              </p:cNvSpPr>
              <p:nvPr/>
            </p:nvSpPr>
            <p:spPr>
              <a:xfrm>
                <a:off x="2908228" y="3886200"/>
                <a:ext cx="4590680" cy="1070549"/>
              </a:xfrm>
              <a:prstGeom prst="rect">
                <a:avLst/>
              </a:prstGeom>
              <a:blipFill>
                <a:blip r:embed="rId4"/>
                <a:stretch>
                  <a:fillRect l="-1328"/>
                </a:stretch>
              </a:blipFill>
            </p:spPr>
            <p:txBody>
              <a:bodyPr/>
              <a:lstStyle/>
              <a:p>
                <a:r>
                  <a:rPr lang="en-US">
                    <a:noFill/>
                  </a:rPr>
                  <a:t> </a:t>
                </a:r>
              </a:p>
            </p:txBody>
          </p:sp>
        </mc:Fallback>
      </mc:AlternateContent>
      <p:sp>
        <p:nvSpPr>
          <p:cNvPr id="25" name="Rectangle 24"/>
          <p:cNvSpPr/>
          <p:nvPr/>
        </p:nvSpPr>
        <p:spPr>
          <a:xfrm>
            <a:off x="228600" y="4953000"/>
            <a:ext cx="8763000" cy="400110"/>
          </a:xfrm>
          <a:prstGeom prst="rect">
            <a:avLst/>
          </a:prstGeom>
        </p:spPr>
        <p:txBody>
          <a:bodyPr wrap="square">
            <a:spAutoFit/>
          </a:bodyPr>
          <a:lstStyle/>
          <a:p>
            <a:r>
              <a:rPr lang="en-US" sz="2000" dirty="0">
                <a:solidFill>
                  <a:srgbClr val="000000"/>
                </a:solidFill>
              </a:rPr>
              <a:t>The general form needed for the standard model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6" name="Rectangle 25"/>
              <p:cNvSpPr/>
              <p:nvPr/>
            </p:nvSpPr>
            <p:spPr>
              <a:xfrm>
                <a:off x="3316160" y="5334000"/>
                <a:ext cx="3883243"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𝐴𝐵𝐶</m:t>
                            </m:r>
                          </m:sub>
                        </m:sSub>
                      </m:e>
                    </m:d>
                    <m:r>
                      <a:rPr lang="en-US" sz="2000" b="0" i="0" smtClean="0">
                        <a:latin typeface="Cambria Math" panose="02040503050406030204" pitchFamily="18" charset="0"/>
                      </a:rPr>
                      <m:t>=</m:t>
                    </m:r>
                  </m:oMath>
                </a14:m>
                <a:r>
                  <a:rPr lang="en-US" sz="2000" dirty="0"/>
                  <a:t>[c]</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𝑉𝐿𝐿</m:t>
                            </m:r>
                          </m:e>
                          <m:sub>
                            <m:r>
                              <a:rPr lang="en-US" sz="2000" i="1">
                                <a:latin typeface="Cambria Math" panose="02040503050406030204" pitchFamily="18" charset="0"/>
                              </a:rPr>
                              <m:t>𝐴𝐵𝐶</m:t>
                            </m:r>
                          </m:sub>
                        </m:sSub>
                      </m:e>
                    </m:d>
                    <m:r>
                      <a:rPr lang="en-US" sz="2000" b="0" i="0" smtClean="0">
                        <a:latin typeface="Cambria Math" panose="02040503050406030204" pitchFamily="18" charset="0"/>
                      </a:rPr>
                      <m:t>+</m:t>
                    </m:r>
                  </m:oMath>
                </a14:m>
                <a:r>
                  <a:rPr lang="en-US" sz="2000" dirty="0"/>
                  <a:t>[d]</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smtClean="0">
                                <a:latin typeface="Cambria Math" panose="02040503050406030204" pitchFamily="18" charset="0"/>
                              </a:rPr>
                              <m:t>𝐼</m:t>
                            </m:r>
                          </m:e>
                          <m:sub>
                            <m:r>
                              <a:rPr lang="en-US" sz="2000" b="0" i="1" smtClean="0">
                                <a:latin typeface="Cambria Math" panose="02040503050406030204" pitchFamily="18" charset="0"/>
                              </a:rPr>
                              <m:t>𝑎𝑏𝑐</m:t>
                            </m:r>
                          </m:sub>
                        </m:sSub>
                      </m:e>
                    </m:d>
                  </m:oMath>
                </a14:m>
                <a:endParaRPr lang="en-US" sz="2000" dirty="0"/>
              </a:p>
            </p:txBody>
          </p:sp>
        </mc:Choice>
        <mc:Fallback xmlns="">
          <p:sp>
            <p:nvSpPr>
              <p:cNvPr id="26" name="Rectangle 25"/>
              <p:cNvSpPr>
                <a:spLocks noRot="1" noChangeAspect="1" noMove="1" noResize="1" noEditPoints="1" noAdjustHandles="1" noChangeArrowheads="1" noChangeShapeType="1" noTextEdit="1"/>
              </p:cNvSpPr>
              <p:nvPr/>
            </p:nvSpPr>
            <p:spPr>
              <a:xfrm>
                <a:off x="3316160" y="5334000"/>
                <a:ext cx="3883243" cy="400110"/>
              </a:xfrm>
              <a:prstGeom prst="rect">
                <a:avLst/>
              </a:prstGeom>
              <a:blipFill>
                <a:blip r:embed="rId5"/>
                <a:stretch>
                  <a:fillRect t="-7576" b="-25758"/>
                </a:stretch>
              </a:blipFill>
            </p:spPr>
            <p:txBody>
              <a:bodyPr/>
              <a:lstStyle/>
              <a:p>
                <a:r>
                  <a:rPr lang="en-US">
                    <a:noFill/>
                  </a:rPr>
                  <a:t> </a:t>
                </a:r>
              </a:p>
            </p:txBody>
          </p:sp>
        </mc:Fallback>
      </mc:AlternateContent>
      <p:sp>
        <p:nvSpPr>
          <p:cNvPr id="27" name="TextBox 26"/>
          <p:cNvSpPr txBox="1"/>
          <p:nvPr/>
        </p:nvSpPr>
        <p:spPr>
          <a:xfrm>
            <a:off x="8007384" y="5451139"/>
            <a:ext cx="739305" cy="400110"/>
          </a:xfrm>
          <a:prstGeom prst="rect">
            <a:avLst/>
          </a:prstGeom>
          <a:noFill/>
        </p:spPr>
        <p:txBody>
          <a:bodyPr wrap="none" rtlCol="0">
            <a:spAutoFit/>
          </a:bodyPr>
          <a:lstStyle/>
          <a:p>
            <a:r>
              <a:rPr lang="en-US" sz="2000" dirty="0"/>
              <a:t>(106)</a:t>
            </a:r>
          </a:p>
        </p:txBody>
      </p:sp>
      <p:sp>
        <p:nvSpPr>
          <p:cNvPr id="28" name="Rectangle 27"/>
          <p:cNvSpPr/>
          <p:nvPr/>
        </p:nvSpPr>
        <p:spPr>
          <a:xfrm>
            <a:off x="233855" y="5695890"/>
            <a:ext cx="4572000" cy="400110"/>
          </a:xfrm>
          <a:prstGeom prst="rect">
            <a:avLst/>
          </a:prstGeom>
        </p:spPr>
        <p:txBody>
          <a:bodyPr>
            <a:spAutoFit/>
          </a:bodyPr>
          <a:lstStyle/>
          <a:p>
            <a:r>
              <a:rPr lang="en-US" sz="2000" dirty="0">
                <a:solidFill>
                  <a:srgbClr val="000000"/>
                </a:solidFill>
              </a:rPr>
              <a:t>where [</a:t>
            </a:r>
            <a:r>
              <a:rPr lang="en-US" sz="2000" i="1" dirty="0">
                <a:solidFill>
                  <a:srgbClr val="000000"/>
                </a:solidFill>
              </a:rPr>
              <a:t>d</a:t>
            </a:r>
            <a:r>
              <a:rPr lang="en-US" sz="2000" dirty="0">
                <a:solidFill>
                  <a:srgbClr val="000000"/>
                </a:solidFill>
              </a:rPr>
              <a:t>] = [</a:t>
            </a:r>
            <a:r>
              <a:rPr lang="en-US" sz="2000" i="1" dirty="0">
                <a:solidFill>
                  <a:srgbClr val="000000"/>
                </a:solidFill>
              </a:rPr>
              <a:t>D</a:t>
            </a:r>
            <a:r>
              <a:rPr lang="en-US" sz="2000" dirty="0">
                <a:solidFill>
                  <a:srgbClr val="000000"/>
                </a:solidFill>
              </a:rPr>
              <a:t>]</a:t>
            </a:r>
            <a:r>
              <a:rPr lang="en-US" sz="2000" baseline="30000" dirty="0">
                <a:solidFill>
                  <a:srgbClr val="000000"/>
                </a:solidFill>
              </a:rPr>
              <a:t>−1</a:t>
            </a:r>
            <a:endParaRPr lang="en-US" sz="2000" dirty="0">
              <a:solidFill>
                <a:srgbClr val="000000"/>
              </a:solidFill>
              <a:effectLst/>
            </a:endParaRPr>
          </a:p>
        </p:txBody>
      </p:sp>
      <p:sp>
        <p:nvSpPr>
          <p:cNvPr id="16"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893797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744154" cy="584775"/>
          </a:xfrm>
          <a:prstGeom prst="rect">
            <a:avLst/>
          </a:prstGeom>
        </p:spPr>
        <p:txBody>
          <a:bodyPr wrap="none">
            <a:spAutoFit/>
          </a:bodyPr>
          <a:lstStyle/>
          <a:p>
            <a:r>
              <a:rPr lang="en-US" sz="3200" dirty="0">
                <a:solidFill>
                  <a:srgbClr val="C8102E"/>
                </a:solidFill>
                <a:latin typeface="+mj-lt"/>
                <a:ea typeface="+mj-ea"/>
                <a:cs typeface="+mj-cs"/>
              </a:rPr>
              <a:t>Closed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82</a:t>
            </a:fld>
            <a:endParaRPr lang="en-US" dirty="0"/>
          </a:p>
        </p:txBody>
      </p:sp>
      <p:sp>
        <p:nvSpPr>
          <p:cNvPr id="5" name="Rectangle 4"/>
          <p:cNvSpPr/>
          <p:nvPr/>
        </p:nvSpPr>
        <p:spPr>
          <a:xfrm>
            <a:off x="152400" y="1066800"/>
            <a:ext cx="8915400" cy="2862322"/>
          </a:xfrm>
          <a:prstGeom prst="rect">
            <a:avLst/>
          </a:prstGeom>
        </p:spPr>
        <p:txBody>
          <a:bodyPr wrap="square">
            <a:spAutoFit/>
          </a:bodyPr>
          <a:lstStyle/>
          <a:p>
            <a:pPr algn="just"/>
            <a:r>
              <a:rPr lang="en-US" sz="2000" dirty="0"/>
              <a:t>As with the wye-connected regulators, the matrices [</a:t>
            </a:r>
            <a:r>
              <a:rPr lang="en-US" sz="2000" i="1" dirty="0"/>
              <a:t>b</a:t>
            </a:r>
            <a:r>
              <a:rPr lang="en-US" sz="2000" dirty="0"/>
              <a:t>] and [</a:t>
            </a:r>
            <a:r>
              <a:rPr lang="en-US" sz="2000" i="1" dirty="0"/>
              <a:t>c</a:t>
            </a:r>
            <a:r>
              <a:rPr lang="en-US" sz="2000" dirty="0"/>
              <a:t>] are zero as long as the series impedance and shunt admittance of each regulator are neglected.</a:t>
            </a:r>
          </a:p>
          <a:p>
            <a:pPr algn="just"/>
            <a:endParaRPr lang="en-US" sz="2000" dirty="0"/>
          </a:p>
          <a:p>
            <a:pPr algn="just"/>
            <a:r>
              <a:rPr lang="en-US" sz="2000" dirty="0"/>
              <a:t>The closed delta connection can be difficult to apply. Note that in both the voltage and current equations, a change of the tap position in one regulator will affect voltages and currents in two phases. As a result, increasing the tap in one regulator will affect the tap position of the second regulator. In most cases, the bandwidth setting for the closed delta connection will have to be wider than that for wye-connected regulators.</a:t>
            </a:r>
          </a:p>
        </p:txBody>
      </p:sp>
      <p:sp>
        <p:nvSpPr>
          <p:cNvPr id="6"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5736746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470041" cy="584775"/>
          </a:xfrm>
          <a:prstGeom prst="rect">
            <a:avLst/>
          </a:prstGeom>
        </p:spPr>
        <p:txBody>
          <a:bodyPr wrap="none">
            <a:spAutoFit/>
          </a:bodyPr>
          <a:lstStyle/>
          <a:p>
            <a:r>
              <a:rPr lang="en-US" sz="3200" dirty="0">
                <a:solidFill>
                  <a:srgbClr val="C8102E"/>
                </a:solidFill>
                <a:latin typeface="+mj-lt"/>
                <a:ea typeface="+mj-ea"/>
                <a:cs typeface="+mj-cs"/>
              </a:rPr>
              <a:t>Open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83</a:t>
            </a:fld>
            <a:endParaRPr lang="en-US" dirty="0"/>
          </a:p>
        </p:txBody>
      </p:sp>
      <p:sp>
        <p:nvSpPr>
          <p:cNvPr id="5" name="Rectangle 4"/>
          <p:cNvSpPr/>
          <p:nvPr/>
        </p:nvSpPr>
        <p:spPr>
          <a:xfrm>
            <a:off x="152400" y="649802"/>
            <a:ext cx="8910145" cy="1631216"/>
          </a:xfrm>
          <a:prstGeom prst="rect">
            <a:avLst/>
          </a:prstGeom>
        </p:spPr>
        <p:txBody>
          <a:bodyPr wrap="square">
            <a:spAutoFit/>
          </a:bodyPr>
          <a:lstStyle/>
          <a:p>
            <a:r>
              <a:rPr lang="en-US" sz="2000" dirty="0"/>
              <a:t>Two Type B single-phase regulators can be connected in the “open” delta connection. Shown in Fig.15 is an open delta connection where two single-phase regulators have been connected between phases </a:t>
            </a:r>
            <a:r>
              <a:rPr lang="en-US" sz="2000" i="1" dirty="0"/>
              <a:t>AB</a:t>
            </a:r>
            <a:r>
              <a:rPr lang="en-US" sz="2000" dirty="0"/>
              <a:t> and </a:t>
            </a:r>
            <a:r>
              <a:rPr lang="en-US" sz="2000" i="1" dirty="0"/>
              <a:t>CB</a:t>
            </a:r>
            <a:r>
              <a:rPr lang="en-US" sz="2000" dirty="0"/>
              <a:t>.</a:t>
            </a:r>
          </a:p>
          <a:p>
            <a:r>
              <a:rPr lang="en-US" sz="2000" dirty="0"/>
              <a:t>Two additional open connections can be made by connecting the single-phase regulators between phases </a:t>
            </a:r>
            <a:r>
              <a:rPr lang="en-US" sz="2000" i="1" dirty="0"/>
              <a:t>BC</a:t>
            </a:r>
            <a:r>
              <a:rPr lang="en-US" sz="2000" dirty="0"/>
              <a:t> and </a:t>
            </a:r>
            <a:r>
              <a:rPr lang="en-US" sz="2000" i="1" dirty="0"/>
              <a:t>AC</a:t>
            </a:r>
            <a:r>
              <a:rPr lang="en-US" sz="2000" dirty="0"/>
              <a:t> and also between phases </a:t>
            </a:r>
            <a:r>
              <a:rPr lang="en-US" sz="2000" i="1" dirty="0"/>
              <a:t>CA</a:t>
            </a:r>
            <a:r>
              <a:rPr lang="en-US" sz="2000" dirty="0"/>
              <a:t> and </a:t>
            </a:r>
            <a:r>
              <a:rPr lang="en-US" sz="2000" i="1" dirty="0"/>
              <a:t>BA</a:t>
            </a:r>
            <a:r>
              <a:rPr lang="en-US" sz="2000" dirty="0"/>
              <a:t>.</a:t>
            </a:r>
          </a:p>
        </p:txBody>
      </p:sp>
      <p:sp>
        <p:nvSpPr>
          <p:cNvPr id="12" name="TextBox 11"/>
          <p:cNvSpPr txBox="1"/>
          <p:nvPr/>
        </p:nvSpPr>
        <p:spPr>
          <a:xfrm>
            <a:off x="1295400" y="5556905"/>
            <a:ext cx="6934200" cy="369332"/>
          </a:xfrm>
          <a:prstGeom prst="rect">
            <a:avLst/>
          </a:prstGeom>
          <a:noFill/>
        </p:spPr>
        <p:txBody>
          <a:bodyPr wrap="square" rtlCol="0">
            <a:spAutoFit/>
          </a:bodyPr>
          <a:lstStyle/>
          <a:p>
            <a:pPr algn="ctr"/>
            <a:r>
              <a:rPr lang="en-US" sz="1800" dirty="0"/>
              <a:t>Fig.</a:t>
            </a:r>
            <a:r>
              <a:rPr lang="en-US" altLang="zh-CN" sz="1800" dirty="0"/>
              <a:t>15</a:t>
            </a:r>
            <a:r>
              <a:rPr lang="en-US" sz="1800" dirty="0"/>
              <a:t> Open delta connection</a:t>
            </a:r>
          </a:p>
        </p:txBody>
      </p:sp>
      <p:pic>
        <p:nvPicPr>
          <p:cNvPr id="2" name="Picture 1"/>
          <p:cNvPicPr>
            <a:picLocks noChangeAspect="1"/>
          </p:cNvPicPr>
          <p:nvPr/>
        </p:nvPicPr>
        <p:blipFill>
          <a:blip r:embed="rId2"/>
          <a:stretch>
            <a:fillRect/>
          </a:stretch>
        </p:blipFill>
        <p:spPr>
          <a:xfrm>
            <a:off x="2362200" y="2186840"/>
            <a:ext cx="4375723" cy="3308350"/>
          </a:xfrm>
          <a:prstGeom prst="rect">
            <a:avLst/>
          </a:prstGeom>
        </p:spPr>
      </p:pic>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9573196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470041" cy="584775"/>
          </a:xfrm>
          <a:prstGeom prst="rect">
            <a:avLst/>
          </a:prstGeom>
        </p:spPr>
        <p:txBody>
          <a:bodyPr wrap="none">
            <a:spAutoFit/>
          </a:bodyPr>
          <a:lstStyle/>
          <a:p>
            <a:r>
              <a:rPr lang="en-US" sz="3200" dirty="0">
                <a:solidFill>
                  <a:srgbClr val="C8102E"/>
                </a:solidFill>
                <a:latin typeface="+mj-lt"/>
                <a:ea typeface="+mj-ea"/>
                <a:cs typeface="+mj-cs"/>
              </a:rPr>
              <a:t>Open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84</a:t>
            </a:fld>
            <a:endParaRPr lang="en-US" dirty="0"/>
          </a:p>
        </p:txBody>
      </p:sp>
      <p:sp>
        <p:nvSpPr>
          <p:cNvPr id="5" name="Rectangle 4"/>
          <p:cNvSpPr/>
          <p:nvPr/>
        </p:nvSpPr>
        <p:spPr>
          <a:xfrm>
            <a:off x="152400" y="649802"/>
            <a:ext cx="8910145" cy="2246769"/>
          </a:xfrm>
          <a:prstGeom prst="rect">
            <a:avLst/>
          </a:prstGeom>
        </p:spPr>
        <p:txBody>
          <a:bodyPr wrap="square">
            <a:spAutoFit/>
          </a:bodyPr>
          <a:lstStyle/>
          <a:p>
            <a:pPr algn="just"/>
            <a:r>
              <a:rPr lang="en-US" sz="2000" dirty="0"/>
              <a:t>The open delta connection is typically applied to three-wire delta feeders. Note that the potential transformers monitor the line-to-line voltages and the current transformers monitor the line currents. Once again the basic voltage and current relations of the individual regulators are used to determine the relationships between the source-side and load-side voltages and currents. The connection shown in Figu.15 will be used to derive the relationships and then the relationships of the other two possible connections can follow the same procedure.</a:t>
            </a:r>
          </a:p>
        </p:txBody>
      </p:sp>
      <p:sp>
        <p:nvSpPr>
          <p:cNvPr id="12" name="TextBox 11"/>
          <p:cNvSpPr txBox="1"/>
          <p:nvPr/>
        </p:nvSpPr>
        <p:spPr>
          <a:xfrm>
            <a:off x="1295400" y="5712897"/>
            <a:ext cx="6934200" cy="369332"/>
          </a:xfrm>
          <a:prstGeom prst="rect">
            <a:avLst/>
          </a:prstGeom>
          <a:noFill/>
        </p:spPr>
        <p:txBody>
          <a:bodyPr wrap="square" rtlCol="0">
            <a:spAutoFit/>
          </a:bodyPr>
          <a:lstStyle/>
          <a:p>
            <a:pPr algn="ctr"/>
            <a:r>
              <a:rPr lang="en-US" sz="1800" dirty="0"/>
              <a:t>Fig.</a:t>
            </a:r>
            <a:r>
              <a:rPr lang="en-US" altLang="zh-CN" sz="1800" dirty="0"/>
              <a:t>15</a:t>
            </a:r>
            <a:r>
              <a:rPr lang="en-US" sz="1800" dirty="0"/>
              <a:t> Open delta connection</a:t>
            </a:r>
          </a:p>
        </p:txBody>
      </p:sp>
      <p:pic>
        <p:nvPicPr>
          <p:cNvPr id="2" name="Picture 1"/>
          <p:cNvPicPr>
            <a:picLocks noChangeAspect="1"/>
          </p:cNvPicPr>
          <p:nvPr/>
        </p:nvPicPr>
        <p:blipFill>
          <a:blip r:embed="rId2"/>
          <a:stretch>
            <a:fillRect/>
          </a:stretch>
        </p:blipFill>
        <p:spPr>
          <a:xfrm>
            <a:off x="2782183" y="2863850"/>
            <a:ext cx="3771017" cy="2851150"/>
          </a:xfrm>
          <a:prstGeom prst="rect">
            <a:avLst/>
          </a:prstGeom>
        </p:spPr>
      </p:pic>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1635438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470041" cy="584775"/>
          </a:xfrm>
          <a:prstGeom prst="rect">
            <a:avLst/>
          </a:prstGeom>
        </p:spPr>
        <p:txBody>
          <a:bodyPr wrap="none">
            <a:spAutoFit/>
          </a:bodyPr>
          <a:lstStyle/>
          <a:p>
            <a:r>
              <a:rPr lang="en-US" sz="3200" dirty="0">
                <a:solidFill>
                  <a:srgbClr val="C8102E"/>
                </a:solidFill>
                <a:latin typeface="+mj-lt"/>
                <a:ea typeface="+mj-ea"/>
                <a:cs typeface="+mj-cs"/>
              </a:rPr>
              <a:t>Open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85</a:t>
            </a:fld>
            <a:endParaRPr lang="en-US" dirty="0"/>
          </a:p>
        </p:txBody>
      </p:sp>
      <p:sp>
        <p:nvSpPr>
          <p:cNvPr id="6" name="Rectangle 5"/>
          <p:cNvSpPr/>
          <p:nvPr/>
        </p:nvSpPr>
        <p:spPr>
          <a:xfrm>
            <a:off x="152400" y="762000"/>
            <a:ext cx="8915400" cy="707886"/>
          </a:xfrm>
          <a:prstGeom prst="rect">
            <a:avLst/>
          </a:prstGeom>
        </p:spPr>
        <p:txBody>
          <a:bodyPr wrap="square">
            <a:spAutoFit/>
          </a:bodyPr>
          <a:lstStyle/>
          <a:p>
            <a:pPr algn="just"/>
            <a:r>
              <a:rPr lang="en-US" sz="2000" dirty="0">
                <a:solidFill>
                  <a:srgbClr val="000000"/>
                </a:solidFill>
              </a:rPr>
              <a:t>The voltage </a:t>
            </a:r>
            <a:r>
              <a:rPr lang="en-US" sz="2000" i="1" dirty="0">
                <a:solidFill>
                  <a:srgbClr val="000000"/>
                </a:solidFill>
              </a:rPr>
              <a:t>V</a:t>
            </a:r>
            <a:r>
              <a:rPr lang="en-US" sz="2000" i="1" baseline="-25000" dirty="0">
                <a:solidFill>
                  <a:srgbClr val="000000"/>
                </a:solidFill>
              </a:rPr>
              <a:t>AB</a:t>
            </a:r>
            <a:r>
              <a:rPr lang="en-US" sz="2000" dirty="0">
                <a:solidFill>
                  <a:srgbClr val="000000"/>
                </a:solidFill>
              </a:rPr>
              <a:t> across the first regulator consists of the voltage across the series winding plus the voltage across the shunt winding:</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8" name="Rectangle 7"/>
              <p:cNvSpPr/>
              <p:nvPr/>
            </p:nvSpPr>
            <p:spPr>
              <a:xfrm>
                <a:off x="3733800" y="1485652"/>
                <a:ext cx="200933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𝐴𝐵</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𝐴𝑎</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m:t>
                          </m:r>
                        </m:sub>
                      </m:sSub>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3733800" y="1485652"/>
                <a:ext cx="2009333" cy="400110"/>
              </a:xfrm>
              <a:prstGeom prst="rect">
                <a:avLst/>
              </a:prstGeom>
              <a:blipFill>
                <a:blip r:embed="rId2"/>
                <a:stretch>
                  <a:fillRect b="-3077"/>
                </a:stretch>
              </a:blipFill>
            </p:spPr>
            <p:txBody>
              <a:bodyPr/>
              <a:lstStyle/>
              <a:p>
                <a:r>
                  <a:rPr lang="en-US">
                    <a:noFill/>
                  </a:rPr>
                  <a:t> </a:t>
                </a:r>
              </a:p>
            </p:txBody>
          </p:sp>
        </mc:Fallback>
      </mc:AlternateContent>
      <p:sp>
        <p:nvSpPr>
          <p:cNvPr id="9" name="TextBox 8"/>
          <p:cNvSpPr txBox="1"/>
          <p:nvPr/>
        </p:nvSpPr>
        <p:spPr>
          <a:xfrm>
            <a:off x="8068952" y="1485652"/>
            <a:ext cx="739305" cy="400110"/>
          </a:xfrm>
          <a:prstGeom prst="rect">
            <a:avLst/>
          </a:prstGeom>
          <a:noFill/>
        </p:spPr>
        <p:txBody>
          <a:bodyPr wrap="none" rtlCol="0">
            <a:spAutoFit/>
          </a:bodyPr>
          <a:lstStyle/>
          <a:p>
            <a:r>
              <a:rPr lang="en-US" sz="2000" dirty="0"/>
              <a:t>(107)</a:t>
            </a:r>
          </a:p>
        </p:txBody>
      </p:sp>
      <p:sp>
        <p:nvSpPr>
          <p:cNvPr id="7" name="Rectangle 6"/>
          <p:cNvSpPr/>
          <p:nvPr/>
        </p:nvSpPr>
        <p:spPr>
          <a:xfrm>
            <a:off x="152400" y="2029103"/>
            <a:ext cx="8915400" cy="707886"/>
          </a:xfrm>
          <a:prstGeom prst="rect">
            <a:avLst/>
          </a:prstGeom>
        </p:spPr>
        <p:txBody>
          <a:bodyPr wrap="square">
            <a:spAutoFit/>
          </a:bodyPr>
          <a:lstStyle/>
          <a:p>
            <a:r>
              <a:rPr lang="en-US" sz="2000" dirty="0">
                <a:solidFill>
                  <a:srgbClr val="000000"/>
                </a:solidFill>
              </a:rPr>
              <a:t>Paying attention to the polarity marks on the series and shunt windings, the voltage across the series winding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Rectangle 10"/>
              <p:cNvSpPr/>
              <p:nvPr/>
            </p:nvSpPr>
            <p:spPr>
              <a:xfrm>
                <a:off x="3886200" y="2667000"/>
                <a:ext cx="2026645" cy="7188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𝐴𝑏</m:t>
                          </m:r>
                        </m:sub>
                      </m:sSub>
                      <m:r>
                        <a:rPr lang="en-US" sz="2000">
                          <a:latin typeface="Cambria Math" panose="02040503050406030204" pitchFamily="18" charset="0"/>
                        </a:rPr>
                        <m:t>=</m:t>
                      </m:r>
                      <m:r>
                        <a:rPr lang="en-US" sz="2000" b="0" i="1" smtClean="0">
                          <a:latin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b="0" i="1" smtClean="0">
                                  <a:latin typeface="Cambria Math" panose="02040503050406030204" pitchFamily="18" charset="0"/>
                                </a:rPr>
                                <m:t>1</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m:t>
                          </m:r>
                        </m:sub>
                      </m:sSub>
                    </m:oMath>
                  </m:oMathPara>
                </a14:m>
                <a:endParaRPr lang="en-US" sz="2000" dirty="0"/>
              </a:p>
            </p:txBody>
          </p:sp>
        </mc:Choice>
        <mc:Fallback xmlns="">
          <p:sp>
            <p:nvSpPr>
              <p:cNvPr id="11" name="Rectangle 10"/>
              <p:cNvSpPr>
                <a:spLocks noRot="1" noChangeAspect="1" noMove="1" noResize="1" noEditPoints="1" noAdjustHandles="1" noChangeArrowheads="1" noChangeShapeType="1" noTextEdit="1"/>
              </p:cNvSpPr>
              <p:nvPr/>
            </p:nvSpPr>
            <p:spPr>
              <a:xfrm>
                <a:off x="3886200" y="2667000"/>
                <a:ext cx="2026645" cy="718851"/>
              </a:xfrm>
              <a:prstGeom prst="rect">
                <a:avLst/>
              </a:prstGeom>
              <a:blipFill>
                <a:blip r:embed="rId3"/>
                <a:stretch>
                  <a:fillRect/>
                </a:stretch>
              </a:blipFill>
            </p:spPr>
            <p:txBody>
              <a:bodyPr/>
              <a:lstStyle/>
              <a:p>
                <a:r>
                  <a:rPr lang="en-US">
                    <a:noFill/>
                  </a:rPr>
                  <a:t> </a:t>
                </a:r>
              </a:p>
            </p:txBody>
          </p:sp>
        </mc:Fallback>
      </mc:AlternateContent>
      <p:sp>
        <p:nvSpPr>
          <p:cNvPr id="13" name="TextBox 12"/>
          <p:cNvSpPr txBox="1"/>
          <p:nvPr/>
        </p:nvSpPr>
        <p:spPr>
          <a:xfrm>
            <a:off x="8065959" y="2743200"/>
            <a:ext cx="739305" cy="400110"/>
          </a:xfrm>
          <a:prstGeom prst="rect">
            <a:avLst/>
          </a:prstGeom>
          <a:noFill/>
        </p:spPr>
        <p:txBody>
          <a:bodyPr wrap="none" rtlCol="0">
            <a:spAutoFit/>
          </a:bodyPr>
          <a:lstStyle/>
          <a:p>
            <a:r>
              <a:rPr lang="en-US" sz="2000" dirty="0"/>
              <a:t>(108)</a:t>
            </a:r>
          </a:p>
        </p:txBody>
      </p:sp>
      <p:sp>
        <p:nvSpPr>
          <p:cNvPr id="10" name="Rectangle 9"/>
          <p:cNvSpPr/>
          <p:nvPr/>
        </p:nvSpPr>
        <p:spPr>
          <a:xfrm>
            <a:off x="74356" y="3444875"/>
            <a:ext cx="8993443" cy="400110"/>
          </a:xfrm>
          <a:prstGeom prst="rect">
            <a:avLst/>
          </a:prstGeom>
        </p:spPr>
        <p:txBody>
          <a:bodyPr wrap="square">
            <a:spAutoFit/>
          </a:bodyPr>
          <a:lstStyle/>
          <a:p>
            <a:r>
              <a:rPr lang="en-US" sz="2000" dirty="0">
                <a:solidFill>
                  <a:srgbClr val="000000"/>
                </a:solidFill>
              </a:rPr>
              <a:t>Substituting Equation (108) into Equation (107) yields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4" name="Rectangle 13"/>
              <p:cNvSpPr/>
              <p:nvPr/>
            </p:nvSpPr>
            <p:spPr>
              <a:xfrm>
                <a:off x="2519779" y="3859298"/>
                <a:ext cx="4572000" cy="78386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𝐴𝐵</m:t>
                          </m:r>
                        </m:sub>
                      </m:sSub>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1</m:t>
                                  </m:r>
                                </m:sub>
                              </m:sSub>
                            </m:den>
                          </m:f>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m:t>
                          </m:r>
                        </m:sub>
                      </m:sSub>
                    </m:oMath>
                  </m:oMathPara>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2519779" y="3859298"/>
                <a:ext cx="4572000" cy="783869"/>
              </a:xfrm>
              <a:prstGeom prst="rect">
                <a:avLst/>
              </a:prstGeom>
              <a:blipFill>
                <a:blip r:embed="rId4"/>
                <a:stretch>
                  <a:fillRect/>
                </a:stretch>
              </a:blipFill>
            </p:spPr>
            <p:txBody>
              <a:bodyPr/>
              <a:lstStyle/>
              <a:p>
                <a:r>
                  <a:rPr lang="en-US">
                    <a:noFill/>
                  </a:rPr>
                  <a:t> </a:t>
                </a:r>
              </a:p>
            </p:txBody>
          </p:sp>
        </mc:Fallback>
      </mc:AlternateContent>
      <p:sp>
        <p:nvSpPr>
          <p:cNvPr id="15" name="TextBox 14"/>
          <p:cNvSpPr txBox="1"/>
          <p:nvPr/>
        </p:nvSpPr>
        <p:spPr>
          <a:xfrm>
            <a:off x="8065959" y="3962931"/>
            <a:ext cx="739305" cy="400110"/>
          </a:xfrm>
          <a:prstGeom prst="rect">
            <a:avLst/>
          </a:prstGeom>
          <a:noFill/>
        </p:spPr>
        <p:txBody>
          <a:bodyPr wrap="none" rtlCol="0">
            <a:spAutoFit/>
          </a:bodyPr>
          <a:lstStyle/>
          <a:p>
            <a:r>
              <a:rPr lang="en-US" sz="2000" dirty="0"/>
              <a:t>(109)</a:t>
            </a:r>
          </a:p>
        </p:txBody>
      </p:sp>
      <p:sp>
        <p:nvSpPr>
          <p:cNvPr id="16" name="Rectangle 15"/>
          <p:cNvSpPr/>
          <p:nvPr/>
        </p:nvSpPr>
        <p:spPr>
          <a:xfrm>
            <a:off x="95378" y="4800600"/>
            <a:ext cx="9048622" cy="707886"/>
          </a:xfrm>
          <a:prstGeom prst="rect">
            <a:avLst/>
          </a:prstGeom>
        </p:spPr>
        <p:txBody>
          <a:bodyPr wrap="square">
            <a:spAutoFit/>
          </a:bodyPr>
          <a:lstStyle/>
          <a:p>
            <a:r>
              <a:rPr lang="en-US" sz="2000" dirty="0">
                <a:solidFill>
                  <a:srgbClr val="000000"/>
                </a:solidFill>
              </a:rPr>
              <a:t>Following the same procedure for the regulator connected across </a:t>
            </a:r>
            <a:r>
              <a:rPr lang="en-US" sz="2000" i="1" dirty="0">
                <a:solidFill>
                  <a:srgbClr val="000000"/>
                </a:solidFill>
              </a:rPr>
              <a:t>V</a:t>
            </a:r>
            <a:r>
              <a:rPr lang="en-US" sz="2000" i="1" baseline="-25000" dirty="0">
                <a:solidFill>
                  <a:srgbClr val="000000"/>
                </a:solidFill>
              </a:rPr>
              <a:t>BC</a:t>
            </a:r>
            <a:r>
              <a:rPr lang="en-US" sz="2000" dirty="0">
                <a:solidFill>
                  <a:srgbClr val="000000"/>
                </a:solidFill>
              </a:rPr>
              <a:t>, the voltage equation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7" name="Rectangle 16"/>
              <p:cNvSpPr/>
              <p:nvPr/>
            </p:nvSpPr>
            <p:spPr>
              <a:xfrm>
                <a:off x="2519779" y="5388331"/>
                <a:ext cx="4572000" cy="78386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𝐵𝐶</m:t>
                          </m:r>
                        </m:sub>
                      </m:sSub>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1</m:t>
                                  </m:r>
                                </m:sub>
                              </m:sSub>
                            </m:den>
                          </m:f>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𝑏𝑐</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m:t>
                          </m:r>
                          <m:r>
                            <a:rPr lang="en-US" sz="2000" i="1">
                              <a:latin typeface="Cambria Math" panose="02040503050406030204" pitchFamily="18" charset="0"/>
                            </a:rPr>
                            <m:t>𝑏</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𝑏𝑐</m:t>
                          </m:r>
                        </m:sub>
                      </m:sSub>
                    </m:oMath>
                  </m:oMathPara>
                </a14:m>
                <a:endParaRPr lang="en-US" sz="2000" dirty="0"/>
              </a:p>
            </p:txBody>
          </p:sp>
        </mc:Choice>
        <mc:Fallback xmlns="">
          <p:sp>
            <p:nvSpPr>
              <p:cNvPr id="17" name="Rectangle 16"/>
              <p:cNvSpPr>
                <a:spLocks noRot="1" noChangeAspect="1" noMove="1" noResize="1" noEditPoints="1" noAdjustHandles="1" noChangeArrowheads="1" noChangeShapeType="1" noTextEdit="1"/>
              </p:cNvSpPr>
              <p:nvPr/>
            </p:nvSpPr>
            <p:spPr>
              <a:xfrm>
                <a:off x="2519779" y="5388331"/>
                <a:ext cx="4572000" cy="783869"/>
              </a:xfrm>
              <a:prstGeom prst="rect">
                <a:avLst/>
              </a:prstGeom>
              <a:blipFill>
                <a:blip r:embed="rId5"/>
                <a:stretch>
                  <a:fillRect/>
                </a:stretch>
              </a:blipFill>
            </p:spPr>
            <p:txBody>
              <a:bodyPr/>
              <a:lstStyle/>
              <a:p>
                <a:r>
                  <a:rPr lang="en-US">
                    <a:noFill/>
                  </a:rPr>
                  <a:t> </a:t>
                </a:r>
              </a:p>
            </p:txBody>
          </p:sp>
        </mc:Fallback>
      </mc:AlternateContent>
      <p:sp>
        <p:nvSpPr>
          <p:cNvPr id="18" name="TextBox 17"/>
          <p:cNvSpPr txBox="1"/>
          <p:nvPr/>
        </p:nvSpPr>
        <p:spPr>
          <a:xfrm>
            <a:off x="8065959" y="5579319"/>
            <a:ext cx="729815" cy="400110"/>
          </a:xfrm>
          <a:prstGeom prst="rect">
            <a:avLst/>
          </a:prstGeom>
          <a:noFill/>
        </p:spPr>
        <p:txBody>
          <a:bodyPr wrap="none" rtlCol="0">
            <a:spAutoFit/>
          </a:bodyPr>
          <a:lstStyle/>
          <a:p>
            <a:r>
              <a:rPr lang="en-US" sz="2000" dirty="0"/>
              <a:t>(110)</a:t>
            </a:r>
          </a:p>
        </p:txBody>
      </p:sp>
      <p:sp>
        <p:nvSpPr>
          <p:cNvPr id="19"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3901539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470041" cy="584775"/>
          </a:xfrm>
          <a:prstGeom prst="rect">
            <a:avLst/>
          </a:prstGeom>
        </p:spPr>
        <p:txBody>
          <a:bodyPr wrap="none">
            <a:spAutoFit/>
          </a:bodyPr>
          <a:lstStyle/>
          <a:p>
            <a:r>
              <a:rPr lang="en-US" sz="3200" dirty="0">
                <a:solidFill>
                  <a:srgbClr val="C8102E"/>
                </a:solidFill>
                <a:latin typeface="+mj-lt"/>
                <a:ea typeface="+mj-ea"/>
                <a:cs typeface="+mj-cs"/>
              </a:rPr>
              <a:t>Open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86</a:t>
            </a:fld>
            <a:endParaRPr lang="en-US" dirty="0"/>
          </a:p>
        </p:txBody>
      </p:sp>
      <mc:AlternateContent xmlns:mc="http://schemas.openxmlformats.org/markup-compatibility/2006" xmlns:a14="http://schemas.microsoft.com/office/drawing/2010/main">
        <mc:Choice Requires="a14">
          <p:sp>
            <p:nvSpPr>
              <p:cNvPr id="17" name="Rectangle 16"/>
              <p:cNvSpPr/>
              <p:nvPr/>
            </p:nvSpPr>
            <p:spPr>
              <a:xfrm>
                <a:off x="1752600" y="1136123"/>
                <a:ext cx="5486400" cy="4103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𝐶𝐴</m:t>
                          </m:r>
                        </m:sub>
                      </m:sSub>
                      <m:r>
                        <a:rPr lang="en-US" sz="2000" i="1">
                          <a:latin typeface="Cambria Math" panose="02040503050406030204" pitchFamily="18" charset="0"/>
                        </a:rPr>
                        <m:t>=</m:t>
                      </m:r>
                      <m:r>
                        <a:rPr lang="en-US" sz="2000" b="0" i="1" smtClean="0">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𝐴</m:t>
                              </m:r>
                              <m:r>
                                <a:rPr lang="en-US" sz="2000" b="0" i="1" smtClean="0">
                                  <a:latin typeface="Cambria Math" panose="02040503050406030204" pitchFamily="18" charset="0"/>
                                </a:rPr>
                                <m:t>𝐵</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𝐵𝐶</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𝑎𝑏</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m:t>
                          </m:r>
                        </m:sub>
                      </m:sSub>
                      <m:sSub>
                        <m:sSubPr>
                          <m:ctrlPr>
                            <a:rPr lang="en-US" sz="2000" i="1">
                              <a:latin typeface="Cambria Math" panose="02040503050406030204" pitchFamily="18" charset="0"/>
                            </a:rPr>
                          </m:ctrlPr>
                        </m:sSubPr>
                        <m:e>
                          <m:r>
                            <a:rPr lang="en-US" sz="2000" i="1">
                              <a:latin typeface="Cambria Math" panose="02040503050406030204" pitchFamily="18" charset="0"/>
                            </a:rPr>
                            <m:t>−</m:t>
                          </m:r>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m:t>
                          </m:r>
                          <m:r>
                            <a:rPr lang="en-US" sz="2000" i="1">
                              <a:latin typeface="Cambria Math" panose="02040503050406030204" pitchFamily="18" charset="0"/>
                            </a:rPr>
                            <m:t>𝑏</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𝑏𝑐</m:t>
                          </m:r>
                        </m:sub>
                      </m:sSub>
                    </m:oMath>
                  </m:oMathPara>
                </a14:m>
                <a:endParaRPr lang="en-US" sz="2000" dirty="0"/>
              </a:p>
            </p:txBody>
          </p:sp>
        </mc:Choice>
        <mc:Fallback xmlns="">
          <p:sp>
            <p:nvSpPr>
              <p:cNvPr id="17" name="Rectangle 16"/>
              <p:cNvSpPr>
                <a:spLocks noRot="1" noChangeAspect="1" noMove="1" noResize="1" noEditPoints="1" noAdjustHandles="1" noChangeArrowheads="1" noChangeShapeType="1" noTextEdit="1"/>
              </p:cNvSpPr>
              <p:nvPr/>
            </p:nvSpPr>
            <p:spPr>
              <a:xfrm>
                <a:off x="1752600" y="1136123"/>
                <a:ext cx="5486400" cy="410305"/>
              </a:xfrm>
              <a:prstGeom prst="rect">
                <a:avLst/>
              </a:prstGeom>
              <a:blipFill>
                <a:blip r:embed="rId2"/>
                <a:stretch>
                  <a:fillRect/>
                </a:stretch>
              </a:blipFill>
            </p:spPr>
            <p:txBody>
              <a:bodyPr/>
              <a:lstStyle/>
              <a:p>
                <a:r>
                  <a:rPr lang="en-US">
                    <a:noFill/>
                  </a:rPr>
                  <a:t> </a:t>
                </a:r>
              </a:p>
            </p:txBody>
          </p:sp>
        </mc:Fallback>
      </mc:AlternateContent>
      <p:sp>
        <p:nvSpPr>
          <p:cNvPr id="18" name="TextBox 17"/>
          <p:cNvSpPr txBox="1"/>
          <p:nvPr/>
        </p:nvSpPr>
        <p:spPr>
          <a:xfrm>
            <a:off x="7908380" y="1176952"/>
            <a:ext cx="720325" cy="400110"/>
          </a:xfrm>
          <a:prstGeom prst="rect">
            <a:avLst/>
          </a:prstGeom>
          <a:noFill/>
        </p:spPr>
        <p:txBody>
          <a:bodyPr wrap="none" rtlCol="0">
            <a:spAutoFit/>
          </a:bodyPr>
          <a:lstStyle/>
          <a:p>
            <a:r>
              <a:rPr lang="en-US" sz="2000" dirty="0"/>
              <a:t>(111)</a:t>
            </a:r>
          </a:p>
        </p:txBody>
      </p:sp>
      <p:sp>
        <p:nvSpPr>
          <p:cNvPr id="2" name="Rectangle 1"/>
          <p:cNvSpPr/>
          <p:nvPr/>
        </p:nvSpPr>
        <p:spPr>
          <a:xfrm>
            <a:off x="162910" y="691856"/>
            <a:ext cx="4572000" cy="400110"/>
          </a:xfrm>
          <a:prstGeom prst="rect">
            <a:avLst/>
          </a:prstGeom>
        </p:spPr>
        <p:txBody>
          <a:bodyPr>
            <a:spAutoFit/>
          </a:bodyPr>
          <a:lstStyle/>
          <a:p>
            <a:r>
              <a:rPr lang="en-US" sz="2000" dirty="0">
                <a:solidFill>
                  <a:srgbClr val="000000"/>
                </a:solidFill>
              </a:rPr>
              <a:t>KVL must be satisfied so that</a:t>
            </a:r>
            <a:endParaRPr lang="en-US" sz="2000" dirty="0">
              <a:solidFill>
                <a:srgbClr val="000000"/>
              </a:solidFill>
              <a:effectLst/>
            </a:endParaRPr>
          </a:p>
        </p:txBody>
      </p:sp>
      <p:sp>
        <p:nvSpPr>
          <p:cNvPr id="5" name="Rectangle 4"/>
          <p:cNvSpPr/>
          <p:nvPr/>
        </p:nvSpPr>
        <p:spPr>
          <a:xfrm>
            <a:off x="228600" y="2667000"/>
            <a:ext cx="8839200" cy="400110"/>
          </a:xfrm>
          <a:prstGeom prst="rect">
            <a:avLst/>
          </a:prstGeom>
        </p:spPr>
        <p:txBody>
          <a:bodyPr wrap="square">
            <a:spAutoFit/>
          </a:bodyPr>
          <a:lstStyle/>
          <a:p>
            <a:r>
              <a:rPr lang="en-US" sz="2000" dirty="0">
                <a:solidFill>
                  <a:srgbClr val="000000"/>
                </a:solidFill>
              </a:rPr>
              <a:t>Equations (107) through (109) can be put into matrix form:</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9" name="Rectangle 18"/>
              <p:cNvSpPr/>
              <p:nvPr/>
            </p:nvSpPr>
            <p:spPr>
              <a:xfrm>
                <a:off x="3567973" y="1600200"/>
                <a:ext cx="200933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𝐴𝐵</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𝐴𝑎</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m:t>
                          </m:r>
                        </m:sub>
                      </m:sSub>
                    </m:oMath>
                  </m:oMathPara>
                </a14:m>
                <a:endParaRPr lang="en-US" sz="2000" dirty="0"/>
              </a:p>
            </p:txBody>
          </p:sp>
        </mc:Choice>
        <mc:Fallback xmlns="">
          <p:sp>
            <p:nvSpPr>
              <p:cNvPr id="19" name="Rectangle 18"/>
              <p:cNvSpPr>
                <a:spLocks noRot="1" noChangeAspect="1" noMove="1" noResize="1" noEditPoints="1" noAdjustHandles="1" noChangeArrowheads="1" noChangeShapeType="1" noTextEdit="1"/>
              </p:cNvSpPr>
              <p:nvPr/>
            </p:nvSpPr>
            <p:spPr>
              <a:xfrm>
                <a:off x="3567973" y="1600200"/>
                <a:ext cx="2009333" cy="400110"/>
              </a:xfrm>
              <a:prstGeom prst="rect">
                <a:avLst/>
              </a:prstGeom>
              <a:blipFill>
                <a:blip r:embed="rId3"/>
                <a:stretch>
                  <a:fillRect b="-3077"/>
                </a:stretch>
              </a:blipFill>
            </p:spPr>
            <p:txBody>
              <a:bodyPr/>
              <a:lstStyle/>
              <a:p>
                <a:r>
                  <a:rPr lang="en-US">
                    <a:noFill/>
                  </a:rPr>
                  <a:t> </a:t>
                </a:r>
              </a:p>
            </p:txBody>
          </p:sp>
        </mc:Fallback>
      </mc:AlternateContent>
      <p:sp>
        <p:nvSpPr>
          <p:cNvPr id="20" name="TextBox 19"/>
          <p:cNvSpPr txBox="1"/>
          <p:nvPr/>
        </p:nvSpPr>
        <p:spPr>
          <a:xfrm>
            <a:off x="7903125" y="1600200"/>
            <a:ext cx="739305" cy="400110"/>
          </a:xfrm>
          <a:prstGeom prst="rect">
            <a:avLst/>
          </a:prstGeom>
          <a:noFill/>
        </p:spPr>
        <p:txBody>
          <a:bodyPr wrap="none" rtlCol="0">
            <a:spAutoFit/>
          </a:bodyPr>
          <a:lstStyle/>
          <a:p>
            <a:r>
              <a:rPr lang="en-US" sz="2000" dirty="0"/>
              <a:t>(107)</a:t>
            </a:r>
          </a:p>
        </p:txBody>
      </p:sp>
      <mc:AlternateContent xmlns:mc="http://schemas.openxmlformats.org/markup-compatibility/2006" xmlns:a14="http://schemas.microsoft.com/office/drawing/2010/main">
        <mc:Choice Requires="a14">
          <p:sp>
            <p:nvSpPr>
              <p:cNvPr id="21" name="Rectangle 20"/>
              <p:cNvSpPr/>
              <p:nvPr/>
            </p:nvSpPr>
            <p:spPr>
              <a:xfrm>
                <a:off x="2417379" y="1969532"/>
                <a:ext cx="4572000" cy="78386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𝐴𝐵</m:t>
                          </m:r>
                        </m:sub>
                      </m:sSub>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1</m:t>
                                  </m:r>
                                </m:sub>
                              </m:sSub>
                            </m:den>
                          </m:f>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𝑎𝑏</m:t>
                          </m:r>
                        </m:sub>
                      </m:sSub>
                    </m:oMath>
                  </m:oMathPara>
                </a14:m>
                <a:endParaRPr lang="en-US" sz="2000" dirty="0"/>
              </a:p>
            </p:txBody>
          </p:sp>
        </mc:Choice>
        <mc:Fallback xmlns="">
          <p:sp>
            <p:nvSpPr>
              <p:cNvPr id="21" name="Rectangle 20"/>
              <p:cNvSpPr>
                <a:spLocks noRot="1" noChangeAspect="1" noMove="1" noResize="1" noEditPoints="1" noAdjustHandles="1" noChangeArrowheads="1" noChangeShapeType="1" noTextEdit="1"/>
              </p:cNvSpPr>
              <p:nvPr/>
            </p:nvSpPr>
            <p:spPr>
              <a:xfrm>
                <a:off x="2417379" y="1969532"/>
                <a:ext cx="4572000" cy="783869"/>
              </a:xfrm>
              <a:prstGeom prst="rect">
                <a:avLst/>
              </a:prstGeom>
              <a:blipFill>
                <a:blip r:embed="rId4"/>
                <a:stretch>
                  <a:fillRect/>
                </a:stretch>
              </a:blipFill>
            </p:spPr>
            <p:txBody>
              <a:bodyPr/>
              <a:lstStyle/>
              <a:p>
                <a:r>
                  <a:rPr lang="en-US">
                    <a:noFill/>
                  </a:rPr>
                  <a:t> </a:t>
                </a:r>
              </a:p>
            </p:txBody>
          </p:sp>
        </mc:Fallback>
      </mc:AlternateContent>
      <p:sp>
        <p:nvSpPr>
          <p:cNvPr id="22" name="TextBox 21"/>
          <p:cNvSpPr txBox="1"/>
          <p:nvPr/>
        </p:nvSpPr>
        <p:spPr>
          <a:xfrm>
            <a:off x="7903125" y="2129938"/>
            <a:ext cx="739305" cy="400110"/>
          </a:xfrm>
          <a:prstGeom prst="rect">
            <a:avLst/>
          </a:prstGeom>
          <a:noFill/>
        </p:spPr>
        <p:txBody>
          <a:bodyPr wrap="none" rtlCol="0">
            <a:spAutoFit/>
          </a:bodyPr>
          <a:lstStyle/>
          <a:p>
            <a:r>
              <a:rPr lang="en-US" sz="2000" dirty="0"/>
              <a:t>(109)</a:t>
            </a:r>
          </a:p>
        </p:txBody>
      </p:sp>
      <mc:AlternateContent xmlns:mc="http://schemas.openxmlformats.org/markup-compatibility/2006" xmlns:a14="http://schemas.microsoft.com/office/drawing/2010/main">
        <mc:Choice Requires="a14">
          <p:sp>
            <p:nvSpPr>
              <p:cNvPr id="23" name="Rectangle 22"/>
              <p:cNvSpPr/>
              <p:nvPr/>
            </p:nvSpPr>
            <p:spPr>
              <a:xfrm>
                <a:off x="2721807" y="3048000"/>
                <a:ext cx="4270080" cy="1070549"/>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𝐴𝐵</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𝐵</m:t>
                                </m:r>
                                <m:r>
                                  <a:rPr lang="en-US" sz="2000" b="0" i="1" smtClean="0">
                                    <a:latin typeface="Cambria Math" panose="02040503050406030204" pitchFamily="18" charset="0"/>
                                  </a:rPr>
                                  <m:t>𝐶</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𝐶</m:t>
                                </m:r>
                                <m:r>
                                  <a:rPr lang="en-US" sz="2000" i="1">
                                    <a:latin typeface="Cambria Math" panose="02040503050406030204" pitchFamily="18" charset="0"/>
                                  </a:rPr>
                                  <m:t>𝐴</m:t>
                                </m:r>
                              </m:sub>
                            </m:sSub>
                          </m:e>
                        </m:eqArr>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𝑅</m:t>
                                  </m:r>
                                  <m:r>
                                    <a:rPr lang="en-US" sz="2000" b="0" i="1" smtClean="0">
                                      <a:latin typeface="Cambria Math" panose="02040503050406030204" pitchFamily="18" charset="0"/>
                                    </a:rPr>
                                    <m:t>_</m:t>
                                  </m:r>
                                  <m:r>
                                    <a:rPr lang="en-US" sz="2000" b="0" i="1" smtClean="0">
                                      <a:latin typeface="Cambria Math" panose="02040503050406030204" pitchFamily="18" charset="0"/>
                                    </a:rPr>
                                    <m:t>𝑎𝑏</m:t>
                                  </m:r>
                                </m:sub>
                              </m:sSub>
                            </m:e>
                            <m:e>
                              <m:r>
                                <a:rPr lang="en-US" sz="2000" b="0" i="1" smtClean="0">
                                  <a:latin typeface="Cambria Math" panose="02040503050406030204" pitchFamily="18" charset="0"/>
                                </a:rPr>
                                <m:t>0</m:t>
                              </m:r>
                            </m:e>
                            <m:e>
                              <m:r>
                                <a:rPr lang="en-US" sz="2000" i="1" smtClean="0">
                                  <a:latin typeface="Cambria Math" panose="02040503050406030204" pitchFamily="18" charset="0"/>
                                </a:rPr>
                                <m:t>0</m:t>
                              </m:r>
                            </m:e>
                          </m:mr>
                          <m:mr>
                            <m:e>
                              <m:r>
                                <a:rPr lang="en-US" sz="2000" i="1" smtClean="0">
                                  <a:latin typeface="Cambria Math" panose="02040503050406030204" pitchFamily="18" charset="0"/>
                                </a:rPr>
                                <m:t>0</m:t>
                              </m:r>
                            </m:e>
                            <m:e>
                              <m:sSub>
                                <m:sSubPr>
                                  <m:ctrlPr>
                                    <a:rPr lang="en-US" sz="2000" i="1" smtClean="0">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𝑐𝑏</m:t>
                                  </m:r>
                                </m:sub>
                              </m:sSub>
                            </m:e>
                            <m:e>
                              <m:r>
                                <a:rPr lang="en-US" sz="2000" i="1" smtClean="0">
                                  <a:latin typeface="Cambria Math" panose="02040503050406030204" pitchFamily="18" charset="0"/>
                                </a:rPr>
                                <m:t>0</m:t>
                              </m:r>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𝑐𝑏</m:t>
                                  </m:r>
                                </m:sub>
                              </m:sSub>
                            </m:e>
                            <m:e>
                              <m:r>
                                <a:rPr lang="en-US" sz="2000" i="1" smtClean="0">
                                  <a:latin typeface="Cambria Math" panose="02040503050406030204" pitchFamily="18" charset="0"/>
                                </a:rPr>
                                <m:t>0</m:t>
                              </m:r>
                            </m:e>
                          </m:mr>
                        </m:m>
                      </m:e>
                    </m:d>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𝑎𝑏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𝑏𝑐</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𝑐𝑎</m:t>
                                </m:r>
                              </m:sub>
                            </m:sSub>
                          </m:e>
                        </m:eqArr>
                      </m:e>
                    </m:d>
                  </m:oMath>
                </a14:m>
                <a:endParaRPr lang="en-US" sz="2000" dirty="0"/>
              </a:p>
            </p:txBody>
          </p:sp>
        </mc:Choice>
        <mc:Fallback xmlns="">
          <p:sp>
            <p:nvSpPr>
              <p:cNvPr id="23" name="Rectangle 22"/>
              <p:cNvSpPr>
                <a:spLocks noRot="1" noChangeAspect="1" noMove="1" noResize="1" noEditPoints="1" noAdjustHandles="1" noChangeArrowheads="1" noChangeShapeType="1" noTextEdit="1"/>
              </p:cNvSpPr>
              <p:nvPr/>
            </p:nvSpPr>
            <p:spPr>
              <a:xfrm>
                <a:off x="2721807" y="3048000"/>
                <a:ext cx="4270080" cy="1070549"/>
              </a:xfrm>
              <a:prstGeom prst="rect">
                <a:avLst/>
              </a:prstGeom>
              <a:blipFill>
                <a:blip r:embed="rId5"/>
                <a:stretch>
                  <a:fillRect/>
                </a:stretch>
              </a:blipFill>
            </p:spPr>
            <p:txBody>
              <a:bodyPr/>
              <a:lstStyle/>
              <a:p>
                <a:r>
                  <a:rPr lang="en-US">
                    <a:noFill/>
                  </a:rPr>
                  <a:t> </a:t>
                </a:r>
              </a:p>
            </p:txBody>
          </p:sp>
        </mc:Fallback>
      </mc:AlternateContent>
      <p:sp>
        <p:nvSpPr>
          <p:cNvPr id="24" name="TextBox 23"/>
          <p:cNvSpPr txBox="1"/>
          <p:nvPr/>
        </p:nvSpPr>
        <p:spPr>
          <a:xfrm>
            <a:off x="7903125" y="3352800"/>
            <a:ext cx="729815" cy="400110"/>
          </a:xfrm>
          <a:prstGeom prst="rect">
            <a:avLst/>
          </a:prstGeom>
          <a:noFill/>
        </p:spPr>
        <p:txBody>
          <a:bodyPr wrap="none" rtlCol="0">
            <a:spAutoFit/>
          </a:bodyPr>
          <a:lstStyle/>
          <a:p>
            <a:r>
              <a:rPr lang="en-US" sz="2000" dirty="0"/>
              <a:t>(112)</a:t>
            </a:r>
          </a:p>
        </p:txBody>
      </p:sp>
      <p:sp>
        <p:nvSpPr>
          <p:cNvPr id="12" name="Rectangle 11"/>
          <p:cNvSpPr/>
          <p:nvPr/>
        </p:nvSpPr>
        <p:spPr>
          <a:xfrm>
            <a:off x="304800" y="4114800"/>
            <a:ext cx="8839200" cy="400110"/>
          </a:xfrm>
          <a:prstGeom prst="rect">
            <a:avLst/>
          </a:prstGeom>
        </p:spPr>
        <p:txBody>
          <a:bodyPr wrap="square">
            <a:spAutoFit/>
          </a:bodyPr>
          <a:lstStyle/>
          <a:p>
            <a:r>
              <a:rPr lang="en-US" sz="2000" dirty="0">
                <a:solidFill>
                  <a:srgbClr val="000000"/>
                </a:solidFill>
              </a:rPr>
              <a:t>Equation (112) in generalized form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5" name="Rectangle 24"/>
              <p:cNvSpPr/>
              <p:nvPr/>
            </p:nvSpPr>
            <p:spPr>
              <a:xfrm>
                <a:off x="2861288" y="4495800"/>
                <a:ext cx="4675767"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𝐿</m:t>
                            </m:r>
                          </m:e>
                          <m:sub>
                            <m:r>
                              <a:rPr lang="en-US" sz="2000" b="0" i="1" smtClean="0">
                                <a:latin typeface="Cambria Math" panose="02040503050406030204" pitchFamily="18" charset="0"/>
                              </a:rPr>
                              <m:t>𝐴𝐵𝐶</m:t>
                            </m:r>
                          </m:sub>
                        </m:sSub>
                      </m:e>
                    </m:d>
                    <m:r>
                      <a:rPr lang="en-US" sz="2000" b="0" i="0" smtClean="0">
                        <a:latin typeface="Cambria Math" panose="02040503050406030204" pitchFamily="18" charset="0"/>
                      </a:rPr>
                      <m:t>=</m:t>
                    </m:r>
                  </m:oMath>
                </a14:m>
                <a:r>
                  <a:rPr lang="en-US" sz="2000" dirty="0"/>
                  <a:t>[</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𝐿𝐿</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𝐿</m:t>
                            </m:r>
                          </m:e>
                          <m:sub>
                            <m:r>
                              <a:rPr lang="en-US" sz="2000" i="1">
                                <a:latin typeface="Cambria Math" panose="02040503050406030204" pitchFamily="18" charset="0"/>
                              </a:rPr>
                              <m:t>𝑎𝑏𝑐</m:t>
                            </m:r>
                          </m:sub>
                        </m:sSub>
                      </m:e>
                    </m:d>
                    <m:r>
                      <a:rPr lang="en-US" sz="2000" b="0" i="0" smtClean="0">
                        <a:latin typeface="Cambria Math" panose="02040503050406030204" pitchFamily="18" charset="0"/>
                      </a:rPr>
                      <m:t>+</m:t>
                    </m:r>
                  </m:oMath>
                </a14:m>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𝑏</m:t>
                        </m:r>
                      </m:e>
                      <m:sub>
                        <m:r>
                          <a:rPr lang="en-US" sz="2000" i="1">
                            <a:latin typeface="Cambria Math" panose="02040503050406030204" pitchFamily="18" charset="0"/>
                          </a:rPr>
                          <m:t>𝐿𝐿</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oMath>
                </a14:m>
                <a:endParaRPr lang="en-US" sz="2000" dirty="0"/>
              </a:p>
            </p:txBody>
          </p:sp>
        </mc:Choice>
        <mc:Fallback xmlns="">
          <p:sp>
            <p:nvSpPr>
              <p:cNvPr id="25" name="Rectangle 24"/>
              <p:cNvSpPr>
                <a:spLocks noRot="1" noChangeAspect="1" noMove="1" noResize="1" noEditPoints="1" noAdjustHandles="1" noChangeArrowheads="1" noChangeShapeType="1" noTextEdit="1"/>
              </p:cNvSpPr>
              <p:nvPr/>
            </p:nvSpPr>
            <p:spPr>
              <a:xfrm>
                <a:off x="2861288" y="4495800"/>
                <a:ext cx="4675767" cy="400110"/>
              </a:xfrm>
              <a:prstGeom prst="rect">
                <a:avLst/>
              </a:prstGeom>
              <a:blipFill>
                <a:blip r:embed="rId6"/>
                <a:stretch>
                  <a:fillRect t="-9231" b="-26154"/>
                </a:stretch>
              </a:blipFill>
            </p:spPr>
            <p:txBody>
              <a:bodyPr/>
              <a:lstStyle/>
              <a:p>
                <a:r>
                  <a:rPr lang="en-US">
                    <a:noFill/>
                  </a:rPr>
                  <a:t> </a:t>
                </a:r>
              </a:p>
            </p:txBody>
          </p:sp>
        </mc:Fallback>
      </mc:AlternateContent>
      <p:sp>
        <p:nvSpPr>
          <p:cNvPr id="26" name="TextBox 25"/>
          <p:cNvSpPr txBox="1"/>
          <p:nvPr/>
        </p:nvSpPr>
        <p:spPr>
          <a:xfrm>
            <a:off x="7903125" y="4431268"/>
            <a:ext cx="729815" cy="400110"/>
          </a:xfrm>
          <a:prstGeom prst="rect">
            <a:avLst/>
          </a:prstGeom>
          <a:noFill/>
        </p:spPr>
        <p:txBody>
          <a:bodyPr wrap="none" rtlCol="0">
            <a:spAutoFit/>
          </a:bodyPr>
          <a:lstStyle/>
          <a:p>
            <a:r>
              <a:rPr lang="en-US" sz="2000" dirty="0"/>
              <a:t>(113)</a:t>
            </a:r>
          </a:p>
        </p:txBody>
      </p:sp>
      <p:sp>
        <p:nvSpPr>
          <p:cNvPr id="27" name="Rectangle 26"/>
          <p:cNvSpPr/>
          <p:nvPr/>
        </p:nvSpPr>
        <p:spPr>
          <a:xfrm>
            <a:off x="328448" y="4800600"/>
            <a:ext cx="8839200" cy="400110"/>
          </a:xfrm>
          <a:prstGeom prst="rect">
            <a:avLst/>
          </a:prstGeom>
        </p:spPr>
        <p:txBody>
          <a:bodyPr wrap="square">
            <a:spAutoFit/>
          </a:bodyPr>
          <a:lstStyle/>
          <a:p>
            <a:r>
              <a:rPr lang="en-US" sz="2000" dirty="0">
                <a:solidFill>
                  <a:srgbClr val="000000"/>
                </a:solidFill>
              </a:rPr>
              <a:t>where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8" name="Rectangle 27"/>
              <p:cNvSpPr/>
              <p:nvPr/>
            </p:nvSpPr>
            <p:spPr>
              <a:xfrm>
                <a:off x="3322338" y="5029200"/>
                <a:ext cx="3515450" cy="10705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000" dirty="0"/>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𝐿𝐿</m:t>
                          </m:r>
                        </m:sub>
                      </m:sSub>
                      <m:r>
                        <m:rPr>
                          <m:nor/>
                        </m:rPr>
                        <a:rPr lang="en-US" sz="2000" dirty="0"/>
                        <m:t>]</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e>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𝑐𝑏</m:t>
                                    </m:r>
                                  </m:sub>
                                </m:sSub>
                              </m:e>
                              <m:e>
                                <m:r>
                                  <a:rPr lang="en-US" sz="2000" i="1">
                                    <a:latin typeface="Cambria Math" panose="02040503050406030204" pitchFamily="18" charset="0"/>
                                  </a:rPr>
                                  <m:t>0</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m:t>
                                    </m:r>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m:t>
                                    </m:r>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𝑐𝑏</m:t>
                                    </m:r>
                                  </m:sub>
                                </m:sSub>
                              </m:e>
                              <m:e>
                                <m:r>
                                  <a:rPr lang="en-US" sz="2000" i="1">
                                    <a:latin typeface="Cambria Math" panose="02040503050406030204" pitchFamily="18" charset="0"/>
                                  </a:rPr>
                                  <m:t>0</m:t>
                                </m:r>
                              </m:e>
                            </m:mr>
                          </m:m>
                        </m:e>
                      </m:d>
                    </m:oMath>
                  </m:oMathPara>
                </a14:m>
                <a:endParaRPr lang="en-US" sz="2000" dirty="0"/>
              </a:p>
            </p:txBody>
          </p:sp>
        </mc:Choice>
        <mc:Fallback xmlns="">
          <p:sp>
            <p:nvSpPr>
              <p:cNvPr id="28" name="Rectangle 27"/>
              <p:cNvSpPr>
                <a:spLocks noRot="1" noChangeAspect="1" noMove="1" noResize="1" noEditPoints="1" noAdjustHandles="1" noChangeArrowheads="1" noChangeShapeType="1" noTextEdit="1"/>
              </p:cNvSpPr>
              <p:nvPr/>
            </p:nvSpPr>
            <p:spPr>
              <a:xfrm>
                <a:off x="3322338" y="5029200"/>
                <a:ext cx="3515450" cy="1070549"/>
              </a:xfrm>
              <a:prstGeom prst="rect">
                <a:avLst/>
              </a:prstGeom>
              <a:blipFill>
                <a:blip r:embed="rId7"/>
                <a:stretch>
                  <a:fillRect/>
                </a:stretch>
              </a:blipFill>
            </p:spPr>
            <p:txBody>
              <a:bodyPr/>
              <a:lstStyle/>
              <a:p>
                <a:r>
                  <a:rPr lang="en-US">
                    <a:noFill/>
                  </a:rPr>
                  <a:t> </a:t>
                </a:r>
              </a:p>
            </p:txBody>
          </p:sp>
        </mc:Fallback>
      </mc:AlternateContent>
      <p:sp>
        <p:nvSpPr>
          <p:cNvPr id="29" name="TextBox 28"/>
          <p:cNvSpPr txBox="1"/>
          <p:nvPr/>
        </p:nvSpPr>
        <p:spPr>
          <a:xfrm>
            <a:off x="7903125" y="5410200"/>
            <a:ext cx="729815" cy="400110"/>
          </a:xfrm>
          <a:prstGeom prst="rect">
            <a:avLst/>
          </a:prstGeom>
          <a:noFill/>
        </p:spPr>
        <p:txBody>
          <a:bodyPr wrap="none" rtlCol="0">
            <a:spAutoFit/>
          </a:bodyPr>
          <a:lstStyle/>
          <a:p>
            <a:r>
              <a:rPr lang="en-US" sz="2000" dirty="0"/>
              <a:t>(114)</a:t>
            </a:r>
          </a:p>
        </p:txBody>
      </p:sp>
      <p:sp>
        <p:nvSpPr>
          <p:cNvPr id="30"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41346448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470041" cy="584775"/>
          </a:xfrm>
          <a:prstGeom prst="rect">
            <a:avLst/>
          </a:prstGeom>
        </p:spPr>
        <p:txBody>
          <a:bodyPr wrap="none">
            <a:spAutoFit/>
          </a:bodyPr>
          <a:lstStyle/>
          <a:p>
            <a:r>
              <a:rPr lang="en-US" sz="3200" dirty="0">
                <a:solidFill>
                  <a:srgbClr val="C8102E"/>
                </a:solidFill>
                <a:latin typeface="+mj-lt"/>
                <a:ea typeface="+mj-ea"/>
                <a:cs typeface="+mj-cs"/>
              </a:rPr>
              <a:t>Open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87</a:t>
            </a:fld>
            <a:endParaRPr lang="en-US" dirty="0"/>
          </a:p>
        </p:txBody>
      </p:sp>
      <mc:AlternateContent xmlns:mc="http://schemas.openxmlformats.org/markup-compatibility/2006" xmlns:a14="http://schemas.microsoft.com/office/drawing/2010/main">
        <mc:Choice Requires="a14">
          <p:sp>
            <p:nvSpPr>
              <p:cNvPr id="28" name="Rectangle 27"/>
              <p:cNvSpPr/>
              <p:nvPr/>
            </p:nvSpPr>
            <p:spPr>
              <a:xfrm>
                <a:off x="3153142" y="1295400"/>
                <a:ext cx="3515450" cy="10705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000" dirty="0"/>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𝐿𝐿</m:t>
                          </m:r>
                        </m:sub>
                      </m:sSub>
                      <m:r>
                        <m:rPr>
                          <m:nor/>
                        </m:rPr>
                        <a:rPr lang="en-US" sz="2000" dirty="0"/>
                        <m:t>]</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e>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𝑐𝑏</m:t>
                                    </m:r>
                                  </m:sub>
                                </m:sSub>
                              </m:e>
                              <m:e>
                                <m:r>
                                  <a:rPr lang="en-US" sz="2000" i="1">
                                    <a:latin typeface="Cambria Math" panose="02040503050406030204" pitchFamily="18" charset="0"/>
                                  </a:rPr>
                                  <m:t>0</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m:t>
                                    </m:r>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m:t>
                                    </m:r>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𝑐𝑏</m:t>
                                    </m:r>
                                  </m:sub>
                                </m:sSub>
                              </m:e>
                              <m:e>
                                <m:r>
                                  <a:rPr lang="en-US" sz="2000" i="1">
                                    <a:latin typeface="Cambria Math" panose="02040503050406030204" pitchFamily="18" charset="0"/>
                                  </a:rPr>
                                  <m:t>0</m:t>
                                </m:r>
                              </m:e>
                            </m:mr>
                          </m:m>
                        </m:e>
                      </m:d>
                    </m:oMath>
                  </m:oMathPara>
                </a14:m>
                <a:endParaRPr lang="en-US" sz="2000" dirty="0"/>
              </a:p>
            </p:txBody>
          </p:sp>
        </mc:Choice>
        <mc:Fallback xmlns="">
          <p:sp>
            <p:nvSpPr>
              <p:cNvPr id="28" name="Rectangle 27"/>
              <p:cNvSpPr>
                <a:spLocks noRot="1" noChangeAspect="1" noMove="1" noResize="1" noEditPoints="1" noAdjustHandles="1" noChangeArrowheads="1" noChangeShapeType="1" noTextEdit="1"/>
              </p:cNvSpPr>
              <p:nvPr/>
            </p:nvSpPr>
            <p:spPr>
              <a:xfrm>
                <a:off x="3153142" y="1295400"/>
                <a:ext cx="3515450" cy="1070549"/>
              </a:xfrm>
              <a:prstGeom prst="rect">
                <a:avLst/>
              </a:prstGeom>
              <a:blipFill>
                <a:blip r:embed="rId2"/>
                <a:stretch>
                  <a:fillRect/>
                </a:stretch>
              </a:blipFill>
            </p:spPr>
            <p:txBody>
              <a:bodyPr/>
              <a:lstStyle/>
              <a:p>
                <a:r>
                  <a:rPr lang="en-US">
                    <a:noFill/>
                  </a:rPr>
                  <a:t> </a:t>
                </a:r>
              </a:p>
            </p:txBody>
          </p:sp>
        </mc:Fallback>
      </mc:AlternateContent>
      <p:sp>
        <p:nvSpPr>
          <p:cNvPr id="29" name="TextBox 28"/>
          <p:cNvSpPr txBox="1"/>
          <p:nvPr/>
        </p:nvSpPr>
        <p:spPr>
          <a:xfrm>
            <a:off x="7906502" y="1597085"/>
            <a:ext cx="729815" cy="400110"/>
          </a:xfrm>
          <a:prstGeom prst="rect">
            <a:avLst/>
          </a:prstGeom>
          <a:noFill/>
        </p:spPr>
        <p:txBody>
          <a:bodyPr wrap="none" rtlCol="0">
            <a:spAutoFit/>
          </a:bodyPr>
          <a:lstStyle/>
          <a:p>
            <a:r>
              <a:rPr lang="en-US" sz="2000" dirty="0"/>
              <a:t>(114)</a:t>
            </a:r>
          </a:p>
        </p:txBody>
      </p:sp>
      <mc:AlternateContent xmlns:mc="http://schemas.openxmlformats.org/markup-compatibility/2006" xmlns:a14="http://schemas.microsoft.com/office/drawing/2010/main">
        <mc:Choice Requires="a14">
          <p:sp>
            <p:nvSpPr>
              <p:cNvPr id="30" name="Rectangle 29"/>
              <p:cNvSpPr/>
              <p:nvPr/>
            </p:nvSpPr>
            <p:spPr>
              <a:xfrm>
                <a:off x="3581400" y="762000"/>
                <a:ext cx="2552302" cy="400110"/>
              </a:xfrm>
              <a:prstGeom prst="rect">
                <a:avLst/>
              </a:prstGeom>
            </p:spPr>
            <p:txBody>
              <a:bodyPr wrap="none">
                <a:spAutoFit/>
              </a:bodyPr>
              <a:lstStyle/>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sub>
                    </m:sSub>
                    <m:r>
                      <a:rPr lang="en-US" altLang="zh-CN" sz="2000" i="1">
                        <a:latin typeface="Cambria Math" panose="02040503050406030204" pitchFamily="18" charset="0"/>
                      </a:rPr>
                      <m:t>=</m:t>
                    </m:r>
                    <m:r>
                      <a:rPr lang="en-US" sz="2000" i="1">
                        <a:latin typeface="Cambria Math" panose="02040503050406030204" pitchFamily="18" charset="0"/>
                      </a:rPr>
                      <m:t>1</m:t>
                    </m:r>
                    <m:r>
                      <a:rPr lang="en-US" sz="2000" i="1" smtClean="0">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0</m:t>
                    </m:r>
                  </m:oMath>
                </a14:m>
                <a:r>
                  <a:rPr lang="en-US" altLang="zh-CN" sz="2000" dirty="0"/>
                  <a:t>.00625</a:t>
                </a:r>
                <a14:m>
                  <m:oMath xmlns:m="http://schemas.openxmlformats.org/officeDocument/2006/math">
                    <m:r>
                      <a:rPr lang="en-US" altLang="zh-CN" sz="2000" i="1" dirty="0" smtClean="0">
                        <a:latin typeface="Cambria Math" panose="02040503050406030204" pitchFamily="18" charset="0"/>
                        <a:ea typeface="Cambria Math" panose="02040503050406030204" pitchFamily="18" charset="0"/>
                      </a:rPr>
                      <m:t>∙</m:t>
                    </m:r>
                  </m:oMath>
                </a14:m>
                <a:r>
                  <a:rPr lang="en-US" sz="2000" dirty="0"/>
                  <a:t>T</a:t>
                </a:r>
                <a:r>
                  <a:rPr lang="en-US" altLang="zh-CN" sz="2000" dirty="0"/>
                  <a:t>ap</a:t>
                </a:r>
                <a:endParaRPr lang="en-US" sz="2000" dirty="0"/>
              </a:p>
            </p:txBody>
          </p:sp>
        </mc:Choice>
        <mc:Fallback xmlns="">
          <p:sp>
            <p:nvSpPr>
              <p:cNvPr id="30" name="Rectangle 29"/>
              <p:cNvSpPr>
                <a:spLocks noRot="1" noChangeAspect="1" noMove="1" noResize="1" noEditPoints="1" noAdjustHandles="1" noChangeArrowheads="1" noChangeShapeType="1" noTextEdit="1"/>
              </p:cNvSpPr>
              <p:nvPr/>
            </p:nvSpPr>
            <p:spPr>
              <a:xfrm>
                <a:off x="3581400" y="762000"/>
                <a:ext cx="2552302" cy="400110"/>
              </a:xfrm>
              <a:prstGeom prst="rect">
                <a:avLst/>
              </a:prstGeom>
              <a:blipFill>
                <a:blip r:embed="rId3"/>
                <a:stretch>
                  <a:fillRect t="-7576" r="-2153" b="-25758"/>
                </a:stretch>
              </a:blipFill>
            </p:spPr>
            <p:txBody>
              <a:bodyPr/>
              <a:lstStyle/>
              <a:p>
                <a:r>
                  <a:rPr lang="en-US">
                    <a:noFill/>
                  </a:rPr>
                  <a:t> </a:t>
                </a:r>
              </a:p>
            </p:txBody>
          </p:sp>
        </mc:Fallback>
      </mc:AlternateContent>
      <p:sp>
        <p:nvSpPr>
          <p:cNvPr id="31" name="Rectangle 30"/>
          <p:cNvSpPr/>
          <p:nvPr/>
        </p:nvSpPr>
        <p:spPr>
          <a:xfrm>
            <a:off x="7961634" y="764628"/>
            <a:ext cx="611065" cy="400110"/>
          </a:xfrm>
          <a:prstGeom prst="rect">
            <a:avLst/>
          </a:prstGeom>
        </p:spPr>
        <p:txBody>
          <a:bodyPr wrap="none">
            <a:spAutoFit/>
          </a:bodyPr>
          <a:lstStyle/>
          <a:p>
            <a:r>
              <a:rPr lang="en-US" sz="2000" dirty="0"/>
              <a:t>(75)</a:t>
            </a:r>
          </a:p>
        </p:txBody>
      </p:sp>
      <p:sp>
        <p:nvSpPr>
          <p:cNvPr id="6" name="Rectangle 5"/>
          <p:cNvSpPr/>
          <p:nvPr/>
        </p:nvSpPr>
        <p:spPr>
          <a:xfrm>
            <a:off x="18393" y="2590800"/>
            <a:ext cx="8931166" cy="2862322"/>
          </a:xfrm>
          <a:prstGeom prst="rect">
            <a:avLst/>
          </a:prstGeom>
        </p:spPr>
        <p:txBody>
          <a:bodyPr wrap="square">
            <a:spAutoFit/>
          </a:bodyPr>
          <a:lstStyle/>
          <a:p>
            <a:pPr algn="just"/>
            <a:r>
              <a:rPr lang="en-US" sz="2000" dirty="0">
                <a:solidFill>
                  <a:srgbClr val="000000"/>
                </a:solidFill>
              </a:rPr>
              <a:t>The effective turns ratio of each regulator is given by Equation (75). Again, as long as the series impedance and shunt admittance of the regulators are neglected, [</a:t>
            </a:r>
            <a:r>
              <a:rPr lang="en-US" sz="2000" i="1" dirty="0" err="1">
                <a:solidFill>
                  <a:srgbClr val="000000"/>
                </a:solidFill>
              </a:rPr>
              <a:t>b</a:t>
            </a:r>
            <a:r>
              <a:rPr lang="en-US" sz="2000" i="1" baseline="-25000" dirty="0" err="1">
                <a:solidFill>
                  <a:srgbClr val="000000"/>
                </a:solidFill>
              </a:rPr>
              <a:t>LL</a:t>
            </a:r>
            <a:r>
              <a:rPr lang="en-US" sz="2000" dirty="0">
                <a:solidFill>
                  <a:srgbClr val="000000"/>
                </a:solidFill>
              </a:rPr>
              <a:t>] is zero. </a:t>
            </a:r>
          </a:p>
          <a:p>
            <a:pPr algn="just"/>
            <a:endParaRPr lang="en-US" sz="2000" dirty="0">
              <a:solidFill>
                <a:srgbClr val="000000"/>
              </a:solidFill>
            </a:endParaRPr>
          </a:p>
          <a:p>
            <a:pPr algn="just"/>
            <a:r>
              <a:rPr lang="en-US" sz="2000" dirty="0">
                <a:solidFill>
                  <a:srgbClr val="000000"/>
                </a:solidFill>
              </a:rPr>
              <a:t>Equation (114) gives the line-to-line voltages on the source side as a function of the line-to-line voltages on the load side of the open delta using the generalized matrices. Up to this point, the relationships between the voltages have been in terms of line-to-neutral voltages. </a:t>
            </a:r>
          </a:p>
          <a:p>
            <a:pPr algn="just"/>
            <a:endParaRPr lang="en-US" sz="2000" dirty="0">
              <a:solidFill>
                <a:srgbClr val="000000"/>
              </a:solidFill>
            </a:endParaRPr>
          </a:p>
        </p:txBody>
      </p:sp>
      <p:sp>
        <p:nvSpPr>
          <p:cNvPr id="9"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8902300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470041" cy="584775"/>
          </a:xfrm>
          <a:prstGeom prst="rect">
            <a:avLst/>
          </a:prstGeom>
        </p:spPr>
        <p:txBody>
          <a:bodyPr wrap="none">
            <a:spAutoFit/>
          </a:bodyPr>
          <a:lstStyle/>
          <a:p>
            <a:r>
              <a:rPr lang="en-US" sz="3200" dirty="0">
                <a:solidFill>
                  <a:srgbClr val="C8102E"/>
                </a:solidFill>
                <a:latin typeface="+mj-lt"/>
                <a:ea typeface="+mj-ea"/>
                <a:cs typeface="+mj-cs"/>
              </a:rPr>
              <a:t>Open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88</a:t>
            </a:fld>
            <a:endParaRPr lang="en-US" dirty="0"/>
          </a:p>
        </p:txBody>
      </p:sp>
      <p:sp>
        <p:nvSpPr>
          <p:cNvPr id="6" name="Rectangle 5"/>
          <p:cNvSpPr/>
          <p:nvPr/>
        </p:nvSpPr>
        <p:spPr>
          <a:xfrm>
            <a:off x="152400" y="914400"/>
            <a:ext cx="8931166" cy="707886"/>
          </a:xfrm>
          <a:prstGeom prst="rect">
            <a:avLst/>
          </a:prstGeom>
        </p:spPr>
        <p:txBody>
          <a:bodyPr wrap="square">
            <a:spAutoFit/>
          </a:bodyPr>
          <a:lstStyle/>
          <a:p>
            <a:pPr algn="just"/>
            <a:r>
              <a:rPr lang="en-US" sz="2000" dirty="0">
                <a:solidFill>
                  <a:srgbClr val="000000"/>
                </a:solidFill>
              </a:rPr>
              <a:t>In Chapter 8, the [</a:t>
            </a:r>
            <a:r>
              <a:rPr lang="en-US" sz="2000" i="1" dirty="0">
                <a:solidFill>
                  <a:srgbClr val="000000"/>
                </a:solidFill>
              </a:rPr>
              <a:t>W</a:t>
            </a:r>
            <a:r>
              <a:rPr lang="en-US" sz="2000" dirty="0">
                <a:solidFill>
                  <a:srgbClr val="000000"/>
                </a:solidFill>
              </a:rPr>
              <a:t>] matrix is derived. This matrix is used to convert line-to-line voltages to equivalent line-to-neutral voltages.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32" name="Rectangle 31"/>
              <p:cNvSpPr/>
              <p:nvPr/>
            </p:nvSpPr>
            <p:spPr>
              <a:xfrm>
                <a:off x="2971800" y="1814974"/>
                <a:ext cx="3133358"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𝐿𝑁</m:t>
                            </m:r>
                          </m:e>
                          <m:sub>
                            <m:r>
                              <a:rPr lang="en-US" sz="2000" i="1">
                                <a:latin typeface="Cambria Math" panose="02040503050406030204" pitchFamily="18" charset="0"/>
                              </a:rPr>
                              <m:t>𝐴𝐵</m:t>
                            </m:r>
                            <m:r>
                              <a:rPr lang="en-US" sz="2000" b="0" i="1" smtClean="0">
                                <a:latin typeface="Cambria Math" panose="02040503050406030204" pitchFamily="18" charset="0"/>
                              </a:rPr>
                              <m:t>𝐶</m:t>
                            </m:r>
                          </m:sub>
                        </m:sSub>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smtClean="0">
                            <a:latin typeface="Cambria Math" panose="02040503050406030204" pitchFamily="18" charset="0"/>
                          </a:rPr>
                          <m:t>𝑊</m:t>
                        </m:r>
                      </m:e>
                    </m:d>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𝐿𝐿</m:t>
                            </m:r>
                          </m:e>
                          <m:sub>
                            <m:r>
                              <a:rPr lang="en-US" sz="2000" b="0" i="1" smtClean="0">
                                <a:latin typeface="Cambria Math" panose="02040503050406030204" pitchFamily="18" charset="0"/>
                              </a:rPr>
                              <m:t>𝐴𝐵𝐶</m:t>
                            </m:r>
                          </m:sub>
                        </m:sSub>
                      </m:e>
                    </m:d>
                  </m:oMath>
                </a14:m>
                <a:endParaRPr lang="en-US" sz="2000" dirty="0"/>
              </a:p>
            </p:txBody>
          </p:sp>
        </mc:Choice>
        <mc:Fallback xmlns="">
          <p:sp>
            <p:nvSpPr>
              <p:cNvPr id="32" name="Rectangle 31"/>
              <p:cNvSpPr>
                <a:spLocks noRot="1" noChangeAspect="1" noMove="1" noResize="1" noEditPoints="1" noAdjustHandles="1" noChangeArrowheads="1" noChangeShapeType="1" noTextEdit="1"/>
              </p:cNvSpPr>
              <p:nvPr/>
            </p:nvSpPr>
            <p:spPr>
              <a:xfrm>
                <a:off x="2971800" y="1814974"/>
                <a:ext cx="3133358" cy="400110"/>
              </a:xfrm>
              <a:prstGeom prst="rect">
                <a:avLst/>
              </a:prstGeom>
              <a:blipFill>
                <a:blip r:embed="rId2"/>
                <a:stretch>
                  <a:fillRect b="-3077"/>
                </a:stretch>
              </a:blipFill>
            </p:spPr>
            <p:txBody>
              <a:bodyPr/>
              <a:lstStyle/>
              <a:p>
                <a:r>
                  <a:rPr lang="en-US">
                    <a:noFill/>
                  </a:rPr>
                  <a:t> </a:t>
                </a:r>
              </a:p>
            </p:txBody>
          </p:sp>
        </mc:Fallback>
      </mc:AlternateContent>
      <p:sp>
        <p:nvSpPr>
          <p:cNvPr id="33" name="TextBox 32"/>
          <p:cNvSpPr txBox="1"/>
          <p:nvPr/>
        </p:nvSpPr>
        <p:spPr>
          <a:xfrm>
            <a:off x="7635240" y="1792114"/>
            <a:ext cx="729815" cy="400110"/>
          </a:xfrm>
          <a:prstGeom prst="rect">
            <a:avLst/>
          </a:prstGeom>
          <a:noFill/>
        </p:spPr>
        <p:txBody>
          <a:bodyPr wrap="none" rtlCol="0">
            <a:spAutoFit/>
          </a:bodyPr>
          <a:lstStyle/>
          <a:p>
            <a:r>
              <a:rPr lang="en-US" sz="2000" dirty="0"/>
              <a:t>(115)</a:t>
            </a:r>
          </a:p>
        </p:txBody>
      </p:sp>
      <mc:AlternateContent xmlns:mc="http://schemas.openxmlformats.org/markup-compatibility/2006" xmlns:a14="http://schemas.microsoft.com/office/drawing/2010/main">
        <mc:Choice Requires="a14">
          <p:sp>
            <p:nvSpPr>
              <p:cNvPr id="34" name="Rectangle 33"/>
              <p:cNvSpPr/>
              <p:nvPr/>
            </p:nvSpPr>
            <p:spPr>
              <a:xfrm>
                <a:off x="3348954" y="2360477"/>
                <a:ext cx="2471639" cy="906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000" dirty="0" smtClean="0"/>
                        <m:t>[</m:t>
                      </m:r>
                      <m:r>
                        <a:rPr lang="en-US" sz="2000" i="1">
                          <a:latin typeface="Cambria Math" panose="02040503050406030204" pitchFamily="18" charset="0"/>
                        </a:rPr>
                        <m:t>𝑊</m:t>
                      </m:r>
                      <m:r>
                        <m:rPr>
                          <m:nor/>
                        </m:rPr>
                        <a:rPr lang="en-US" sz="2000" dirty="0"/>
                        <m:t>]</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3</m:t>
                          </m:r>
                        </m:den>
                      </m:f>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r>
                                  <a:rPr lang="en-US" sz="2000" b="0" i="1" smtClean="0">
                                    <a:latin typeface="Cambria Math" panose="02040503050406030204" pitchFamily="18" charset="0"/>
                                  </a:rPr>
                                  <m:t>2</m:t>
                                </m:r>
                              </m:e>
                              <m:e>
                                <m:r>
                                  <a:rPr lang="en-US" sz="2000" b="0" i="1" smtClean="0">
                                    <a:latin typeface="Cambria Math" panose="02040503050406030204" pitchFamily="18" charset="0"/>
                                  </a:rPr>
                                  <m:t>1</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b="0" i="1" smtClean="0">
                                    <a:latin typeface="Cambria Math" panose="02040503050406030204" pitchFamily="18" charset="0"/>
                                  </a:rPr>
                                  <m:t>2</m:t>
                                </m:r>
                              </m:e>
                              <m:e>
                                <m:r>
                                  <a:rPr lang="en-US" sz="2000" b="0" i="1" smtClean="0">
                                    <a:latin typeface="Cambria Math" panose="02040503050406030204" pitchFamily="18" charset="0"/>
                                  </a:rPr>
                                  <m:t>1</m:t>
                                </m:r>
                              </m:e>
                            </m:mr>
                            <m:mr>
                              <m:e>
                                <m:r>
                                  <a:rPr lang="en-US" sz="2000" b="0" i="1" smtClean="0">
                                    <a:latin typeface="Cambria Math" panose="02040503050406030204" pitchFamily="18" charset="0"/>
                                  </a:rPr>
                                  <m:t>1</m:t>
                                </m:r>
                              </m:e>
                              <m:e>
                                <m:r>
                                  <a:rPr lang="en-US" sz="2000" b="0" i="1" smtClean="0">
                                    <a:latin typeface="Cambria Math" panose="02040503050406030204" pitchFamily="18" charset="0"/>
                                  </a:rPr>
                                  <m:t>0</m:t>
                                </m:r>
                              </m:e>
                              <m:e>
                                <m:r>
                                  <a:rPr lang="en-US" sz="2000" b="0" i="1" smtClean="0">
                                    <a:latin typeface="Cambria Math" panose="02040503050406030204" pitchFamily="18" charset="0"/>
                                  </a:rPr>
                                  <m:t>2</m:t>
                                </m:r>
                              </m:e>
                            </m:mr>
                          </m:m>
                        </m:e>
                      </m:d>
                    </m:oMath>
                  </m:oMathPara>
                </a14:m>
                <a:endParaRPr lang="en-US" sz="2000" dirty="0"/>
              </a:p>
            </p:txBody>
          </p:sp>
        </mc:Choice>
        <mc:Fallback xmlns="">
          <p:sp>
            <p:nvSpPr>
              <p:cNvPr id="34" name="Rectangle 33"/>
              <p:cNvSpPr>
                <a:spLocks noRot="1" noChangeAspect="1" noMove="1" noResize="1" noEditPoints="1" noAdjustHandles="1" noChangeArrowheads="1" noChangeShapeType="1" noTextEdit="1"/>
              </p:cNvSpPr>
              <p:nvPr/>
            </p:nvSpPr>
            <p:spPr>
              <a:xfrm>
                <a:off x="3348954" y="2360477"/>
                <a:ext cx="2471639" cy="906210"/>
              </a:xfrm>
              <a:prstGeom prst="rect">
                <a:avLst/>
              </a:prstGeom>
              <a:blipFill>
                <a:blip r:embed="rId3"/>
                <a:stretch>
                  <a:fillRect/>
                </a:stretch>
              </a:blipFill>
            </p:spPr>
            <p:txBody>
              <a:bodyPr/>
              <a:lstStyle/>
              <a:p>
                <a:r>
                  <a:rPr lang="en-US">
                    <a:noFill/>
                  </a:rPr>
                  <a:t> </a:t>
                </a:r>
              </a:p>
            </p:txBody>
          </p:sp>
        </mc:Fallback>
      </mc:AlternateContent>
      <p:sp>
        <p:nvSpPr>
          <p:cNvPr id="2" name="Rectangle 1"/>
          <p:cNvSpPr/>
          <p:nvPr/>
        </p:nvSpPr>
        <p:spPr>
          <a:xfrm>
            <a:off x="176048" y="3393086"/>
            <a:ext cx="8815552" cy="400110"/>
          </a:xfrm>
          <a:prstGeom prst="rect">
            <a:avLst/>
          </a:prstGeom>
        </p:spPr>
        <p:txBody>
          <a:bodyPr wrap="square">
            <a:spAutoFit/>
          </a:bodyPr>
          <a:lstStyle/>
          <a:p>
            <a:r>
              <a:rPr lang="en-US" sz="2000" dirty="0">
                <a:solidFill>
                  <a:srgbClr val="000000"/>
                </a:solidFill>
              </a:rPr>
              <a:t>The line-to-neutral voltages are converted to line-to-line voltages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6" name="Rectangle 15"/>
              <p:cNvSpPr/>
              <p:nvPr/>
            </p:nvSpPr>
            <p:spPr>
              <a:xfrm>
                <a:off x="3150086" y="3987013"/>
                <a:ext cx="3065134"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𝐿𝐿</m:t>
                            </m:r>
                          </m:e>
                          <m:sub>
                            <m:r>
                              <a:rPr lang="en-US" sz="2000" i="1">
                                <a:latin typeface="Cambria Math" panose="02040503050406030204" pitchFamily="18" charset="0"/>
                              </a:rPr>
                              <m:t>𝐴𝐵</m:t>
                            </m:r>
                            <m:r>
                              <a:rPr lang="en-US" sz="2000" b="0" i="1" smtClean="0">
                                <a:latin typeface="Cambria Math" panose="02040503050406030204" pitchFamily="18" charset="0"/>
                              </a:rPr>
                              <m:t>𝐶</m:t>
                            </m:r>
                          </m:sub>
                        </m:sSub>
                      </m:e>
                    </m:d>
                  </m:oMath>
                </a14:m>
                <a:r>
                  <a:rPr lang="en-US" sz="2000" dirty="0"/>
                  <a:t> </a:t>
                </a:r>
                <a14:m>
                  <m:oMath xmlns:m="http://schemas.openxmlformats.org/officeDocument/2006/math">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𝐷</m:t>
                        </m:r>
                      </m:e>
                    </m:d>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𝐿𝑁</m:t>
                            </m:r>
                          </m:e>
                          <m:sub>
                            <m:r>
                              <a:rPr lang="en-US" sz="2000" b="0" i="1" smtClean="0">
                                <a:latin typeface="Cambria Math" panose="02040503050406030204" pitchFamily="18" charset="0"/>
                              </a:rPr>
                              <m:t>𝐴𝐵𝐶</m:t>
                            </m:r>
                          </m:sub>
                        </m:sSub>
                      </m:e>
                    </m:d>
                  </m:oMath>
                </a14:m>
                <a:endParaRPr lang="en-US" sz="2000" dirty="0"/>
              </a:p>
            </p:txBody>
          </p:sp>
        </mc:Choice>
        <mc:Fallback xmlns="">
          <p:sp>
            <p:nvSpPr>
              <p:cNvPr id="16" name="Rectangle 15"/>
              <p:cNvSpPr>
                <a:spLocks noRot="1" noChangeAspect="1" noMove="1" noResize="1" noEditPoints="1" noAdjustHandles="1" noChangeArrowheads="1" noChangeShapeType="1" noTextEdit="1"/>
              </p:cNvSpPr>
              <p:nvPr/>
            </p:nvSpPr>
            <p:spPr>
              <a:xfrm>
                <a:off x="3150086" y="3987013"/>
                <a:ext cx="3065134" cy="400110"/>
              </a:xfrm>
              <a:prstGeom prst="rect">
                <a:avLst/>
              </a:prstGeom>
              <a:blipFill>
                <a:blip r:embed="rId4"/>
                <a:stretch>
                  <a:fillRect b="-1515"/>
                </a:stretch>
              </a:blipFill>
            </p:spPr>
            <p:txBody>
              <a:bodyPr/>
              <a:lstStyle/>
              <a:p>
                <a:r>
                  <a:rPr lang="en-US">
                    <a:noFill/>
                  </a:rPr>
                  <a:t> </a:t>
                </a:r>
              </a:p>
            </p:txBody>
          </p:sp>
        </mc:Fallback>
      </mc:AlternateContent>
      <p:sp>
        <p:nvSpPr>
          <p:cNvPr id="17" name="TextBox 16"/>
          <p:cNvSpPr txBox="1"/>
          <p:nvPr/>
        </p:nvSpPr>
        <p:spPr>
          <a:xfrm>
            <a:off x="7748362" y="4686639"/>
            <a:ext cx="729815" cy="400110"/>
          </a:xfrm>
          <a:prstGeom prst="rect">
            <a:avLst/>
          </a:prstGeom>
          <a:noFill/>
        </p:spPr>
        <p:txBody>
          <a:bodyPr wrap="none" rtlCol="0">
            <a:spAutoFit/>
          </a:bodyPr>
          <a:lstStyle/>
          <a:p>
            <a:r>
              <a:rPr lang="en-US" sz="2000" dirty="0"/>
              <a:t>(116)</a:t>
            </a:r>
          </a:p>
        </p:txBody>
      </p:sp>
      <mc:AlternateContent xmlns:mc="http://schemas.openxmlformats.org/markup-compatibility/2006" xmlns:a14="http://schemas.microsoft.com/office/drawing/2010/main">
        <mc:Choice Requires="a14">
          <p:sp>
            <p:nvSpPr>
              <p:cNvPr id="18" name="Rectangle 17"/>
              <p:cNvSpPr/>
              <p:nvPr/>
            </p:nvSpPr>
            <p:spPr>
              <a:xfrm>
                <a:off x="3197272" y="4458852"/>
                <a:ext cx="2654188" cy="906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000" dirty="0" smtClean="0"/>
                        <m:t>[</m:t>
                      </m:r>
                      <m:r>
                        <a:rPr lang="en-US" sz="2000" i="1">
                          <a:latin typeface="Cambria Math" panose="02040503050406030204" pitchFamily="18" charset="0"/>
                        </a:rPr>
                        <m:t>𝐷</m:t>
                      </m:r>
                      <m:r>
                        <m:rPr>
                          <m:nor/>
                        </m:rPr>
                        <a:rPr lang="en-US" sz="2000" dirty="0"/>
                        <m:t>]</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r>
                                  <a:rPr lang="en-US" sz="2000" b="0" i="1" smtClean="0">
                                    <a:latin typeface="Cambria Math" panose="02040503050406030204" pitchFamily="18" charset="0"/>
                                  </a:rPr>
                                  <m:t>1</m:t>
                                </m:r>
                              </m:e>
                              <m:e>
                                <m:r>
                                  <a:rPr lang="en-US" sz="2000" b="0" i="1" smtClean="0">
                                    <a:latin typeface="Cambria Math" panose="02040503050406030204" pitchFamily="18" charset="0"/>
                                  </a:rPr>
                                  <m:t>−1</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b="0" i="1" smtClean="0">
                                    <a:latin typeface="Cambria Math" panose="02040503050406030204" pitchFamily="18" charset="0"/>
                                  </a:rPr>
                                  <m:t>1</m:t>
                                </m:r>
                              </m:e>
                              <m:e>
                                <m:r>
                                  <a:rPr lang="en-US" sz="2000" b="0" i="1" smtClean="0">
                                    <a:latin typeface="Cambria Math" panose="02040503050406030204" pitchFamily="18" charset="0"/>
                                  </a:rPr>
                                  <m:t>−1</m:t>
                                </m:r>
                              </m:e>
                            </m:mr>
                            <m:mr>
                              <m:e>
                                <m:r>
                                  <a:rPr lang="en-US" sz="2000" b="0" i="1" smtClean="0">
                                    <a:latin typeface="Cambria Math" panose="02040503050406030204" pitchFamily="18" charset="0"/>
                                  </a:rPr>
                                  <m:t>−1</m:t>
                                </m:r>
                              </m:e>
                              <m:e>
                                <m:r>
                                  <a:rPr lang="en-US" sz="2000" b="0" i="1" smtClean="0">
                                    <a:latin typeface="Cambria Math" panose="02040503050406030204" pitchFamily="18" charset="0"/>
                                  </a:rPr>
                                  <m:t>0</m:t>
                                </m:r>
                              </m:e>
                              <m:e>
                                <m:r>
                                  <a:rPr lang="en-US" sz="2000" b="0" i="1" smtClean="0">
                                    <a:latin typeface="Cambria Math" panose="02040503050406030204" pitchFamily="18" charset="0"/>
                                  </a:rPr>
                                  <m:t>1</m:t>
                                </m:r>
                              </m:e>
                            </m:mr>
                          </m:m>
                        </m:e>
                      </m:d>
                    </m:oMath>
                  </m:oMathPara>
                </a14:m>
                <a:endParaRPr lang="en-US" sz="2000" dirty="0"/>
              </a:p>
            </p:txBody>
          </p:sp>
        </mc:Choice>
        <mc:Fallback xmlns="">
          <p:sp>
            <p:nvSpPr>
              <p:cNvPr id="18" name="Rectangle 17"/>
              <p:cNvSpPr>
                <a:spLocks noRot="1" noChangeAspect="1" noMove="1" noResize="1" noEditPoints="1" noAdjustHandles="1" noChangeArrowheads="1" noChangeShapeType="1" noTextEdit="1"/>
              </p:cNvSpPr>
              <p:nvPr/>
            </p:nvSpPr>
            <p:spPr>
              <a:xfrm>
                <a:off x="3197272" y="4458852"/>
                <a:ext cx="2654188" cy="906210"/>
              </a:xfrm>
              <a:prstGeom prst="rect">
                <a:avLst/>
              </a:prstGeom>
              <a:blipFill>
                <a:blip r:embed="rId5"/>
                <a:stretch>
                  <a:fillRect/>
                </a:stretch>
              </a:blipFill>
            </p:spPr>
            <p:txBody>
              <a:bodyPr/>
              <a:lstStyle/>
              <a:p>
                <a:r>
                  <a:rPr lang="en-US">
                    <a:noFill/>
                  </a:rPr>
                  <a:t> </a:t>
                </a:r>
              </a:p>
            </p:txBody>
          </p:sp>
        </mc:Fallback>
      </mc:AlternateContent>
      <p:sp>
        <p:nvSpPr>
          <p:cNvPr id="12"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7771773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470041" cy="584775"/>
          </a:xfrm>
          <a:prstGeom prst="rect">
            <a:avLst/>
          </a:prstGeom>
        </p:spPr>
        <p:txBody>
          <a:bodyPr wrap="none">
            <a:spAutoFit/>
          </a:bodyPr>
          <a:lstStyle/>
          <a:p>
            <a:r>
              <a:rPr lang="en-US" sz="3200" dirty="0">
                <a:solidFill>
                  <a:srgbClr val="C8102E"/>
                </a:solidFill>
                <a:latin typeface="+mj-lt"/>
                <a:ea typeface="+mj-ea"/>
                <a:cs typeface="+mj-cs"/>
              </a:rPr>
              <a:t>Open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89</a:t>
            </a:fld>
            <a:endParaRPr lang="en-US" dirty="0"/>
          </a:p>
        </p:txBody>
      </p:sp>
      <mc:AlternateContent xmlns:mc="http://schemas.openxmlformats.org/markup-compatibility/2006" xmlns:a14="http://schemas.microsoft.com/office/drawing/2010/main">
        <mc:Choice Requires="a14">
          <p:sp>
            <p:nvSpPr>
              <p:cNvPr id="12" name="Rectangle 11"/>
              <p:cNvSpPr/>
              <p:nvPr/>
            </p:nvSpPr>
            <p:spPr>
              <a:xfrm>
                <a:off x="2743200" y="838200"/>
                <a:ext cx="4675767"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𝐿</m:t>
                            </m:r>
                          </m:e>
                          <m:sub>
                            <m:r>
                              <a:rPr lang="en-US" sz="2000" b="0" i="1" smtClean="0">
                                <a:latin typeface="Cambria Math" panose="02040503050406030204" pitchFamily="18" charset="0"/>
                              </a:rPr>
                              <m:t>𝐴𝐵𝐶</m:t>
                            </m:r>
                          </m:sub>
                        </m:sSub>
                      </m:e>
                    </m:d>
                    <m:r>
                      <a:rPr lang="en-US" sz="2000" b="0" i="0" smtClean="0">
                        <a:latin typeface="Cambria Math" panose="02040503050406030204" pitchFamily="18" charset="0"/>
                      </a:rPr>
                      <m:t>=</m:t>
                    </m:r>
                  </m:oMath>
                </a14:m>
                <a:r>
                  <a:rPr lang="en-US" sz="2000" dirty="0"/>
                  <a:t>[</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𝐿𝐿</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𝐿</m:t>
                            </m:r>
                          </m:e>
                          <m:sub>
                            <m:r>
                              <a:rPr lang="en-US" sz="2000" i="1">
                                <a:latin typeface="Cambria Math" panose="02040503050406030204" pitchFamily="18" charset="0"/>
                              </a:rPr>
                              <m:t>𝑎𝑏𝑐</m:t>
                            </m:r>
                          </m:sub>
                        </m:sSub>
                      </m:e>
                    </m:d>
                    <m:r>
                      <a:rPr lang="en-US" sz="2000" b="0" i="0" smtClean="0">
                        <a:latin typeface="Cambria Math" panose="02040503050406030204" pitchFamily="18" charset="0"/>
                      </a:rPr>
                      <m:t>+</m:t>
                    </m:r>
                  </m:oMath>
                </a14:m>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𝑏</m:t>
                        </m:r>
                      </m:e>
                      <m:sub>
                        <m:r>
                          <a:rPr lang="en-US" sz="2000" i="1">
                            <a:latin typeface="Cambria Math" panose="02040503050406030204" pitchFamily="18" charset="0"/>
                          </a:rPr>
                          <m:t>𝐿𝐿</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oMath>
                </a14:m>
                <a:endParaRPr lang="en-US" sz="2000" dirty="0"/>
              </a:p>
            </p:txBody>
          </p:sp>
        </mc:Choice>
        <mc:Fallback xmlns="">
          <p:sp>
            <p:nvSpPr>
              <p:cNvPr id="12" name="Rectangle 11"/>
              <p:cNvSpPr>
                <a:spLocks noRot="1" noChangeAspect="1" noMove="1" noResize="1" noEditPoints="1" noAdjustHandles="1" noChangeArrowheads="1" noChangeShapeType="1" noTextEdit="1"/>
              </p:cNvSpPr>
              <p:nvPr/>
            </p:nvSpPr>
            <p:spPr>
              <a:xfrm>
                <a:off x="2743200" y="838200"/>
                <a:ext cx="4675767" cy="400110"/>
              </a:xfrm>
              <a:prstGeom prst="rect">
                <a:avLst/>
              </a:prstGeom>
              <a:blipFill>
                <a:blip r:embed="rId2"/>
                <a:stretch>
                  <a:fillRect t="-9231" b="-26154"/>
                </a:stretch>
              </a:blipFill>
            </p:spPr>
            <p:txBody>
              <a:bodyPr/>
              <a:lstStyle/>
              <a:p>
                <a:r>
                  <a:rPr lang="en-US">
                    <a:noFill/>
                  </a:rPr>
                  <a:t> </a:t>
                </a:r>
              </a:p>
            </p:txBody>
          </p:sp>
        </mc:Fallback>
      </mc:AlternateContent>
      <p:sp>
        <p:nvSpPr>
          <p:cNvPr id="13" name="TextBox 12"/>
          <p:cNvSpPr txBox="1"/>
          <p:nvPr/>
        </p:nvSpPr>
        <p:spPr>
          <a:xfrm>
            <a:off x="7785037" y="790912"/>
            <a:ext cx="729815" cy="400110"/>
          </a:xfrm>
          <a:prstGeom prst="rect">
            <a:avLst/>
          </a:prstGeom>
          <a:noFill/>
        </p:spPr>
        <p:txBody>
          <a:bodyPr wrap="none" rtlCol="0">
            <a:spAutoFit/>
          </a:bodyPr>
          <a:lstStyle/>
          <a:p>
            <a:r>
              <a:rPr lang="en-US" sz="2000" dirty="0"/>
              <a:t>(113)</a:t>
            </a:r>
          </a:p>
        </p:txBody>
      </p:sp>
      <p:sp>
        <p:nvSpPr>
          <p:cNvPr id="5" name="Rectangle 4"/>
          <p:cNvSpPr/>
          <p:nvPr/>
        </p:nvSpPr>
        <p:spPr>
          <a:xfrm>
            <a:off x="152400" y="1369129"/>
            <a:ext cx="8991600" cy="400110"/>
          </a:xfrm>
          <a:prstGeom prst="rect">
            <a:avLst/>
          </a:prstGeom>
        </p:spPr>
        <p:txBody>
          <a:bodyPr wrap="square">
            <a:spAutoFit/>
          </a:bodyPr>
          <a:lstStyle/>
          <a:p>
            <a:r>
              <a:rPr lang="en-US" sz="2000" dirty="0">
                <a:solidFill>
                  <a:srgbClr val="000000"/>
                </a:solidFill>
              </a:rPr>
              <a:t>Convert Equation (113) to line-to-neutral form:</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9" name="Rectangle 18"/>
              <p:cNvSpPr/>
              <p:nvPr/>
            </p:nvSpPr>
            <p:spPr>
              <a:xfrm>
                <a:off x="2155611" y="1778415"/>
                <a:ext cx="6275757"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𝑁</m:t>
                            </m:r>
                          </m:e>
                          <m:sub>
                            <m:r>
                              <a:rPr lang="en-US" sz="2000" b="0" i="1" smtClean="0">
                                <a:latin typeface="Cambria Math" panose="02040503050406030204" pitchFamily="18" charset="0"/>
                              </a:rPr>
                              <m:t>𝐴𝐵𝐶</m:t>
                            </m:r>
                          </m:sub>
                        </m:sSub>
                      </m:e>
                    </m:d>
                    <m:r>
                      <a:rPr lang="en-US" sz="2000" b="0" i="0" smtClean="0">
                        <a:latin typeface="Cambria Math" panose="02040503050406030204" pitchFamily="18" charset="0"/>
                      </a:rPr>
                      <m:t>=</m:t>
                    </m:r>
                  </m:oMath>
                </a14:m>
                <a:r>
                  <a:rPr lang="en-US" sz="2000" dirty="0"/>
                  <a:t>[</a:t>
                </a:r>
                <a14:m>
                  <m:oMath xmlns:m="http://schemas.openxmlformats.org/officeDocument/2006/math">
                    <m:r>
                      <a:rPr lang="en-US" sz="2000" i="1" smtClean="0">
                        <a:latin typeface="Cambria Math" panose="02040503050406030204" pitchFamily="18" charset="0"/>
                      </a:rPr>
                      <m:t>𝑊</m:t>
                    </m:r>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𝐿</m:t>
                            </m:r>
                          </m:e>
                          <m:sub>
                            <m:r>
                              <a:rPr lang="en-US" sz="2000" b="0" i="1" smtClean="0">
                                <a:latin typeface="Cambria Math" panose="02040503050406030204" pitchFamily="18" charset="0"/>
                              </a:rPr>
                              <m:t>𝐴𝐵𝐶</m:t>
                            </m:r>
                          </m:sub>
                        </m:sSub>
                      </m:e>
                    </m:d>
                    <m:r>
                      <a:rPr lang="en-US" sz="2000" b="0" i="0" smtClean="0">
                        <a:latin typeface="Cambria Math" panose="02040503050406030204" pitchFamily="18" charset="0"/>
                      </a:rPr>
                      <m:t>=</m:t>
                    </m:r>
                    <m:r>
                      <a:rPr lang="en-US" sz="2000" b="0" i="1" smtClean="0">
                        <a:latin typeface="Cambria Math" panose="02040503050406030204" pitchFamily="18" charset="0"/>
                      </a:rPr>
                      <m:t>[</m:t>
                    </m:r>
                    <m:r>
                      <a:rPr lang="en-US" sz="2000" i="1">
                        <a:latin typeface="Cambria Math" panose="02040503050406030204" pitchFamily="18" charset="0"/>
                      </a:rPr>
                      <m:t>𝑊</m:t>
                    </m:r>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𝐿𝐿</m:t>
                            </m:r>
                          </m:sub>
                        </m:sSub>
                      </m:e>
                    </m:d>
                    <m:r>
                      <a:rPr lang="en-US" sz="2000" i="1">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oMath>
                </a14:m>
                <a:r>
                  <a:rPr lang="en-US" sz="2000" dirty="0"/>
                  <a:t>[</a:t>
                </a:r>
                <a14:m>
                  <m:oMath xmlns:m="http://schemas.openxmlformats.org/officeDocument/2006/math">
                    <m:r>
                      <a:rPr lang="en-US" sz="2000" i="1" smtClean="0">
                        <a:latin typeface="Cambria Math" panose="02040503050406030204" pitchFamily="18" charset="0"/>
                      </a:rPr>
                      <m:t>𝐷</m:t>
                    </m:r>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𝑉𝐿𝑁</m:t>
                            </m:r>
                          </m:e>
                          <m:sub>
                            <m:r>
                              <a:rPr lang="en-US" sz="2000" i="1">
                                <a:latin typeface="Cambria Math" panose="02040503050406030204" pitchFamily="18" charset="0"/>
                              </a:rPr>
                              <m:t>𝑎𝑏𝑐</m:t>
                            </m:r>
                          </m:sub>
                        </m:sSub>
                      </m:e>
                    </m:d>
                  </m:oMath>
                </a14:m>
                <a:endParaRPr lang="en-US" sz="2000" dirty="0"/>
              </a:p>
            </p:txBody>
          </p:sp>
        </mc:Choice>
        <mc:Fallback xmlns="">
          <p:sp>
            <p:nvSpPr>
              <p:cNvPr id="19" name="Rectangle 18"/>
              <p:cNvSpPr>
                <a:spLocks noRot="1" noChangeAspect="1" noMove="1" noResize="1" noEditPoints="1" noAdjustHandles="1" noChangeArrowheads="1" noChangeShapeType="1" noTextEdit="1"/>
              </p:cNvSpPr>
              <p:nvPr/>
            </p:nvSpPr>
            <p:spPr>
              <a:xfrm>
                <a:off x="2155611" y="1778415"/>
                <a:ext cx="6275757" cy="400110"/>
              </a:xfrm>
              <a:prstGeom prst="rect">
                <a:avLst/>
              </a:prstGeom>
              <a:blipFill>
                <a:blip r:embed="rId3"/>
                <a:stretch>
                  <a:fillRect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373020" y="2250436"/>
                <a:ext cx="3286797" cy="425053"/>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𝑉𝐿𝑁</m:t>
                            </m:r>
                          </m:e>
                          <m:sub>
                            <m:r>
                              <a:rPr lang="en-US" sz="2000" i="1">
                                <a:latin typeface="Cambria Math" panose="02040503050406030204" pitchFamily="18" charset="0"/>
                              </a:rPr>
                              <m:t>𝐴𝐵𝐶</m:t>
                            </m:r>
                          </m:sub>
                        </m:sSub>
                      </m:e>
                    </m:d>
                    <m:r>
                      <a:rPr lang="en-US" sz="2000">
                        <a:latin typeface="Cambria Math" panose="02040503050406030204" pitchFamily="18" charset="0"/>
                      </a:rPr>
                      <m:t>=</m:t>
                    </m:r>
                  </m:oMath>
                </a14:m>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b="0" i="1" smtClean="0">
                            <a:latin typeface="Cambria Math" panose="02040503050406030204" pitchFamily="18" charset="0"/>
                          </a:rPr>
                          <m:t>𝑟𝑒𝑔</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𝑁</m:t>
                            </m:r>
                          </m:e>
                          <m:sub>
                            <m:r>
                              <a:rPr lang="en-US" sz="2000" b="0" i="1" smtClean="0">
                                <a:latin typeface="Cambria Math" panose="02040503050406030204" pitchFamily="18" charset="0"/>
                              </a:rPr>
                              <m:t>𝑎𝑏𝑐</m:t>
                            </m:r>
                          </m:sub>
                        </m:sSub>
                      </m:e>
                    </m:d>
                  </m:oMath>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3373020" y="2250436"/>
                <a:ext cx="3286797" cy="425053"/>
              </a:xfrm>
              <a:prstGeom prst="rect">
                <a:avLst/>
              </a:prstGeom>
              <a:blipFill>
                <a:blip r:embed="rId4"/>
                <a:stretch>
                  <a:fillRect t="-7143" b="-1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547715" y="2745027"/>
                <a:ext cx="2932021" cy="425053"/>
              </a:xfrm>
              <a:prstGeom prst="rect">
                <a:avLst/>
              </a:prstGeom>
            </p:spPr>
            <p:txBody>
              <a:bodyPr wrap="none">
                <a:spAutoFit/>
              </a:bodyPr>
              <a:lstStyle/>
              <a:p>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𝑟𝑒𝑔</m:t>
                        </m:r>
                      </m:sub>
                    </m:sSub>
                  </m:oMath>
                </a14:m>
                <a:r>
                  <a:rPr lang="en-US" sz="2000" dirty="0"/>
                  <a:t>] </a:t>
                </a:r>
                <a14:m>
                  <m:oMath xmlns:m="http://schemas.openxmlformats.org/officeDocument/2006/math">
                    <m:r>
                      <a:rPr lang="en-US" sz="2000">
                        <a:latin typeface="Cambria Math" panose="02040503050406030204" pitchFamily="18" charset="0"/>
                      </a:rPr>
                      <m:t>=</m:t>
                    </m:r>
                    <m:r>
                      <a:rPr lang="en-US" sz="2000" i="1">
                        <a:latin typeface="Cambria Math" panose="02040503050406030204" pitchFamily="18" charset="0"/>
                      </a:rPr>
                      <m:t>[</m:t>
                    </m:r>
                    <m:r>
                      <a:rPr lang="en-US" sz="2000" i="1">
                        <a:latin typeface="Cambria Math" panose="02040503050406030204" pitchFamily="18" charset="0"/>
                      </a:rPr>
                      <m:t>𝑊</m:t>
                    </m:r>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𝐿𝐿</m:t>
                            </m:r>
                          </m:sub>
                        </m:sSub>
                      </m:e>
                    </m:d>
                    <m:r>
                      <a:rPr lang="en-US" sz="2000" i="1">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oMath>
                </a14:m>
                <a:r>
                  <a:rPr lang="en-US" sz="2000" dirty="0"/>
                  <a:t>[</a:t>
                </a:r>
                <a14:m>
                  <m:oMath xmlns:m="http://schemas.openxmlformats.org/officeDocument/2006/math">
                    <m:r>
                      <a:rPr lang="en-US" sz="2000" i="1">
                        <a:latin typeface="Cambria Math" panose="02040503050406030204" pitchFamily="18" charset="0"/>
                      </a:rPr>
                      <m:t>𝐷</m:t>
                    </m:r>
                  </m:oMath>
                </a14:m>
                <a:r>
                  <a:rPr lang="en-US" sz="2000" dirty="0"/>
                  <a:t>]</a:t>
                </a:r>
                <a:r>
                  <a:rPr lang="en-US" sz="2000" dirty="0">
                    <a:ea typeface="Cambria Math" panose="02040503050406030204" pitchFamily="18" charset="0"/>
                  </a:rPr>
                  <a:t> </a:t>
                </a:r>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3547715" y="2745027"/>
                <a:ext cx="2932021" cy="425053"/>
              </a:xfrm>
              <a:prstGeom prst="rect">
                <a:avLst/>
              </a:prstGeom>
              <a:blipFill>
                <a:blip r:embed="rId5"/>
                <a:stretch>
                  <a:fillRect l="-2287" t="-7143" b="-18571"/>
                </a:stretch>
              </a:blipFill>
            </p:spPr>
            <p:txBody>
              <a:bodyPr/>
              <a:lstStyle/>
              <a:p>
                <a:r>
                  <a:rPr lang="en-US">
                    <a:noFill/>
                  </a:rPr>
                  <a:t> </a:t>
                </a:r>
              </a:p>
            </p:txBody>
          </p:sp>
        </mc:Fallback>
      </mc:AlternateContent>
      <p:sp>
        <p:nvSpPr>
          <p:cNvPr id="20" name="TextBox 19"/>
          <p:cNvSpPr txBox="1"/>
          <p:nvPr/>
        </p:nvSpPr>
        <p:spPr>
          <a:xfrm>
            <a:off x="7761389" y="2259129"/>
            <a:ext cx="907749" cy="400110"/>
          </a:xfrm>
          <a:prstGeom prst="rect">
            <a:avLst/>
          </a:prstGeom>
          <a:noFill/>
        </p:spPr>
        <p:txBody>
          <a:bodyPr wrap="none" rtlCol="0">
            <a:spAutoFit/>
          </a:bodyPr>
          <a:lstStyle/>
          <a:p>
            <a:r>
              <a:rPr lang="en-US" sz="2000" dirty="0"/>
              <a:t>(117.a)</a:t>
            </a:r>
          </a:p>
        </p:txBody>
      </p:sp>
      <p:sp>
        <p:nvSpPr>
          <p:cNvPr id="9" name="Rectangle 8"/>
          <p:cNvSpPr/>
          <p:nvPr/>
        </p:nvSpPr>
        <p:spPr>
          <a:xfrm>
            <a:off x="168166" y="3118351"/>
            <a:ext cx="8853666" cy="707886"/>
          </a:xfrm>
          <a:prstGeom prst="rect">
            <a:avLst/>
          </a:prstGeom>
        </p:spPr>
        <p:txBody>
          <a:bodyPr wrap="square">
            <a:spAutoFit/>
          </a:bodyPr>
          <a:lstStyle/>
          <a:p>
            <a:r>
              <a:rPr lang="en-US" sz="2000" dirty="0">
                <a:solidFill>
                  <a:srgbClr val="000000"/>
                </a:solidFill>
              </a:rPr>
              <a:t>When the load-side line-to-line voltages are needed as function of the source-side line-to-line voltages, the necessary equation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1" name="Rectangle 20"/>
              <p:cNvSpPr/>
              <p:nvPr/>
            </p:nvSpPr>
            <p:spPr>
              <a:xfrm>
                <a:off x="0" y="3968957"/>
                <a:ext cx="3970126" cy="19286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𝑎𝑏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𝑏𝑐</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𝑐𝑎</m:t>
                                  </m:r>
                                </m:sub>
                              </m:sSub>
                            </m:e>
                          </m:eqArr>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i="1">
                                            <a:latin typeface="Cambria Math" panose="02040503050406030204" pitchFamily="18" charset="0"/>
                                          </a:rPr>
                                          <m:t>𝑎𝑏</m:t>
                                        </m:r>
                                      </m:sub>
                                    </m:sSub>
                                  </m:den>
                                </m:f>
                              </m:e>
                              <m:e>
                                <m:r>
                                  <a:rPr lang="en-US" sz="1800" b="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b="0" i="1" smtClean="0">
                                            <a:latin typeface="Cambria Math" panose="02040503050406030204" pitchFamily="18" charset="0"/>
                                          </a:rPr>
                                          <m:t>𝑐𝑏</m:t>
                                        </m:r>
                                      </m:sub>
                                    </m:sSub>
                                  </m:den>
                                </m:f>
                              </m:e>
                              <m:e>
                                <m:r>
                                  <a:rPr lang="en-US" sz="1800" b="0" i="1" smtClean="0">
                                    <a:latin typeface="Cambria Math" panose="02040503050406030204" pitchFamily="18" charset="0"/>
                                  </a:rPr>
                                  <m:t>0</m:t>
                                </m:r>
                              </m:e>
                            </m:mr>
                            <m:mr>
                              <m:e>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i="1">
                                            <a:latin typeface="Cambria Math" panose="02040503050406030204" pitchFamily="18" charset="0"/>
                                          </a:rPr>
                                          <m:t>𝑎𝑏</m:t>
                                        </m:r>
                                      </m:sub>
                                    </m:sSub>
                                  </m:den>
                                </m:f>
                              </m:e>
                              <m:e>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b="0" i="1" smtClean="0">
                                            <a:latin typeface="Cambria Math" panose="02040503050406030204" pitchFamily="18" charset="0"/>
                                          </a:rPr>
                                          <m:t>𝑐𝑏</m:t>
                                        </m:r>
                                      </m:sub>
                                    </m:sSub>
                                  </m:den>
                                </m:f>
                              </m:e>
                              <m:e>
                                <m:r>
                                  <a:rPr lang="en-US" sz="1800" b="0" i="1" smtClean="0">
                                    <a:latin typeface="Cambria Math" panose="02040503050406030204" pitchFamily="18" charset="0"/>
                                  </a:rPr>
                                  <m:t>0</m:t>
                                </m:r>
                              </m:e>
                            </m:mr>
                          </m:m>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𝐴𝐵</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𝐵𝐶</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𝐶𝐴</m:t>
                                  </m:r>
                                </m:sub>
                              </m:sSub>
                            </m:e>
                          </m:eqArr>
                        </m:e>
                      </m:d>
                    </m:oMath>
                  </m:oMathPara>
                </a14:m>
                <a:endParaRPr lang="en-US" sz="1800" dirty="0"/>
              </a:p>
            </p:txBody>
          </p:sp>
        </mc:Choice>
        <mc:Fallback xmlns="">
          <p:sp>
            <p:nvSpPr>
              <p:cNvPr id="21" name="Rectangle 20"/>
              <p:cNvSpPr>
                <a:spLocks noRot="1" noChangeAspect="1" noMove="1" noResize="1" noEditPoints="1" noAdjustHandles="1" noChangeArrowheads="1" noChangeShapeType="1" noTextEdit="1"/>
              </p:cNvSpPr>
              <p:nvPr/>
            </p:nvSpPr>
            <p:spPr>
              <a:xfrm>
                <a:off x="0" y="3968957"/>
                <a:ext cx="3970126" cy="1928605"/>
              </a:xfrm>
              <a:prstGeom prst="rect">
                <a:avLst/>
              </a:prstGeom>
              <a:blipFill>
                <a:blip r:embed="rId6"/>
                <a:stretch>
                  <a:fillRect/>
                </a:stretch>
              </a:blipFill>
            </p:spPr>
            <p:txBody>
              <a:bodyPr/>
              <a:lstStyle/>
              <a:p>
                <a:r>
                  <a:rPr lang="en-US">
                    <a:noFill/>
                  </a:rPr>
                  <a:t> </a:t>
                </a:r>
              </a:p>
            </p:txBody>
          </p:sp>
        </mc:Fallback>
      </mc:AlternateContent>
      <p:sp>
        <p:nvSpPr>
          <p:cNvPr id="22" name="TextBox 21"/>
          <p:cNvSpPr txBox="1"/>
          <p:nvPr/>
        </p:nvSpPr>
        <p:spPr>
          <a:xfrm>
            <a:off x="3794401" y="4690541"/>
            <a:ext cx="856325" cy="369332"/>
          </a:xfrm>
          <a:prstGeom prst="rect">
            <a:avLst/>
          </a:prstGeom>
          <a:noFill/>
        </p:spPr>
        <p:txBody>
          <a:bodyPr wrap="none" rtlCol="0">
            <a:spAutoFit/>
          </a:bodyPr>
          <a:lstStyle/>
          <a:p>
            <a:r>
              <a:rPr lang="en-US" dirty="0"/>
              <a:t>(117.b)</a:t>
            </a:r>
          </a:p>
        </p:txBody>
      </p:sp>
      <mc:AlternateContent xmlns:mc="http://schemas.openxmlformats.org/markup-compatibility/2006" xmlns:a14="http://schemas.microsoft.com/office/drawing/2010/main">
        <mc:Choice Requires="a14">
          <p:sp>
            <p:nvSpPr>
              <p:cNvPr id="23" name="Rectangle 22"/>
              <p:cNvSpPr/>
              <p:nvPr/>
            </p:nvSpPr>
            <p:spPr>
              <a:xfrm>
                <a:off x="4916603" y="3824546"/>
                <a:ext cx="3129190"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𝐿</m:t>
                            </m:r>
                          </m:e>
                          <m:sub>
                            <m:r>
                              <a:rPr lang="en-US" sz="2000" b="0" i="1" smtClean="0">
                                <a:latin typeface="Cambria Math" panose="02040503050406030204" pitchFamily="18" charset="0"/>
                              </a:rPr>
                              <m:t>𝑎𝑏𝑐</m:t>
                            </m:r>
                          </m:sub>
                        </m:sSub>
                      </m:e>
                    </m:d>
                    <m:r>
                      <a:rPr lang="en-US" sz="2000">
                        <a:latin typeface="Cambria Math" panose="02040503050406030204" pitchFamily="18" charset="0"/>
                      </a:rPr>
                      <m:t>=</m:t>
                    </m:r>
                  </m:oMath>
                </a14:m>
                <a:r>
                  <a:rPr lang="en-US" sz="2000" dirty="0"/>
                  <a:t>[</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𝐿𝐿</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𝐿</m:t>
                            </m:r>
                          </m:e>
                          <m:sub>
                            <m:r>
                              <a:rPr lang="en-US" sz="2000" b="0" i="1" smtClean="0">
                                <a:latin typeface="Cambria Math" panose="02040503050406030204" pitchFamily="18" charset="0"/>
                              </a:rPr>
                              <m:t>𝐴𝐵𝐶</m:t>
                            </m:r>
                          </m:sub>
                        </m:sSub>
                      </m:e>
                    </m:d>
                  </m:oMath>
                </a14:m>
                <a:endParaRPr lang="en-US" sz="2000" dirty="0"/>
              </a:p>
            </p:txBody>
          </p:sp>
        </mc:Choice>
        <mc:Fallback xmlns="">
          <p:sp>
            <p:nvSpPr>
              <p:cNvPr id="23" name="Rectangle 22"/>
              <p:cNvSpPr>
                <a:spLocks noRot="1" noChangeAspect="1" noMove="1" noResize="1" noEditPoints="1" noAdjustHandles="1" noChangeArrowheads="1" noChangeShapeType="1" noTextEdit="1"/>
              </p:cNvSpPr>
              <p:nvPr/>
            </p:nvSpPr>
            <p:spPr>
              <a:xfrm>
                <a:off x="4916603" y="3824546"/>
                <a:ext cx="3129190" cy="400110"/>
              </a:xfrm>
              <a:prstGeom prst="rect">
                <a:avLst/>
              </a:prstGeom>
              <a:blipFill>
                <a:blip r:embed="rId7"/>
                <a:stretch>
                  <a:fillRect t="-7576" b="-25758"/>
                </a:stretch>
              </a:blipFill>
            </p:spPr>
            <p:txBody>
              <a:bodyPr/>
              <a:lstStyle/>
              <a:p>
                <a:r>
                  <a:rPr lang="en-US">
                    <a:noFill/>
                  </a:rPr>
                  <a:t> </a:t>
                </a:r>
              </a:p>
            </p:txBody>
          </p:sp>
        </mc:Fallback>
      </mc:AlternateContent>
      <p:sp>
        <p:nvSpPr>
          <p:cNvPr id="24" name="TextBox 23"/>
          <p:cNvSpPr txBox="1"/>
          <p:nvPr/>
        </p:nvSpPr>
        <p:spPr>
          <a:xfrm>
            <a:off x="8115811" y="3774568"/>
            <a:ext cx="729815" cy="400110"/>
          </a:xfrm>
          <a:prstGeom prst="rect">
            <a:avLst/>
          </a:prstGeom>
          <a:noFill/>
        </p:spPr>
        <p:txBody>
          <a:bodyPr wrap="none" rtlCol="0">
            <a:spAutoFit/>
          </a:bodyPr>
          <a:lstStyle/>
          <a:p>
            <a:r>
              <a:rPr lang="en-US" sz="2000" dirty="0"/>
              <a:t>(118)</a:t>
            </a:r>
          </a:p>
        </p:txBody>
      </p:sp>
      <mc:AlternateContent xmlns:mc="http://schemas.openxmlformats.org/markup-compatibility/2006" xmlns:a14="http://schemas.microsoft.com/office/drawing/2010/main">
        <mc:Choice Requires="a14">
          <p:sp>
            <p:nvSpPr>
              <p:cNvPr id="10" name="Rectangle 9"/>
              <p:cNvSpPr/>
              <p:nvPr/>
            </p:nvSpPr>
            <p:spPr>
              <a:xfrm>
                <a:off x="4820007" y="4199561"/>
                <a:ext cx="3248646" cy="19286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1800" dirty="0"/>
                        <m:t>[</m:t>
                      </m:r>
                      <m:sSub>
                        <m:sSubPr>
                          <m:ctrlPr>
                            <a:rPr lang="en-US" sz="1800" i="1">
                              <a:latin typeface="Cambria Math" panose="02040503050406030204" pitchFamily="18" charset="0"/>
                            </a:rPr>
                          </m:ctrlPr>
                        </m:sSubPr>
                        <m:e>
                          <m:r>
                            <a:rPr lang="en-US" sz="1800" i="1">
                              <a:latin typeface="Cambria Math" panose="02040503050406030204" pitchFamily="18" charset="0"/>
                            </a:rPr>
                            <m:t>𝐴</m:t>
                          </m:r>
                        </m:e>
                        <m:sub>
                          <m:r>
                            <a:rPr lang="en-US" sz="1800" i="1">
                              <a:latin typeface="Cambria Math" panose="02040503050406030204" pitchFamily="18" charset="0"/>
                            </a:rPr>
                            <m:t>𝐿𝐿</m:t>
                          </m:r>
                        </m:sub>
                      </m:sSub>
                      <m:r>
                        <m:rPr>
                          <m:nor/>
                        </m:rPr>
                        <a:rPr lang="en-US" sz="1800" dirty="0"/>
                        <m:t>]</m:t>
                      </m:r>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i="1">
                                            <a:latin typeface="Cambria Math" panose="02040503050406030204" pitchFamily="18" charset="0"/>
                                          </a:rPr>
                                          <m:t>𝑎𝑏</m:t>
                                        </m:r>
                                      </m:sub>
                                    </m:sSub>
                                  </m:den>
                                </m:f>
                              </m:e>
                              <m:e>
                                <m:r>
                                  <a:rPr lang="en-US" sz="1800" i="1">
                                    <a:latin typeface="Cambria Math" panose="02040503050406030204" pitchFamily="18" charset="0"/>
                                  </a:rPr>
                                  <m:t>0</m:t>
                                </m:r>
                              </m:e>
                              <m:e>
                                <m:r>
                                  <a:rPr lang="en-US" sz="1800" i="1">
                                    <a:latin typeface="Cambria Math" panose="02040503050406030204" pitchFamily="18" charset="0"/>
                                  </a:rPr>
                                  <m:t>0</m:t>
                                </m:r>
                              </m:e>
                            </m:mr>
                            <m:mr>
                              <m:e>
                                <m:r>
                                  <a:rPr lang="en-US" sz="1800" i="1">
                                    <a:latin typeface="Cambria Math" panose="02040503050406030204" pitchFamily="18" charset="0"/>
                                  </a:rPr>
                                  <m:t>0</m:t>
                                </m:r>
                              </m:e>
                              <m:e>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i="1">
                                            <a:latin typeface="Cambria Math" panose="02040503050406030204" pitchFamily="18" charset="0"/>
                                          </a:rPr>
                                          <m:t>𝑐𝑏</m:t>
                                        </m:r>
                                      </m:sub>
                                    </m:sSub>
                                  </m:den>
                                </m:f>
                              </m:e>
                              <m:e>
                                <m:r>
                                  <a:rPr lang="en-US" sz="1800" i="1">
                                    <a:latin typeface="Cambria Math" panose="02040503050406030204" pitchFamily="18" charset="0"/>
                                  </a:rPr>
                                  <m:t>0</m:t>
                                </m:r>
                              </m:e>
                            </m:mr>
                            <m:mr>
                              <m:e>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i="1">
                                            <a:latin typeface="Cambria Math" panose="02040503050406030204" pitchFamily="18" charset="0"/>
                                          </a:rPr>
                                          <m:t>𝑎𝑏</m:t>
                                        </m:r>
                                      </m:sub>
                                    </m:sSub>
                                  </m:den>
                                </m:f>
                              </m:e>
                              <m:e>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sSub>
                                      <m:sSubPr>
                                        <m:ctrlPr>
                                          <a:rPr lang="en-US" sz="1800" i="1">
                                            <a:latin typeface="Cambria Math" panose="02040503050406030204" pitchFamily="18" charset="0"/>
                                          </a:rPr>
                                        </m:ctrlPr>
                                      </m:sSubPr>
                                      <m:e>
                                        <m:r>
                                          <a:rPr lang="en-US" sz="1800" i="1">
                                            <a:latin typeface="Cambria Math" panose="02040503050406030204" pitchFamily="18" charset="0"/>
                                          </a:rPr>
                                          <m:t>𝑎</m:t>
                                        </m:r>
                                      </m:e>
                                      <m:sub>
                                        <m:r>
                                          <a:rPr lang="en-US" sz="1800" i="1">
                                            <a:latin typeface="Cambria Math" panose="02040503050406030204" pitchFamily="18" charset="0"/>
                                          </a:rPr>
                                          <m:t>𝑅</m:t>
                                        </m:r>
                                        <m:r>
                                          <a:rPr lang="en-US" sz="1800" i="1">
                                            <a:latin typeface="Cambria Math" panose="02040503050406030204" pitchFamily="18" charset="0"/>
                                          </a:rPr>
                                          <m:t>_</m:t>
                                        </m:r>
                                        <m:r>
                                          <a:rPr lang="en-US" sz="1800" i="1">
                                            <a:latin typeface="Cambria Math" panose="02040503050406030204" pitchFamily="18" charset="0"/>
                                          </a:rPr>
                                          <m:t>𝑐𝑏</m:t>
                                        </m:r>
                                      </m:sub>
                                    </m:sSub>
                                  </m:den>
                                </m:f>
                              </m:e>
                              <m:e>
                                <m:r>
                                  <a:rPr lang="en-US" sz="1800" i="1">
                                    <a:latin typeface="Cambria Math" panose="02040503050406030204" pitchFamily="18" charset="0"/>
                                  </a:rPr>
                                  <m:t>0</m:t>
                                </m:r>
                              </m:e>
                            </m:mr>
                          </m:m>
                        </m:e>
                      </m:d>
                    </m:oMath>
                  </m:oMathPara>
                </a14:m>
                <a:endParaRPr lang="en-US" sz="1800" dirty="0"/>
              </a:p>
            </p:txBody>
          </p:sp>
        </mc:Choice>
        <mc:Fallback xmlns="">
          <p:sp>
            <p:nvSpPr>
              <p:cNvPr id="10" name="Rectangle 9"/>
              <p:cNvSpPr>
                <a:spLocks noRot="1" noChangeAspect="1" noMove="1" noResize="1" noEditPoints="1" noAdjustHandles="1" noChangeArrowheads="1" noChangeShapeType="1" noTextEdit="1"/>
              </p:cNvSpPr>
              <p:nvPr/>
            </p:nvSpPr>
            <p:spPr>
              <a:xfrm>
                <a:off x="4820007" y="4199561"/>
                <a:ext cx="3248646" cy="1928605"/>
              </a:xfrm>
              <a:prstGeom prst="rect">
                <a:avLst/>
              </a:prstGeom>
              <a:blipFill>
                <a:blip r:embed="rId8"/>
                <a:stretch>
                  <a:fillRect/>
                </a:stretch>
              </a:blipFill>
            </p:spPr>
            <p:txBody>
              <a:bodyPr/>
              <a:lstStyle/>
              <a:p>
                <a:r>
                  <a:rPr lang="en-US">
                    <a:noFill/>
                  </a:rPr>
                  <a:t> </a:t>
                </a:r>
              </a:p>
            </p:txBody>
          </p:sp>
        </mc:Fallback>
      </mc:AlternateContent>
      <p:sp>
        <p:nvSpPr>
          <p:cNvPr id="26" name="TextBox 25"/>
          <p:cNvSpPr txBox="1"/>
          <p:nvPr/>
        </p:nvSpPr>
        <p:spPr>
          <a:xfrm>
            <a:off x="8138423" y="4875207"/>
            <a:ext cx="729815" cy="400110"/>
          </a:xfrm>
          <a:prstGeom prst="rect">
            <a:avLst/>
          </a:prstGeom>
          <a:noFill/>
        </p:spPr>
        <p:txBody>
          <a:bodyPr wrap="none" rtlCol="0">
            <a:spAutoFit/>
          </a:bodyPr>
          <a:lstStyle/>
          <a:p>
            <a:r>
              <a:rPr lang="en-US" sz="2000" dirty="0"/>
              <a:t>(119)</a:t>
            </a:r>
          </a:p>
        </p:txBody>
      </p:sp>
      <p:sp>
        <p:nvSpPr>
          <p:cNvPr id="18"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4043875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9</a:t>
            </a:fld>
            <a:endParaRPr lang="en-US" dirty="0"/>
          </a:p>
        </p:txBody>
      </p:sp>
      <p:sp>
        <p:nvSpPr>
          <p:cNvPr id="2" name="Rectangle 1"/>
          <p:cNvSpPr/>
          <p:nvPr/>
        </p:nvSpPr>
        <p:spPr>
          <a:xfrm>
            <a:off x="152400" y="762000"/>
            <a:ext cx="8991600" cy="1015663"/>
          </a:xfrm>
          <a:prstGeom prst="rect">
            <a:avLst/>
          </a:prstGeom>
        </p:spPr>
        <p:txBody>
          <a:bodyPr wrap="square">
            <a:spAutoFit/>
          </a:bodyPr>
          <a:lstStyle/>
          <a:p>
            <a:pPr algn="just"/>
            <a:r>
              <a:rPr lang="en-US" sz="2000" dirty="0"/>
              <a:t>Without introducing a significant error, the exact equivalent circuit of Fig.1 is modified by referring the primary impedance (</a:t>
            </a:r>
            <a:r>
              <a:rPr lang="en-US" sz="2000" i="1" dirty="0"/>
              <a:t>Z</a:t>
            </a:r>
            <a:r>
              <a:rPr lang="en-US" sz="2000" baseline="-25000" dirty="0"/>
              <a:t>1</a:t>
            </a:r>
            <a:r>
              <a:rPr lang="en-US" sz="2000" dirty="0"/>
              <a:t>) to the secondary side as shown in Fig.2. Referring to Fig.2, the total “leakage” impedance of the transformer is given by</a:t>
            </a:r>
          </a:p>
        </p:txBody>
      </p:sp>
      <p:sp>
        <p:nvSpPr>
          <p:cNvPr id="6" name="TextBox 5"/>
          <p:cNvSpPr txBox="1"/>
          <p:nvPr/>
        </p:nvSpPr>
        <p:spPr>
          <a:xfrm>
            <a:off x="623867" y="5458452"/>
            <a:ext cx="8048665" cy="461665"/>
          </a:xfrm>
          <a:prstGeom prst="rect">
            <a:avLst/>
          </a:prstGeom>
          <a:noFill/>
        </p:spPr>
        <p:txBody>
          <a:bodyPr wrap="square" rtlCol="0">
            <a:spAutoFit/>
          </a:bodyPr>
          <a:lstStyle/>
          <a:p>
            <a:pPr algn="ctr"/>
            <a:r>
              <a:rPr lang="en-US" dirty="0"/>
              <a:t>Fig.2 Two-winding transformer: approximate equivalent circuit</a:t>
            </a:r>
          </a:p>
        </p:txBody>
      </p:sp>
      <p:pic>
        <p:nvPicPr>
          <p:cNvPr id="7" name="Picture 6"/>
          <p:cNvPicPr>
            <a:picLocks noChangeAspect="1"/>
          </p:cNvPicPr>
          <p:nvPr/>
        </p:nvPicPr>
        <p:blipFill>
          <a:blip r:embed="rId2"/>
          <a:stretch>
            <a:fillRect/>
          </a:stretch>
        </p:blipFill>
        <p:spPr>
          <a:xfrm>
            <a:off x="1600200" y="3317216"/>
            <a:ext cx="6477000" cy="2169184"/>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819672" y="1837219"/>
                <a:ext cx="1780296" cy="2787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𝑍</m:t>
                          </m:r>
                        </m:e>
                        <m:sub>
                          <m:r>
                            <m:rPr>
                              <m:sty m:val="p"/>
                            </m:rPr>
                            <a:rPr lang="en-US" altLang="zh-CN" i="1">
                              <a:latin typeface="Cambria Math" panose="02040503050406030204" pitchFamily="18" charset="0"/>
                            </a:rPr>
                            <m:t>t</m:t>
                          </m:r>
                        </m:sub>
                      </m:sSub>
                      <m:r>
                        <a:rPr lang="en-US" b="0" i="0"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𝑛</m:t>
                          </m:r>
                        </m:e>
                        <m:sub>
                          <m:r>
                            <a:rPr lang="en-US" b="0" i="1" smtClean="0">
                              <a:latin typeface="Cambria Math" panose="02040503050406030204" pitchFamily="18" charset="0"/>
                            </a:rPr>
                            <m:t>𝑡</m:t>
                          </m:r>
                        </m:sub>
                        <m:sup>
                          <m:r>
                            <a:rPr lang="en-US" b="0" i="1" smtClean="0">
                              <a:latin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altLang="zh-CN" b="0" i="1" smtClean="0">
                              <a:latin typeface="Cambria Math" panose="02040503050406030204" pitchFamily="18" charset="0"/>
                            </a:rPr>
                            <m:t>1</m:t>
                          </m:r>
                        </m:sub>
                      </m:sSub>
                      <m:r>
                        <a:rPr lang="en-US" altLang="zh-CN"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b="0" i="1" smtClean="0">
                              <a:latin typeface="Cambria Math" panose="02040503050406030204" pitchFamily="18" charset="0"/>
                            </a:rPr>
                            <m:t>2</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819672" y="1837219"/>
                <a:ext cx="1780296" cy="278794"/>
              </a:xfrm>
              <a:prstGeom prst="rect">
                <a:avLst/>
              </a:prstGeom>
              <a:blipFill>
                <a:blip r:embed="rId3"/>
                <a:stretch>
                  <a:fillRect l="-6164" r="-26712" b="-56522"/>
                </a:stretch>
              </a:blipFill>
            </p:spPr>
            <p:txBody>
              <a:bodyPr/>
              <a:lstStyle/>
              <a:p>
                <a:r>
                  <a:rPr lang="en-US">
                    <a:noFill/>
                  </a:rPr>
                  <a:t> </a:t>
                </a:r>
              </a:p>
            </p:txBody>
          </p:sp>
        </mc:Fallback>
      </mc:AlternateContent>
      <p:sp>
        <p:nvSpPr>
          <p:cNvPr id="9" name="TextBox 8"/>
          <p:cNvSpPr txBox="1"/>
          <p:nvPr/>
        </p:nvSpPr>
        <p:spPr>
          <a:xfrm>
            <a:off x="8091650" y="1812817"/>
            <a:ext cx="442750" cy="369332"/>
          </a:xfrm>
          <a:prstGeom prst="rect">
            <a:avLst/>
          </a:prstGeom>
          <a:noFill/>
        </p:spPr>
        <p:txBody>
          <a:bodyPr wrap="none" rtlCol="0">
            <a:spAutoFit/>
          </a:bodyPr>
          <a:lstStyle/>
          <a:p>
            <a:r>
              <a:rPr lang="en-US" dirty="0"/>
              <a:t>(</a:t>
            </a:r>
            <a:r>
              <a:rPr lang="en-US" altLang="zh-CN" dirty="0"/>
              <a:t>2</a:t>
            </a:r>
            <a:r>
              <a:rPr lang="en-US" dirty="0"/>
              <a:t>)</a:t>
            </a:r>
          </a:p>
        </p:txBody>
      </p:sp>
      <p:sp>
        <p:nvSpPr>
          <p:cNvPr id="11" name="Rectangle 10"/>
          <p:cNvSpPr/>
          <p:nvPr/>
        </p:nvSpPr>
        <p:spPr>
          <a:xfrm>
            <a:off x="170793" y="2182149"/>
            <a:ext cx="779572" cy="369332"/>
          </a:xfrm>
          <a:prstGeom prst="rect">
            <a:avLst/>
          </a:prstGeom>
        </p:spPr>
        <p:txBody>
          <a:bodyPr wrap="none">
            <a:spAutoFit/>
          </a:bodyPr>
          <a:lstStyle/>
          <a:p>
            <a:r>
              <a:rPr lang="en-US" dirty="0"/>
              <a:t>where</a:t>
            </a:r>
          </a:p>
        </p:txBody>
      </p:sp>
      <mc:AlternateContent xmlns:mc="http://schemas.openxmlformats.org/markup-compatibility/2006" xmlns:a14="http://schemas.microsoft.com/office/drawing/2010/main">
        <mc:Choice Requires="a14">
          <p:sp>
            <p:nvSpPr>
              <p:cNvPr id="12" name="TextBox 11"/>
              <p:cNvSpPr txBox="1"/>
              <p:nvPr/>
            </p:nvSpPr>
            <p:spPr>
              <a:xfrm>
                <a:off x="4238664" y="2535650"/>
                <a:ext cx="819070"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m:rPr>
                              <m:sty m:val="p"/>
                            </m:rPr>
                            <a:rPr lang="en-US" altLang="zh-CN" i="1">
                              <a:latin typeface="Cambria Math" panose="02040503050406030204" pitchFamily="18" charset="0"/>
                            </a:rPr>
                            <m:t>t</m:t>
                          </m:r>
                        </m:sub>
                      </m:sSub>
                      <m:r>
                        <a:rPr lang="en-US" b="0" i="0"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𝑁</m:t>
                              </m:r>
                            </m:e>
                            <m:sub>
                              <m:r>
                                <a:rPr lang="en-US" altLang="zh-CN" b="0" i="1" smtClean="0">
                                  <a:latin typeface="Cambria Math" panose="02040503050406030204" pitchFamily="18" charset="0"/>
                                </a:rPr>
                                <m:t>2</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den>
                      </m:f>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238664" y="2535650"/>
                <a:ext cx="819070" cy="563872"/>
              </a:xfrm>
              <a:prstGeom prst="rect">
                <a:avLst/>
              </a:prstGeom>
              <a:blipFill>
                <a:blip r:embed="rId4"/>
                <a:stretch>
                  <a:fillRect r="-23704" b="-31522"/>
                </a:stretch>
              </a:blipFill>
            </p:spPr>
            <p:txBody>
              <a:bodyPr/>
              <a:lstStyle/>
              <a:p>
                <a:r>
                  <a:rPr lang="en-US">
                    <a:noFill/>
                  </a:rPr>
                  <a:t> </a:t>
                </a:r>
              </a:p>
            </p:txBody>
          </p:sp>
        </mc:Fallback>
      </mc:AlternateContent>
      <p:sp>
        <p:nvSpPr>
          <p:cNvPr id="13" name="TextBox 12"/>
          <p:cNvSpPr txBox="1"/>
          <p:nvPr/>
        </p:nvSpPr>
        <p:spPr>
          <a:xfrm>
            <a:off x="8091650" y="2730190"/>
            <a:ext cx="442750" cy="369332"/>
          </a:xfrm>
          <a:prstGeom prst="rect">
            <a:avLst/>
          </a:prstGeom>
          <a:noFill/>
        </p:spPr>
        <p:txBody>
          <a:bodyPr wrap="none" rtlCol="0">
            <a:spAutoFit/>
          </a:bodyPr>
          <a:lstStyle/>
          <a:p>
            <a:r>
              <a:rPr lang="en-US" dirty="0"/>
              <a:t>(</a:t>
            </a:r>
            <a:r>
              <a:rPr lang="en-US" altLang="zh-CN" dirty="0"/>
              <a:t>3</a:t>
            </a:r>
            <a:r>
              <a:rPr lang="en-US" dirty="0"/>
              <a:t>)</a:t>
            </a:r>
          </a:p>
        </p:txBody>
      </p:sp>
      <p:sp>
        <p:nvSpPr>
          <p:cNvPr id="14" name="Rectangle 13"/>
          <p:cNvSpPr/>
          <p:nvPr/>
        </p:nvSpPr>
        <p:spPr>
          <a:xfrm>
            <a:off x="152400" y="124480"/>
            <a:ext cx="6255367" cy="584775"/>
          </a:xfrm>
          <a:prstGeom prst="rect">
            <a:avLst/>
          </a:prstGeom>
        </p:spPr>
        <p:txBody>
          <a:bodyPr wrap="none">
            <a:spAutoFit/>
          </a:bodyPr>
          <a:lstStyle/>
          <a:p>
            <a:r>
              <a:rPr lang="en-US" sz="3200" dirty="0">
                <a:solidFill>
                  <a:srgbClr val="C8102E"/>
                </a:solidFill>
                <a:latin typeface="+mj-lt"/>
                <a:ea typeface="+mj-ea"/>
                <a:cs typeface="+mj-cs"/>
              </a:rPr>
              <a:t>Two-Winding Transformer Theory</a:t>
            </a:r>
          </a:p>
        </p:txBody>
      </p:sp>
    </p:spTree>
    <p:extLst>
      <p:ext uri="{BB962C8B-B14F-4D97-AF65-F5344CB8AC3E}">
        <p14:creationId xmlns:p14="http://schemas.microsoft.com/office/powerpoint/2010/main" val="21335990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470041" cy="584775"/>
          </a:xfrm>
          <a:prstGeom prst="rect">
            <a:avLst/>
          </a:prstGeom>
        </p:spPr>
        <p:txBody>
          <a:bodyPr wrap="none">
            <a:spAutoFit/>
          </a:bodyPr>
          <a:lstStyle/>
          <a:p>
            <a:r>
              <a:rPr lang="en-US" sz="3200" dirty="0">
                <a:solidFill>
                  <a:srgbClr val="C8102E"/>
                </a:solidFill>
                <a:latin typeface="+mj-lt"/>
                <a:ea typeface="+mj-ea"/>
                <a:cs typeface="+mj-cs"/>
              </a:rPr>
              <a:t>Open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90</a:t>
            </a:fld>
            <a:endParaRPr lang="en-US" dirty="0"/>
          </a:p>
        </p:txBody>
      </p:sp>
      <mc:AlternateContent xmlns:mc="http://schemas.openxmlformats.org/markup-compatibility/2006" xmlns:a14="http://schemas.microsoft.com/office/drawing/2010/main">
        <mc:Choice Requires="a14">
          <p:sp>
            <p:nvSpPr>
              <p:cNvPr id="23" name="Rectangle 22"/>
              <p:cNvSpPr/>
              <p:nvPr/>
            </p:nvSpPr>
            <p:spPr>
              <a:xfrm>
                <a:off x="3124200" y="817179"/>
                <a:ext cx="3129190" cy="400110"/>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𝐿</m:t>
                            </m:r>
                          </m:e>
                          <m:sub>
                            <m:r>
                              <a:rPr lang="en-US" sz="2000" b="0" i="1" smtClean="0">
                                <a:latin typeface="Cambria Math" panose="02040503050406030204" pitchFamily="18" charset="0"/>
                              </a:rPr>
                              <m:t>𝑎𝑏𝑐</m:t>
                            </m:r>
                          </m:sub>
                        </m:sSub>
                      </m:e>
                    </m:d>
                    <m:r>
                      <a:rPr lang="en-US" sz="2000">
                        <a:latin typeface="Cambria Math" panose="02040503050406030204" pitchFamily="18" charset="0"/>
                      </a:rPr>
                      <m:t>=</m:t>
                    </m:r>
                  </m:oMath>
                </a14:m>
                <a:r>
                  <a:rPr lang="en-US" sz="2000" dirty="0"/>
                  <a:t>[</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𝐿𝐿</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𝐿</m:t>
                            </m:r>
                          </m:e>
                          <m:sub>
                            <m:r>
                              <a:rPr lang="en-US" sz="2000" b="0" i="1" smtClean="0">
                                <a:latin typeface="Cambria Math" panose="02040503050406030204" pitchFamily="18" charset="0"/>
                              </a:rPr>
                              <m:t>𝐴𝐵𝐶</m:t>
                            </m:r>
                          </m:sub>
                        </m:sSub>
                      </m:e>
                    </m:d>
                  </m:oMath>
                </a14:m>
                <a:endParaRPr lang="en-US" sz="2000" dirty="0"/>
              </a:p>
            </p:txBody>
          </p:sp>
        </mc:Choice>
        <mc:Fallback xmlns="">
          <p:sp>
            <p:nvSpPr>
              <p:cNvPr id="23" name="Rectangle 22"/>
              <p:cNvSpPr>
                <a:spLocks noRot="1" noChangeAspect="1" noMove="1" noResize="1" noEditPoints="1" noAdjustHandles="1" noChangeArrowheads="1" noChangeShapeType="1" noTextEdit="1"/>
              </p:cNvSpPr>
              <p:nvPr/>
            </p:nvSpPr>
            <p:spPr>
              <a:xfrm>
                <a:off x="3124200" y="817179"/>
                <a:ext cx="3129190" cy="400110"/>
              </a:xfrm>
              <a:prstGeom prst="rect">
                <a:avLst/>
              </a:prstGeom>
              <a:blipFill>
                <a:blip r:embed="rId2"/>
                <a:stretch>
                  <a:fillRect t="-7576" b="-25758"/>
                </a:stretch>
              </a:blipFill>
            </p:spPr>
            <p:txBody>
              <a:bodyPr/>
              <a:lstStyle/>
              <a:p>
                <a:r>
                  <a:rPr lang="en-US">
                    <a:noFill/>
                  </a:rPr>
                  <a:t> </a:t>
                </a:r>
              </a:p>
            </p:txBody>
          </p:sp>
        </mc:Fallback>
      </mc:AlternateContent>
      <p:sp>
        <p:nvSpPr>
          <p:cNvPr id="24" name="TextBox 23"/>
          <p:cNvSpPr txBox="1"/>
          <p:nvPr/>
        </p:nvSpPr>
        <p:spPr>
          <a:xfrm>
            <a:off x="7772400" y="740447"/>
            <a:ext cx="729815" cy="400110"/>
          </a:xfrm>
          <a:prstGeom prst="rect">
            <a:avLst/>
          </a:prstGeom>
          <a:noFill/>
        </p:spPr>
        <p:txBody>
          <a:bodyPr wrap="none" rtlCol="0">
            <a:spAutoFit/>
          </a:bodyPr>
          <a:lstStyle/>
          <a:p>
            <a:r>
              <a:rPr lang="en-US" sz="2000" dirty="0"/>
              <a:t>(118)</a:t>
            </a:r>
          </a:p>
        </p:txBody>
      </p:sp>
      <p:sp>
        <p:nvSpPr>
          <p:cNvPr id="2" name="Rectangle 1"/>
          <p:cNvSpPr/>
          <p:nvPr/>
        </p:nvSpPr>
        <p:spPr>
          <a:xfrm>
            <a:off x="152400" y="1371600"/>
            <a:ext cx="8991600" cy="400110"/>
          </a:xfrm>
          <a:prstGeom prst="rect">
            <a:avLst/>
          </a:prstGeom>
        </p:spPr>
        <p:txBody>
          <a:bodyPr wrap="square">
            <a:spAutoFit/>
          </a:bodyPr>
          <a:lstStyle/>
          <a:p>
            <a:r>
              <a:rPr lang="en-US" sz="2000" dirty="0">
                <a:solidFill>
                  <a:srgbClr val="000000"/>
                </a:solidFill>
              </a:rPr>
              <a:t>Equation (118) is converted to line-to-neutral form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5" name="Rectangle 24"/>
              <p:cNvSpPr/>
              <p:nvPr/>
            </p:nvSpPr>
            <p:spPr>
              <a:xfrm>
                <a:off x="3044787" y="1938717"/>
                <a:ext cx="3306033" cy="425053"/>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𝑁</m:t>
                            </m:r>
                          </m:e>
                          <m:sub>
                            <m:r>
                              <a:rPr lang="en-US" sz="2000" b="0" i="1" smtClean="0">
                                <a:latin typeface="Cambria Math" panose="02040503050406030204" pitchFamily="18" charset="0"/>
                              </a:rPr>
                              <m:t>𝑎𝑏𝑐</m:t>
                            </m:r>
                          </m:sub>
                        </m:sSub>
                      </m:e>
                    </m:d>
                    <m:r>
                      <a:rPr lang="en-US" sz="2000" b="0" i="0" smtClean="0">
                        <a:latin typeface="Cambria Math" panose="02040503050406030204" pitchFamily="18" charset="0"/>
                      </a:rPr>
                      <m:t>=</m:t>
                    </m:r>
                  </m:oMath>
                </a14:m>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𝑟𝑒𝑔</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𝑁</m:t>
                            </m:r>
                          </m:e>
                          <m:sub>
                            <m:r>
                              <a:rPr lang="en-US" sz="2000" b="0" i="1" smtClean="0">
                                <a:latin typeface="Cambria Math" panose="02040503050406030204" pitchFamily="18" charset="0"/>
                              </a:rPr>
                              <m:t>𝐴𝐵𝐶</m:t>
                            </m:r>
                          </m:sub>
                        </m:sSub>
                      </m:e>
                    </m:d>
                  </m:oMath>
                </a14:m>
                <a:endParaRPr lang="en-US" sz="2000" dirty="0"/>
              </a:p>
            </p:txBody>
          </p:sp>
        </mc:Choice>
        <mc:Fallback xmlns="">
          <p:sp>
            <p:nvSpPr>
              <p:cNvPr id="25" name="Rectangle 24"/>
              <p:cNvSpPr>
                <a:spLocks noRot="1" noChangeAspect="1" noMove="1" noResize="1" noEditPoints="1" noAdjustHandles="1" noChangeArrowheads="1" noChangeShapeType="1" noTextEdit="1"/>
              </p:cNvSpPr>
              <p:nvPr/>
            </p:nvSpPr>
            <p:spPr>
              <a:xfrm>
                <a:off x="3044787" y="1938717"/>
                <a:ext cx="3306033" cy="425053"/>
              </a:xfrm>
              <a:prstGeom prst="rect">
                <a:avLst/>
              </a:prstGeom>
              <a:blipFill>
                <a:blip r:embed="rId3"/>
                <a:stretch>
                  <a:fillRect t="-7143" b="-1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3322338" y="2505353"/>
                <a:ext cx="2970493" cy="425053"/>
              </a:xfrm>
              <a:prstGeom prst="rect">
                <a:avLst/>
              </a:prstGeom>
            </p:spPr>
            <p:txBody>
              <a:bodyPr wrap="none">
                <a:spAutoFit/>
              </a:bodyPr>
              <a:lstStyle/>
              <a:p>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𝐴</m:t>
                        </m:r>
                      </m:e>
                      <m:sub>
                        <m:r>
                          <a:rPr lang="en-US" sz="2000" i="1">
                            <a:latin typeface="Cambria Math" panose="02040503050406030204" pitchFamily="18" charset="0"/>
                          </a:rPr>
                          <m:t>𝑟𝑒𝑔</m:t>
                        </m:r>
                      </m:sub>
                    </m:sSub>
                  </m:oMath>
                </a14:m>
                <a:r>
                  <a:rPr lang="en-US" sz="2000" dirty="0"/>
                  <a:t>] </a:t>
                </a:r>
                <a14:m>
                  <m:oMath xmlns:m="http://schemas.openxmlformats.org/officeDocument/2006/math">
                    <m:r>
                      <a:rPr lang="en-US" sz="2000">
                        <a:latin typeface="Cambria Math" panose="02040503050406030204" pitchFamily="18" charset="0"/>
                      </a:rPr>
                      <m:t>=</m:t>
                    </m:r>
                    <m:r>
                      <a:rPr lang="en-US" sz="2000" i="1">
                        <a:latin typeface="Cambria Math" panose="02040503050406030204" pitchFamily="18" charset="0"/>
                      </a:rPr>
                      <m:t>[</m:t>
                    </m:r>
                    <m:r>
                      <a:rPr lang="en-US" sz="2000" i="1">
                        <a:latin typeface="Cambria Math" panose="02040503050406030204" pitchFamily="18" charset="0"/>
                      </a:rPr>
                      <m:t>𝑊</m:t>
                    </m:r>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𝐴</m:t>
                            </m:r>
                          </m:e>
                          <m:sub>
                            <m:r>
                              <a:rPr lang="en-US" sz="2000" i="1">
                                <a:latin typeface="Cambria Math" panose="02040503050406030204" pitchFamily="18" charset="0"/>
                              </a:rPr>
                              <m:t>𝐿𝐿</m:t>
                            </m:r>
                          </m:sub>
                        </m:sSub>
                      </m:e>
                    </m:d>
                    <m:r>
                      <a:rPr lang="en-US" sz="2000" i="1">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oMath>
                </a14:m>
                <a:r>
                  <a:rPr lang="en-US" sz="2000" dirty="0"/>
                  <a:t>[</a:t>
                </a:r>
                <a14:m>
                  <m:oMath xmlns:m="http://schemas.openxmlformats.org/officeDocument/2006/math">
                    <m:r>
                      <a:rPr lang="en-US" sz="2000" i="1">
                        <a:latin typeface="Cambria Math" panose="02040503050406030204" pitchFamily="18" charset="0"/>
                      </a:rPr>
                      <m:t>𝐷</m:t>
                    </m:r>
                  </m:oMath>
                </a14:m>
                <a:r>
                  <a:rPr lang="en-US" sz="2000" dirty="0"/>
                  <a:t>]</a:t>
                </a:r>
                <a:r>
                  <a:rPr lang="en-US" sz="2000" dirty="0">
                    <a:ea typeface="Cambria Math" panose="02040503050406030204" pitchFamily="18" charset="0"/>
                  </a:rPr>
                  <a:t> </a:t>
                </a:r>
                <a:endParaRPr lang="en-US" sz="2000" dirty="0"/>
              </a:p>
            </p:txBody>
          </p:sp>
        </mc:Choice>
        <mc:Fallback xmlns="">
          <p:sp>
            <p:nvSpPr>
              <p:cNvPr id="27" name="Rectangle 26"/>
              <p:cNvSpPr>
                <a:spLocks noRot="1" noChangeAspect="1" noMove="1" noResize="1" noEditPoints="1" noAdjustHandles="1" noChangeArrowheads="1" noChangeShapeType="1" noTextEdit="1"/>
              </p:cNvSpPr>
              <p:nvPr/>
            </p:nvSpPr>
            <p:spPr>
              <a:xfrm>
                <a:off x="3322338" y="2505353"/>
                <a:ext cx="2970493" cy="425053"/>
              </a:xfrm>
              <a:prstGeom prst="rect">
                <a:avLst/>
              </a:prstGeom>
              <a:blipFill>
                <a:blip r:embed="rId4"/>
                <a:stretch>
                  <a:fillRect l="-2053" t="-8571" b="-18571"/>
                </a:stretch>
              </a:blipFill>
            </p:spPr>
            <p:txBody>
              <a:bodyPr/>
              <a:lstStyle/>
              <a:p>
                <a:r>
                  <a:rPr lang="en-US">
                    <a:noFill/>
                  </a:rPr>
                  <a:t> </a:t>
                </a:r>
              </a:p>
            </p:txBody>
          </p:sp>
        </mc:Fallback>
      </mc:AlternateContent>
      <p:sp>
        <p:nvSpPr>
          <p:cNvPr id="28" name="TextBox 27"/>
          <p:cNvSpPr txBox="1"/>
          <p:nvPr/>
        </p:nvSpPr>
        <p:spPr>
          <a:xfrm>
            <a:off x="7802880" y="2194482"/>
            <a:ext cx="739305" cy="400110"/>
          </a:xfrm>
          <a:prstGeom prst="rect">
            <a:avLst/>
          </a:prstGeom>
          <a:noFill/>
        </p:spPr>
        <p:txBody>
          <a:bodyPr wrap="none" rtlCol="0">
            <a:spAutoFit/>
          </a:bodyPr>
          <a:lstStyle/>
          <a:p>
            <a:r>
              <a:rPr lang="en-US" sz="2000" dirty="0"/>
              <a:t>(120)</a:t>
            </a:r>
          </a:p>
        </p:txBody>
      </p:sp>
      <p:sp>
        <p:nvSpPr>
          <p:cNvPr id="6" name="Rectangle 5"/>
          <p:cNvSpPr/>
          <p:nvPr/>
        </p:nvSpPr>
        <p:spPr>
          <a:xfrm>
            <a:off x="227107" y="3286581"/>
            <a:ext cx="8839200" cy="646331"/>
          </a:xfrm>
          <a:prstGeom prst="rect">
            <a:avLst/>
          </a:prstGeom>
        </p:spPr>
        <p:txBody>
          <a:bodyPr wrap="square">
            <a:spAutoFit/>
          </a:bodyPr>
          <a:lstStyle/>
          <a:p>
            <a:r>
              <a:rPr lang="en-US" dirty="0">
                <a:solidFill>
                  <a:srgbClr val="000000"/>
                </a:solidFill>
              </a:rPr>
              <a:t>There is no general equation for each of the elements of [</a:t>
            </a:r>
            <a:r>
              <a:rPr lang="en-US" i="1" dirty="0" err="1">
                <a:solidFill>
                  <a:srgbClr val="000000"/>
                </a:solidFill>
              </a:rPr>
              <a:t>A</a:t>
            </a:r>
            <a:r>
              <a:rPr lang="en-US" i="1" baseline="-25000" dirty="0" err="1">
                <a:solidFill>
                  <a:srgbClr val="000000"/>
                </a:solidFill>
              </a:rPr>
              <a:t>reg</a:t>
            </a:r>
            <a:r>
              <a:rPr lang="en-US" dirty="0">
                <a:solidFill>
                  <a:srgbClr val="000000"/>
                </a:solidFill>
              </a:rPr>
              <a:t>]. The matrix [</a:t>
            </a:r>
            <a:r>
              <a:rPr lang="en-US" i="1" dirty="0" err="1">
                <a:solidFill>
                  <a:srgbClr val="000000"/>
                </a:solidFill>
              </a:rPr>
              <a:t>A</a:t>
            </a:r>
            <a:r>
              <a:rPr lang="en-US" i="1" baseline="-25000" dirty="0" err="1">
                <a:solidFill>
                  <a:srgbClr val="000000"/>
                </a:solidFill>
              </a:rPr>
              <a:t>reg</a:t>
            </a:r>
            <a:r>
              <a:rPr lang="en-US" dirty="0">
                <a:solidFill>
                  <a:srgbClr val="000000"/>
                </a:solidFill>
              </a:rPr>
              <a:t>] must be computed according to Equation 7.120.</a:t>
            </a:r>
          </a:p>
        </p:txBody>
      </p:sp>
      <p:sp>
        <p:nvSpPr>
          <p:cNvPr id="11"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5601945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470041" cy="584775"/>
          </a:xfrm>
          <a:prstGeom prst="rect">
            <a:avLst/>
          </a:prstGeom>
        </p:spPr>
        <p:txBody>
          <a:bodyPr wrap="none">
            <a:spAutoFit/>
          </a:bodyPr>
          <a:lstStyle/>
          <a:p>
            <a:r>
              <a:rPr lang="en-US" sz="3200" dirty="0">
                <a:solidFill>
                  <a:srgbClr val="C8102E"/>
                </a:solidFill>
                <a:latin typeface="+mj-lt"/>
                <a:ea typeface="+mj-ea"/>
                <a:cs typeface="+mj-cs"/>
              </a:rPr>
              <a:t>Open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91</a:t>
            </a:fld>
            <a:endParaRPr lang="en-US" dirty="0"/>
          </a:p>
        </p:txBody>
      </p:sp>
      <p:sp>
        <p:nvSpPr>
          <p:cNvPr id="5" name="Rectangle 4"/>
          <p:cNvSpPr/>
          <p:nvPr/>
        </p:nvSpPr>
        <p:spPr>
          <a:xfrm>
            <a:off x="189186" y="762000"/>
            <a:ext cx="8763000" cy="707886"/>
          </a:xfrm>
          <a:prstGeom prst="rect">
            <a:avLst/>
          </a:prstGeom>
        </p:spPr>
        <p:txBody>
          <a:bodyPr wrap="square">
            <a:spAutoFit/>
          </a:bodyPr>
          <a:lstStyle/>
          <a:p>
            <a:pPr algn="just"/>
            <a:r>
              <a:rPr lang="en-US" sz="2000" dirty="0">
                <a:solidFill>
                  <a:srgbClr val="000000"/>
                </a:solidFill>
              </a:rPr>
              <a:t>Referring to Fig.15, the current equations are derived by applying KCL at the </a:t>
            </a:r>
            <a:r>
              <a:rPr lang="en-US" sz="2000" i="1" dirty="0">
                <a:solidFill>
                  <a:srgbClr val="000000"/>
                </a:solidFill>
              </a:rPr>
              <a:t>L</a:t>
            </a:r>
            <a:r>
              <a:rPr lang="en-US" sz="2000" dirty="0">
                <a:solidFill>
                  <a:srgbClr val="000000"/>
                </a:solidFill>
              </a:rPr>
              <a:t> node of each regulator:</a:t>
            </a:r>
            <a:endParaRPr lang="en-US" sz="2000" dirty="0">
              <a:solidFill>
                <a:srgbClr val="000000"/>
              </a:solidFill>
              <a:effectLst/>
            </a:endParaRPr>
          </a:p>
        </p:txBody>
      </p:sp>
      <p:sp>
        <p:nvSpPr>
          <p:cNvPr id="12" name="TextBox 11"/>
          <p:cNvSpPr txBox="1"/>
          <p:nvPr/>
        </p:nvSpPr>
        <p:spPr>
          <a:xfrm>
            <a:off x="303831" y="5547238"/>
            <a:ext cx="3200400" cy="369332"/>
          </a:xfrm>
          <a:prstGeom prst="rect">
            <a:avLst/>
          </a:prstGeom>
          <a:noFill/>
        </p:spPr>
        <p:txBody>
          <a:bodyPr wrap="square" rtlCol="0">
            <a:spAutoFit/>
          </a:bodyPr>
          <a:lstStyle/>
          <a:p>
            <a:pPr algn="ctr"/>
            <a:r>
              <a:rPr lang="en-US" sz="1800" dirty="0"/>
              <a:t>Fig.</a:t>
            </a:r>
            <a:r>
              <a:rPr lang="en-US" altLang="zh-CN" sz="1800" dirty="0"/>
              <a:t>15</a:t>
            </a:r>
            <a:r>
              <a:rPr lang="en-US" sz="1800" dirty="0"/>
              <a:t> Open delta connection</a:t>
            </a:r>
          </a:p>
        </p:txBody>
      </p:sp>
      <p:pic>
        <p:nvPicPr>
          <p:cNvPr id="13" name="Picture 12"/>
          <p:cNvPicPr>
            <a:picLocks noChangeAspect="1"/>
          </p:cNvPicPr>
          <p:nvPr/>
        </p:nvPicPr>
        <p:blipFill>
          <a:blip r:embed="rId2"/>
          <a:stretch>
            <a:fillRect/>
          </a:stretch>
        </p:blipFill>
        <p:spPr>
          <a:xfrm>
            <a:off x="217827" y="3126070"/>
            <a:ext cx="3202310" cy="2421168"/>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4114800" y="1328291"/>
                <a:ext cx="1412310" cy="400110"/>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𝐴</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𝑎</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𝑎𝑏</m:t>
                        </m:r>
                      </m:sub>
                    </m:sSub>
                  </m:oMath>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4114800" y="1328291"/>
                <a:ext cx="1412310" cy="400110"/>
              </a:xfrm>
              <a:prstGeom prst="rect">
                <a:avLst/>
              </a:prstGeom>
              <a:blipFill>
                <a:blip r:embed="rId3"/>
                <a:stretch>
                  <a:fillRect t="-9091" b="-25758"/>
                </a:stretch>
              </a:blipFill>
            </p:spPr>
            <p:txBody>
              <a:bodyPr/>
              <a:lstStyle/>
              <a:p>
                <a:r>
                  <a:rPr lang="en-US">
                    <a:noFill/>
                  </a:rPr>
                  <a:t> </a:t>
                </a:r>
              </a:p>
            </p:txBody>
          </p:sp>
        </mc:Fallback>
      </mc:AlternateContent>
      <p:sp>
        <p:nvSpPr>
          <p:cNvPr id="15" name="TextBox 14"/>
          <p:cNvSpPr txBox="1"/>
          <p:nvPr/>
        </p:nvSpPr>
        <p:spPr>
          <a:xfrm>
            <a:off x="8025778" y="1260023"/>
            <a:ext cx="739305" cy="400110"/>
          </a:xfrm>
          <a:prstGeom prst="rect">
            <a:avLst/>
          </a:prstGeom>
          <a:noFill/>
        </p:spPr>
        <p:txBody>
          <a:bodyPr wrap="none" rtlCol="0">
            <a:spAutoFit/>
          </a:bodyPr>
          <a:lstStyle/>
          <a:p>
            <a:r>
              <a:rPr lang="en-US" sz="2000" dirty="0"/>
              <a:t>(121)</a:t>
            </a:r>
          </a:p>
        </p:txBody>
      </p:sp>
      <p:sp>
        <p:nvSpPr>
          <p:cNvPr id="7" name="Rectangle 6"/>
          <p:cNvSpPr/>
          <p:nvPr/>
        </p:nvSpPr>
        <p:spPr>
          <a:xfrm>
            <a:off x="210207" y="1658210"/>
            <a:ext cx="511679" cy="400110"/>
          </a:xfrm>
          <a:prstGeom prst="rect">
            <a:avLst/>
          </a:prstGeom>
        </p:spPr>
        <p:txBody>
          <a:bodyPr wrap="none">
            <a:spAutoFit/>
          </a:bodyPr>
          <a:lstStyle/>
          <a:p>
            <a:r>
              <a:rPr lang="en-US" sz="2000" dirty="0">
                <a:solidFill>
                  <a:srgbClr val="000000"/>
                </a:solidFill>
              </a:rPr>
              <a:t>but</a:t>
            </a:r>
            <a:endParaRPr lang="en-US" sz="2000" dirty="0"/>
          </a:p>
        </p:txBody>
      </p:sp>
      <mc:AlternateContent xmlns:mc="http://schemas.openxmlformats.org/markup-compatibility/2006" xmlns:a14="http://schemas.microsoft.com/office/drawing/2010/main">
        <mc:Choice Requires="a14">
          <p:sp>
            <p:nvSpPr>
              <p:cNvPr id="8" name="Rectangle 7"/>
              <p:cNvSpPr/>
              <p:nvPr/>
            </p:nvSpPr>
            <p:spPr>
              <a:xfrm>
                <a:off x="4030707" y="1842876"/>
                <a:ext cx="1589218" cy="7188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1</m:t>
                              </m:r>
                            </m:sub>
                          </m:sSub>
                        </m:den>
                      </m:f>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𝐴</m:t>
                          </m:r>
                        </m:sub>
                      </m:sSub>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4030707" y="1842876"/>
                <a:ext cx="1589218" cy="718851"/>
              </a:xfrm>
              <a:prstGeom prst="rect">
                <a:avLst/>
              </a:prstGeom>
              <a:blipFill>
                <a:blip r:embed="rId4"/>
                <a:stretch>
                  <a:fillRect/>
                </a:stretch>
              </a:blipFill>
            </p:spPr>
            <p:txBody>
              <a:bodyPr/>
              <a:lstStyle/>
              <a:p>
                <a:r>
                  <a:rPr lang="en-US">
                    <a:noFill/>
                  </a:rPr>
                  <a:t> </a:t>
                </a:r>
              </a:p>
            </p:txBody>
          </p:sp>
        </mc:Fallback>
      </mc:AlternateContent>
      <p:sp>
        <p:nvSpPr>
          <p:cNvPr id="9" name="Rectangle 8"/>
          <p:cNvSpPr/>
          <p:nvPr/>
        </p:nvSpPr>
        <p:spPr>
          <a:xfrm>
            <a:off x="152400" y="2458079"/>
            <a:ext cx="4572000" cy="400110"/>
          </a:xfrm>
          <a:prstGeom prst="rect">
            <a:avLst/>
          </a:prstGeom>
        </p:spPr>
        <p:txBody>
          <a:bodyPr>
            <a:spAutoFit/>
          </a:bodyPr>
          <a:lstStyle/>
          <a:p>
            <a:r>
              <a:rPr lang="en-US" sz="2000" dirty="0">
                <a:solidFill>
                  <a:srgbClr val="000000"/>
                </a:solidFill>
              </a:rPr>
              <a:t>Therefore, Equation (121) becomes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Rectangle 9"/>
              <p:cNvSpPr/>
              <p:nvPr/>
            </p:nvSpPr>
            <p:spPr>
              <a:xfrm>
                <a:off x="3962400" y="2828063"/>
                <a:ext cx="2219903" cy="783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1−</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1</m:t>
                                  </m:r>
                                </m:sub>
                              </m:sSub>
                            </m:den>
                          </m:f>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𝐴</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𝑎</m:t>
                          </m:r>
                        </m:sub>
                      </m:sSub>
                    </m:oMath>
                  </m:oMathPara>
                </a14:m>
                <a:endParaRPr lang="en-US" sz="2000" dirty="0"/>
              </a:p>
            </p:txBody>
          </p:sp>
        </mc:Choice>
        <mc:Fallback xmlns="">
          <p:sp>
            <p:nvSpPr>
              <p:cNvPr id="10" name="Rectangle 9"/>
              <p:cNvSpPr>
                <a:spLocks noRot="1" noChangeAspect="1" noMove="1" noResize="1" noEditPoints="1" noAdjustHandles="1" noChangeArrowheads="1" noChangeShapeType="1" noTextEdit="1"/>
              </p:cNvSpPr>
              <p:nvPr/>
            </p:nvSpPr>
            <p:spPr>
              <a:xfrm>
                <a:off x="3962400" y="2828063"/>
                <a:ext cx="2219903" cy="783869"/>
              </a:xfrm>
              <a:prstGeom prst="rect">
                <a:avLst/>
              </a:prstGeom>
              <a:blipFill>
                <a:blip r:embed="rId5"/>
                <a:stretch>
                  <a:fillRect/>
                </a:stretch>
              </a:blipFill>
            </p:spPr>
            <p:txBody>
              <a:bodyPr/>
              <a:lstStyle/>
              <a:p>
                <a:r>
                  <a:rPr lang="en-US">
                    <a:noFill/>
                  </a:rPr>
                  <a:t> </a:t>
                </a:r>
              </a:p>
            </p:txBody>
          </p:sp>
        </mc:Fallback>
      </mc:AlternateContent>
      <p:sp>
        <p:nvSpPr>
          <p:cNvPr id="20" name="TextBox 19"/>
          <p:cNvSpPr txBox="1"/>
          <p:nvPr/>
        </p:nvSpPr>
        <p:spPr>
          <a:xfrm>
            <a:off x="8025778" y="3000738"/>
            <a:ext cx="739305" cy="400110"/>
          </a:xfrm>
          <a:prstGeom prst="rect">
            <a:avLst/>
          </a:prstGeom>
          <a:noFill/>
        </p:spPr>
        <p:txBody>
          <a:bodyPr wrap="none" rtlCol="0">
            <a:spAutoFit/>
          </a:bodyPr>
          <a:lstStyle/>
          <a:p>
            <a:r>
              <a:rPr lang="en-US" sz="2000" dirty="0"/>
              <a:t>(122)</a:t>
            </a:r>
          </a:p>
        </p:txBody>
      </p:sp>
      <p:sp>
        <p:nvSpPr>
          <p:cNvPr id="11" name="Rectangle 10"/>
          <p:cNvSpPr/>
          <p:nvPr/>
        </p:nvSpPr>
        <p:spPr>
          <a:xfrm>
            <a:off x="3951890" y="3581400"/>
            <a:ext cx="5192110" cy="400110"/>
          </a:xfrm>
          <a:prstGeom prst="rect">
            <a:avLst/>
          </a:prstGeom>
        </p:spPr>
        <p:txBody>
          <a:bodyPr wrap="square">
            <a:spAutoFit/>
          </a:bodyPr>
          <a:lstStyle/>
          <a:p>
            <a:r>
              <a:rPr lang="en-US" sz="2000" dirty="0">
                <a:solidFill>
                  <a:srgbClr val="000000"/>
                </a:solidFill>
              </a:rPr>
              <a:t>Therefore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2" name="Rectangle 21"/>
              <p:cNvSpPr/>
              <p:nvPr/>
            </p:nvSpPr>
            <p:spPr>
              <a:xfrm>
                <a:off x="4034413" y="4038600"/>
                <a:ext cx="1776192" cy="7428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𝐴</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𝑅</m:t>
                                  </m:r>
                                  <m:r>
                                    <a:rPr lang="en-US" sz="2000" b="0" i="1" smtClean="0">
                                      <a:latin typeface="Cambria Math" panose="02040503050406030204" pitchFamily="18" charset="0"/>
                                    </a:rPr>
                                    <m:t>_</m:t>
                                  </m:r>
                                  <m:r>
                                    <a:rPr lang="en-US" sz="2000" b="0" i="1" smtClean="0">
                                      <a:latin typeface="Cambria Math" panose="02040503050406030204" pitchFamily="18" charset="0"/>
                                    </a:rPr>
                                    <m:t>𝑎𝑏</m:t>
                                  </m:r>
                                </m:sub>
                              </m:sSub>
                            </m:den>
                          </m:f>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𝐼</m:t>
                          </m:r>
                        </m:e>
                        <m:sub>
                          <m:r>
                            <a:rPr lang="en-US" sz="2000" b="0" i="1" smtClean="0">
                              <a:latin typeface="Cambria Math" panose="02040503050406030204" pitchFamily="18" charset="0"/>
                            </a:rPr>
                            <m:t>𝑎</m:t>
                          </m:r>
                        </m:sub>
                      </m:sSub>
                    </m:oMath>
                  </m:oMathPara>
                </a14:m>
                <a:endParaRPr lang="en-US" sz="2000" dirty="0"/>
              </a:p>
            </p:txBody>
          </p:sp>
        </mc:Choice>
        <mc:Fallback xmlns="">
          <p:sp>
            <p:nvSpPr>
              <p:cNvPr id="22" name="Rectangle 21"/>
              <p:cNvSpPr>
                <a:spLocks noRot="1" noChangeAspect="1" noMove="1" noResize="1" noEditPoints="1" noAdjustHandles="1" noChangeArrowheads="1" noChangeShapeType="1" noTextEdit="1"/>
              </p:cNvSpPr>
              <p:nvPr/>
            </p:nvSpPr>
            <p:spPr>
              <a:xfrm>
                <a:off x="4034413" y="4038600"/>
                <a:ext cx="1776192" cy="742832"/>
              </a:xfrm>
              <a:prstGeom prst="rect">
                <a:avLst/>
              </a:prstGeom>
              <a:blipFill>
                <a:blip r:embed="rId6"/>
                <a:stretch>
                  <a:fillRect/>
                </a:stretch>
              </a:blipFill>
            </p:spPr>
            <p:txBody>
              <a:bodyPr/>
              <a:lstStyle/>
              <a:p>
                <a:r>
                  <a:rPr lang="en-US">
                    <a:noFill/>
                  </a:rPr>
                  <a:t> </a:t>
                </a:r>
              </a:p>
            </p:txBody>
          </p:sp>
        </mc:Fallback>
      </mc:AlternateContent>
      <p:sp>
        <p:nvSpPr>
          <p:cNvPr id="26" name="TextBox 25"/>
          <p:cNvSpPr txBox="1"/>
          <p:nvPr/>
        </p:nvSpPr>
        <p:spPr>
          <a:xfrm>
            <a:off x="8097791" y="4191000"/>
            <a:ext cx="739305" cy="400110"/>
          </a:xfrm>
          <a:prstGeom prst="rect">
            <a:avLst/>
          </a:prstGeom>
          <a:noFill/>
        </p:spPr>
        <p:txBody>
          <a:bodyPr wrap="none" rtlCol="0">
            <a:spAutoFit/>
          </a:bodyPr>
          <a:lstStyle/>
          <a:p>
            <a:r>
              <a:rPr lang="en-US" sz="2000" dirty="0"/>
              <a:t>(123)</a:t>
            </a:r>
          </a:p>
        </p:txBody>
      </p:sp>
      <p:sp>
        <p:nvSpPr>
          <p:cNvPr id="16" name="Rectangle 15"/>
          <p:cNvSpPr/>
          <p:nvPr/>
        </p:nvSpPr>
        <p:spPr>
          <a:xfrm>
            <a:off x="4030706" y="4768603"/>
            <a:ext cx="5037093" cy="707886"/>
          </a:xfrm>
          <a:prstGeom prst="rect">
            <a:avLst/>
          </a:prstGeom>
        </p:spPr>
        <p:txBody>
          <a:bodyPr wrap="square">
            <a:spAutoFit/>
          </a:bodyPr>
          <a:lstStyle/>
          <a:p>
            <a:r>
              <a:rPr lang="en-US" sz="2000" dirty="0">
                <a:solidFill>
                  <a:srgbClr val="000000"/>
                </a:solidFill>
              </a:rPr>
              <a:t>In a similar manner, the current equation for the second regulator is given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31" name="Rectangle 30"/>
              <p:cNvSpPr/>
              <p:nvPr/>
            </p:nvSpPr>
            <p:spPr>
              <a:xfrm>
                <a:off x="4114800" y="5410200"/>
                <a:ext cx="1742272" cy="7428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𝐶</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𝑅</m:t>
                                  </m:r>
                                  <m:r>
                                    <a:rPr lang="en-US" sz="2000" b="0" i="1" smtClean="0">
                                      <a:latin typeface="Cambria Math" panose="02040503050406030204" pitchFamily="18" charset="0"/>
                                    </a:rPr>
                                    <m:t>_</m:t>
                                  </m:r>
                                  <m:r>
                                    <a:rPr lang="en-US" sz="2000" b="0" i="1" smtClean="0">
                                      <a:latin typeface="Cambria Math" panose="02040503050406030204" pitchFamily="18" charset="0"/>
                                    </a:rPr>
                                    <m:t>𝑐𝑏</m:t>
                                  </m:r>
                                </m:sub>
                              </m:sSub>
                            </m:den>
                          </m:f>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𝐼</m:t>
                          </m:r>
                        </m:e>
                        <m:sub>
                          <m:r>
                            <a:rPr lang="en-US" sz="2000" b="0" i="1" smtClean="0">
                              <a:latin typeface="Cambria Math" panose="02040503050406030204" pitchFamily="18" charset="0"/>
                            </a:rPr>
                            <m:t>𝑐</m:t>
                          </m:r>
                        </m:sub>
                      </m:sSub>
                    </m:oMath>
                  </m:oMathPara>
                </a14:m>
                <a:endParaRPr lang="en-US" sz="2000" dirty="0"/>
              </a:p>
            </p:txBody>
          </p:sp>
        </mc:Choice>
        <mc:Fallback xmlns="">
          <p:sp>
            <p:nvSpPr>
              <p:cNvPr id="31" name="Rectangle 30"/>
              <p:cNvSpPr>
                <a:spLocks noRot="1" noChangeAspect="1" noMove="1" noResize="1" noEditPoints="1" noAdjustHandles="1" noChangeArrowheads="1" noChangeShapeType="1" noTextEdit="1"/>
              </p:cNvSpPr>
              <p:nvPr/>
            </p:nvSpPr>
            <p:spPr>
              <a:xfrm>
                <a:off x="4114800" y="5410200"/>
                <a:ext cx="1742272" cy="742832"/>
              </a:xfrm>
              <a:prstGeom prst="rect">
                <a:avLst/>
              </a:prstGeom>
              <a:blipFill>
                <a:blip r:embed="rId7"/>
                <a:stretch>
                  <a:fillRect/>
                </a:stretch>
              </a:blipFill>
            </p:spPr>
            <p:txBody>
              <a:bodyPr/>
              <a:lstStyle/>
              <a:p>
                <a:r>
                  <a:rPr lang="en-US">
                    <a:noFill/>
                  </a:rPr>
                  <a:t> </a:t>
                </a:r>
              </a:p>
            </p:txBody>
          </p:sp>
        </mc:Fallback>
      </mc:AlternateContent>
      <p:sp>
        <p:nvSpPr>
          <p:cNvPr id="32" name="TextBox 31"/>
          <p:cNvSpPr txBox="1"/>
          <p:nvPr/>
        </p:nvSpPr>
        <p:spPr>
          <a:xfrm>
            <a:off x="8153400" y="5486400"/>
            <a:ext cx="739305" cy="400110"/>
          </a:xfrm>
          <a:prstGeom prst="rect">
            <a:avLst/>
          </a:prstGeom>
          <a:noFill/>
        </p:spPr>
        <p:txBody>
          <a:bodyPr wrap="none" rtlCol="0">
            <a:spAutoFit/>
          </a:bodyPr>
          <a:lstStyle/>
          <a:p>
            <a:r>
              <a:rPr lang="en-US" sz="2000" dirty="0"/>
              <a:t>(124)</a:t>
            </a:r>
          </a:p>
        </p:txBody>
      </p:sp>
      <p:sp>
        <p:nvSpPr>
          <p:cNvPr id="21"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4696730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470041" cy="584775"/>
          </a:xfrm>
          <a:prstGeom prst="rect">
            <a:avLst/>
          </a:prstGeom>
        </p:spPr>
        <p:txBody>
          <a:bodyPr wrap="none">
            <a:spAutoFit/>
          </a:bodyPr>
          <a:lstStyle/>
          <a:p>
            <a:r>
              <a:rPr lang="en-US" sz="3200" dirty="0">
                <a:solidFill>
                  <a:srgbClr val="C8102E"/>
                </a:solidFill>
                <a:latin typeface="+mj-lt"/>
                <a:ea typeface="+mj-ea"/>
                <a:cs typeface="+mj-cs"/>
              </a:rPr>
              <a:t>Open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92</a:t>
            </a:fld>
            <a:endParaRPr lang="en-US" dirty="0"/>
          </a:p>
        </p:txBody>
      </p:sp>
      <mc:AlternateContent xmlns:mc="http://schemas.openxmlformats.org/markup-compatibility/2006" xmlns:a14="http://schemas.microsoft.com/office/drawing/2010/main">
        <mc:Choice Requires="a14">
          <p:sp>
            <p:nvSpPr>
              <p:cNvPr id="21" name="Rectangle 20"/>
              <p:cNvSpPr/>
              <p:nvPr/>
            </p:nvSpPr>
            <p:spPr>
              <a:xfrm>
                <a:off x="2521706" y="990600"/>
                <a:ext cx="4073231" cy="21321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𝐴</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𝐵</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𝑐</m:t>
                                  </m:r>
                                </m:sub>
                              </m:sSub>
                            </m:e>
                          </m:eqAr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den>
                                </m:f>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den>
                                </m:f>
                              </m:e>
                              <m:e>
                                <m:r>
                                  <a:rPr lang="en-US" sz="2000" i="1" smtClean="0">
                                    <a:latin typeface="Cambria Math" panose="02040503050406030204" pitchFamily="18" charset="0"/>
                                  </a:rPr>
                                  <m:t>0</m:t>
                                </m:r>
                              </m:e>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m:t>
                                        </m:r>
                                        <m:r>
                                          <a:rPr lang="en-US" sz="2000" i="1">
                                            <a:latin typeface="Cambria Math" panose="02040503050406030204" pitchFamily="18" charset="0"/>
                                          </a:rPr>
                                          <m:t>𝑏</m:t>
                                        </m:r>
                                      </m:sub>
                                    </m:sSub>
                                  </m:den>
                                </m:f>
                              </m:e>
                            </m:mr>
                            <m:mr>
                              <m:e>
                                <m:r>
                                  <a:rPr lang="en-US" sz="2000" i="1" smtClean="0">
                                    <a:latin typeface="Cambria Math" panose="02040503050406030204" pitchFamily="18" charset="0"/>
                                  </a:rPr>
                                  <m:t>0</m:t>
                                </m:r>
                              </m:e>
                              <m:e>
                                <m:r>
                                  <a:rPr lang="en-US" sz="2000" b="0" i="1" smtClean="0">
                                    <a:latin typeface="Cambria Math" panose="02040503050406030204" pitchFamily="18" charset="0"/>
                                  </a:rPr>
                                  <m:t>0</m:t>
                                </m:r>
                              </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m:t>
                                        </m:r>
                                        <m:r>
                                          <a:rPr lang="en-US" sz="2000" i="1">
                                            <a:latin typeface="Cambria Math" panose="02040503050406030204" pitchFamily="18" charset="0"/>
                                          </a:rPr>
                                          <m:t>𝑏</m:t>
                                        </m:r>
                                      </m:sub>
                                    </m:sSub>
                                  </m:den>
                                </m:f>
                              </m:e>
                            </m:mr>
                          </m:m>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𝑐</m:t>
                                  </m:r>
                                </m:sub>
                              </m:sSub>
                            </m:e>
                          </m:eqArr>
                        </m:e>
                      </m:d>
                    </m:oMath>
                  </m:oMathPara>
                </a14:m>
                <a:endParaRPr lang="en-US" sz="2000" dirty="0"/>
              </a:p>
            </p:txBody>
          </p:sp>
        </mc:Choice>
        <mc:Fallback xmlns="">
          <p:sp>
            <p:nvSpPr>
              <p:cNvPr id="21" name="Rectangle 20"/>
              <p:cNvSpPr>
                <a:spLocks noRot="1" noChangeAspect="1" noMove="1" noResize="1" noEditPoints="1" noAdjustHandles="1" noChangeArrowheads="1" noChangeShapeType="1" noTextEdit="1"/>
              </p:cNvSpPr>
              <p:nvPr/>
            </p:nvSpPr>
            <p:spPr>
              <a:xfrm>
                <a:off x="2521706" y="990600"/>
                <a:ext cx="4073231" cy="2132187"/>
              </a:xfrm>
              <a:prstGeom prst="rect">
                <a:avLst/>
              </a:prstGeom>
              <a:blipFill>
                <a:blip r:embed="rId2"/>
                <a:stretch>
                  <a:fillRect/>
                </a:stretch>
              </a:blipFill>
            </p:spPr>
            <p:txBody>
              <a:bodyPr/>
              <a:lstStyle/>
              <a:p>
                <a:r>
                  <a:rPr lang="en-US">
                    <a:noFill/>
                  </a:rPr>
                  <a:t> </a:t>
                </a:r>
              </a:p>
            </p:txBody>
          </p:sp>
        </mc:Fallback>
      </mc:AlternateContent>
      <p:sp>
        <p:nvSpPr>
          <p:cNvPr id="23" name="TextBox 22"/>
          <p:cNvSpPr txBox="1"/>
          <p:nvPr/>
        </p:nvSpPr>
        <p:spPr>
          <a:xfrm>
            <a:off x="7699234" y="1828800"/>
            <a:ext cx="739305" cy="400110"/>
          </a:xfrm>
          <a:prstGeom prst="rect">
            <a:avLst/>
          </a:prstGeom>
          <a:noFill/>
        </p:spPr>
        <p:txBody>
          <a:bodyPr wrap="none" rtlCol="0">
            <a:spAutoFit/>
          </a:bodyPr>
          <a:lstStyle/>
          <a:p>
            <a:r>
              <a:rPr lang="en-US" sz="2000" dirty="0"/>
              <a:t>(126)</a:t>
            </a:r>
          </a:p>
        </p:txBody>
      </p:sp>
      <p:sp>
        <p:nvSpPr>
          <p:cNvPr id="2" name="Rectangle 1"/>
          <p:cNvSpPr/>
          <p:nvPr/>
        </p:nvSpPr>
        <p:spPr>
          <a:xfrm>
            <a:off x="189186" y="685800"/>
            <a:ext cx="7888014" cy="400110"/>
          </a:xfrm>
          <a:prstGeom prst="rect">
            <a:avLst/>
          </a:prstGeom>
        </p:spPr>
        <p:txBody>
          <a:bodyPr wrap="square">
            <a:spAutoFit/>
          </a:bodyPr>
          <a:lstStyle/>
          <a:p>
            <a:r>
              <a:rPr lang="en-US" sz="2000" dirty="0">
                <a:solidFill>
                  <a:srgbClr val="000000"/>
                </a:solidFill>
              </a:rPr>
              <a:t>In matrix form, the current equations become</a:t>
            </a:r>
            <a:endParaRPr lang="en-US" sz="2000" dirty="0">
              <a:solidFill>
                <a:srgbClr val="000000"/>
              </a:solidFill>
              <a:effectLst/>
            </a:endParaRPr>
          </a:p>
        </p:txBody>
      </p:sp>
      <p:sp>
        <p:nvSpPr>
          <p:cNvPr id="6" name="Rectangle 5"/>
          <p:cNvSpPr/>
          <p:nvPr/>
        </p:nvSpPr>
        <p:spPr>
          <a:xfrm>
            <a:off x="196292" y="3048000"/>
            <a:ext cx="8719108" cy="400110"/>
          </a:xfrm>
          <a:prstGeom prst="rect">
            <a:avLst/>
          </a:prstGeom>
        </p:spPr>
        <p:txBody>
          <a:bodyPr wrap="square">
            <a:spAutoFit/>
          </a:bodyPr>
          <a:lstStyle/>
          <a:p>
            <a:r>
              <a:rPr lang="en-US" sz="2000" dirty="0">
                <a:solidFill>
                  <a:srgbClr val="000000"/>
                </a:solidFill>
              </a:rPr>
              <a:t>In generalized form, Equation (126) becomes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7" name="Rectangle 26"/>
              <p:cNvSpPr/>
              <p:nvPr/>
            </p:nvSpPr>
            <p:spPr>
              <a:xfrm>
                <a:off x="2667000" y="3429000"/>
                <a:ext cx="4607928" cy="425053"/>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smtClean="0">
                                <a:latin typeface="Cambria Math" panose="02040503050406030204" pitchFamily="18" charset="0"/>
                              </a:rPr>
                              <m:t>𝐼</m:t>
                            </m:r>
                          </m:e>
                          <m:sub>
                            <m:r>
                              <a:rPr lang="en-US" sz="2000" b="0" i="1" smtClean="0">
                                <a:latin typeface="Cambria Math" panose="02040503050406030204" pitchFamily="18" charset="0"/>
                              </a:rPr>
                              <m:t>𝐴𝐵𝐶</m:t>
                            </m:r>
                          </m:sub>
                        </m:sSub>
                      </m:e>
                    </m:d>
                    <m:r>
                      <a:rPr lang="en-US" sz="2000">
                        <a:latin typeface="Cambria Math" panose="02040503050406030204" pitchFamily="18" charset="0"/>
                      </a:rPr>
                      <m:t>=</m:t>
                    </m:r>
                  </m:oMath>
                </a14:m>
                <a:r>
                  <a:rPr lang="en-US" sz="2000" dirty="0"/>
                  <a:t>[</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𝑟𝑒𝑔</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m:t>
                            </m:r>
                            <m:r>
                              <a:rPr lang="en-US" sz="2000" b="0" i="1" smtClean="0">
                                <a:latin typeface="Cambria Math" panose="02040503050406030204" pitchFamily="18" charset="0"/>
                              </a:rPr>
                              <m:t>𝑁</m:t>
                            </m:r>
                          </m:e>
                          <m:sub>
                            <m:r>
                              <a:rPr lang="en-US" sz="2000" b="0" i="1" smtClean="0">
                                <a:latin typeface="Cambria Math" panose="02040503050406030204" pitchFamily="18" charset="0"/>
                              </a:rPr>
                              <m:t>𝐴𝐵𝐶</m:t>
                            </m:r>
                          </m:sub>
                        </m:sSub>
                      </m:e>
                    </m:d>
                    <m:r>
                      <a:rPr lang="en-US" sz="2000" b="0" i="0" smtClean="0">
                        <a:latin typeface="Cambria Math" panose="02040503050406030204" pitchFamily="18" charset="0"/>
                      </a:rPr>
                      <m:t>+</m:t>
                    </m:r>
                  </m:oMath>
                </a14:m>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𝑟𝑒𝑔</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𝑎𝑏𝑐</m:t>
                            </m:r>
                          </m:sub>
                        </m:sSub>
                      </m:e>
                    </m:d>
                  </m:oMath>
                </a14:m>
                <a:endParaRPr lang="en-US" sz="2000" dirty="0"/>
              </a:p>
            </p:txBody>
          </p:sp>
        </mc:Choice>
        <mc:Fallback xmlns="">
          <p:sp>
            <p:nvSpPr>
              <p:cNvPr id="27" name="Rectangle 26"/>
              <p:cNvSpPr>
                <a:spLocks noRot="1" noChangeAspect="1" noMove="1" noResize="1" noEditPoints="1" noAdjustHandles="1" noChangeArrowheads="1" noChangeShapeType="1" noTextEdit="1"/>
              </p:cNvSpPr>
              <p:nvPr/>
            </p:nvSpPr>
            <p:spPr>
              <a:xfrm>
                <a:off x="2667000" y="3429000"/>
                <a:ext cx="4607928" cy="425053"/>
              </a:xfrm>
              <a:prstGeom prst="rect">
                <a:avLst/>
              </a:prstGeom>
              <a:blipFill>
                <a:blip r:embed="rId3"/>
                <a:stretch>
                  <a:fillRect t="-8696" b="-18841"/>
                </a:stretch>
              </a:blipFill>
            </p:spPr>
            <p:txBody>
              <a:bodyPr/>
              <a:lstStyle/>
              <a:p>
                <a:r>
                  <a:rPr lang="en-US">
                    <a:noFill/>
                  </a:rPr>
                  <a:t> </a:t>
                </a:r>
              </a:p>
            </p:txBody>
          </p:sp>
        </mc:Fallback>
      </mc:AlternateContent>
      <p:sp>
        <p:nvSpPr>
          <p:cNvPr id="28" name="TextBox 27"/>
          <p:cNvSpPr txBox="1"/>
          <p:nvPr/>
        </p:nvSpPr>
        <p:spPr>
          <a:xfrm>
            <a:off x="7715000" y="3429000"/>
            <a:ext cx="739305" cy="400110"/>
          </a:xfrm>
          <a:prstGeom prst="rect">
            <a:avLst/>
          </a:prstGeom>
          <a:noFill/>
        </p:spPr>
        <p:txBody>
          <a:bodyPr wrap="none" rtlCol="0">
            <a:spAutoFit/>
          </a:bodyPr>
          <a:lstStyle/>
          <a:p>
            <a:r>
              <a:rPr lang="en-US" sz="2000" dirty="0"/>
              <a:t>(127)</a:t>
            </a:r>
          </a:p>
        </p:txBody>
      </p:sp>
      <p:sp>
        <p:nvSpPr>
          <p:cNvPr id="17" name="Rectangle 16"/>
          <p:cNvSpPr/>
          <p:nvPr/>
        </p:nvSpPr>
        <p:spPr>
          <a:xfrm>
            <a:off x="196292" y="3821668"/>
            <a:ext cx="832472" cy="369332"/>
          </a:xfrm>
          <a:prstGeom prst="rect">
            <a:avLst/>
          </a:prstGeom>
        </p:spPr>
        <p:txBody>
          <a:bodyPr wrap="none">
            <a:spAutoFit/>
          </a:bodyPr>
          <a:lstStyle/>
          <a:p>
            <a:r>
              <a:rPr lang="en-US" dirty="0">
                <a:solidFill>
                  <a:srgbClr val="000000"/>
                </a:solidFill>
              </a:rPr>
              <a:t>where </a:t>
            </a:r>
            <a:endParaRPr lang="en-US" dirty="0"/>
          </a:p>
        </p:txBody>
      </p:sp>
      <mc:AlternateContent xmlns:mc="http://schemas.openxmlformats.org/markup-compatibility/2006" xmlns:a14="http://schemas.microsoft.com/office/drawing/2010/main">
        <mc:Choice Requires="a14">
          <p:sp>
            <p:nvSpPr>
              <p:cNvPr id="18" name="Rectangle 17"/>
              <p:cNvSpPr/>
              <p:nvPr/>
            </p:nvSpPr>
            <p:spPr>
              <a:xfrm>
                <a:off x="2743200" y="4040013"/>
                <a:ext cx="3694345" cy="21321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000" dirty="0"/>
                        <m:t>[</m:t>
                      </m:r>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𝑟𝑒𝑔</m:t>
                          </m:r>
                        </m:sub>
                      </m:sSub>
                      <m:r>
                        <m:rPr>
                          <m:nor/>
                        </m:rPr>
                        <a:rPr lang="en-US" sz="2000" dirty="0"/>
                        <m:t>]</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den>
                                </m:f>
                              </m:e>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den>
                                </m:f>
                              </m:e>
                              <m:e>
                                <m:r>
                                  <a:rPr lang="en-US" sz="2000" i="1">
                                    <a:latin typeface="Cambria Math" panose="02040503050406030204" pitchFamily="18" charset="0"/>
                                  </a:rPr>
                                  <m:t>0</m:t>
                                </m:r>
                              </m:e>
                              <m:e>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𝑐𝑏</m:t>
                                        </m:r>
                                      </m:sub>
                                    </m:sSub>
                                  </m:den>
                                </m:f>
                              </m:e>
                            </m:mr>
                            <m:mr>
                              <m:e>
                                <m:r>
                                  <a:rPr lang="en-US" sz="2000" i="1">
                                    <a:latin typeface="Cambria Math" panose="02040503050406030204" pitchFamily="18" charset="0"/>
                                  </a:rPr>
                                  <m:t>0</m:t>
                                </m:r>
                              </m:e>
                              <m:e>
                                <m:r>
                                  <a:rPr lang="en-US" sz="2000" i="1">
                                    <a:latin typeface="Cambria Math" panose="02040503050406030204" pitchFamily="18" charset="0"/>
                                  </a:rPr>
                                  <m:t>0</m:t>
                                </m:r>
                              </m:e>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𝑐𝑏</m:t>
                                        </m:r>
                                      </m:sub>
                                    </m:sSub>
                                  </m:den>
                                </m:f>
                              </m:e>
                            </m:mr>
                          </m:m>
                        </m:e>
                      </m:d>
                    </m:oMath>
                  </m:oMathPara>
                </a14:m>
                <a:endParaRPr lang="en-US" sz="2000" dirty="0"/>
              </a:p>
            </p:txBody>
          </p:sp>
        </mc:Choice>
        <mc:Fallback xmlns="">
          <p:sp>
            <p:nvSpPr>
              <p:cNvPr id="18" name="Rectangle 17"/>
              <p:cNvSpPr>
                <a:spLocks noRot="1" noChangeAspect="1" noMove="1" noResize="1" noEditPoints="1" noAdjustHandles="1" noChangeArrowheads="1" noChangeShapeType="1" noTextEdit="1"/>
              </p:cNvSpPr>
              <p:nvPr/>
            </p:nvSpPr>
            <p:spPr>
              <a:xfrm>
                <a:off x="2743200" y="4040013"/>
                <a:ext cx="3694345" cy="2132187"/>
              </a:xfrm>
              <a:prstGeom prst="rect">
                <a:avLst/>
              </a:prstGeom>
              <a:blipFill>
                <a:blip r:embed="rId4"/>
                <a:stretch>
                  <a:fillRect/>
                </a:stretch>
              </a:blipFill>
            </p:spPr>
            <p:txBody>
              <a:bodyPr/>
              <a:lstStyle/>
              <a:p>
                <a:r>
                  <a:rPr lang="en-US">
                    <a:noFill/>
                  </a:rPr>
                  <a:t> </a:t>
                </a:r>
              </a:p>
            </p:txBody>
          </p:sp>
        </mc:Fallback>
      </mc:AlternateContent>
      <p:sp>
        <p:nvSpPr>
          <p:cNvPr id="30" name="TextBox 29"/>
          <p:cNvSpPr txBox="1"/>
          <p:nvPr/>
        </p:nvSpPr>
        <p:spPr>
          <a:xfrm>
            <a:off x="7772400" y="4648200"/>
            <a:ext cx="739305" cy="400110"/>
          </a:xfrm>
          <a:prstGeom prst="rect">
            <a:avLst/>
          </a:prstGeom>
          <a:noFill/>
        </p:spPr>
        <p:txBody>
          <a:bodyPr wrap="none" rtlCol="0">
            <a:spAutoFit/>
          </a:bodyPr>
          <a:lstStyle/>
          <a:p>
            <a:r>
              <a:rPr lang="en-US" sz="2000" dirty="0"/>
              <a:t>(128)</a:t>
            </a:r>
          </a:p>
        </p:txBody>
      </p:sp>
      <p:sp>
        <p:nvSpPr>
          <p:cNvPr id="13"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6553058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470041" cy="584775"/>
          </a:xfrm>
          <a:prstGeom prst="rect">
            <a:avLst/>
          </a:prstGeom>
        </p:spPr>
        <p:txBody>
          <a:bodyPr wrap="none">
            <a:spAutoFit/>
          </a:bodyPr>
          <a:lstStyle/>
          <a:p>
            <a:r>
              <a:rPr lang="en-US" sz="3200" dirty="0">
                <a:solidFill>
                  <a:srgbClr val="C8102E"/>
                </a:solidFill>
                <a:latin typeface="+mj-lt"/>
                <a:ea typeface="+mj-ea"/>
                <a:cs typeface="+mj-cs"/>
              </a:rPr>
              <a:t>Open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93</a:t>
            </a:fld>
            <a:endParaRPr lang="en-US" dirty="0"/>
          </a:p>
        </p:txBody>
      </p:sp>
      <mc:AlternateContent xmlns:mc="http://schemas.openxmlformats.org/markup-compatibility/2006" xmlns:a14="http://schemas.microsoft.com/office/drawing/2010/main">
        <mc:Choice Requires="a14">
          <p:sp>
            <p:nvSpPr>
              <p:cNvPr id="21" name="Rectangle 20"/>
              <p:cNvSpPr/>
              <p:nvPr/>
            </p:nvSpPr>
            <p:spPr>
              <a:xfrm>
                <a:off x="3090648" y="1447800"/>
                <a:ext cx="4017575" cy="10705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𝑐</m:t>
                                  </m:r>
                                </m:sub>
                              </m:sSub>
                            </m:e>
                          </m:eqAr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e>
                              <m:e>
                                <m:r>
                                  <a:rPr lang="en-US" sz="2000" i="1" smtClean="0">
                                    <a:latin typeface="Cambria Math" panose="02040503050406030204" pitchFamily="18" charset="0"/>
                                  </a:rPr>
                                  <m:t>0</m:t>
                                </m:r>
                              </m:e>
                              <m:e>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m:t>
                                    </m:r>
                                    <m:r>
                                      <a:rPr lang="en-US" sz="2000" i="1">
                                        <a:latin typeface="Cambria Math" panose="02040503050406030204" pitchFamily="18" charset="0"/>
                                      </a:rPr>
                                      <m:t>𝑏</m:t>
                                    </m:r>
                                  </m:sub>
                                </m:sSub>
                              </m:e>
                            </m:mr>
                            <m:mr>
                              <m:e>
                                <m:r>
                                  <a:rPr lang="en-US" sz="2000" i="1" smtClean="0">
                                    <a:latin typeface="Cambria Math" panose="02040503050406030204" pitchFamily="18" charset="0"/>
                                  </a:rPr>
                                  <m:t>0</m:t>
                                </m:r>
                              </m:e>
                              <m:e>
                                <m:r>
                                  <a:rPr lang="en-US" sz="2000" b="0" i="1" smtClean="0">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b="0" i="1" smtClean="0">
                                        <a:latin typeface="Cambria Math" panose="02040503050406030204" pitchFamily="18" charset="0"/>
                                      </a:rPr>
                                      <m:t>𝑐</m:t>
                                    </m:r>
                                    <m:r>
                                      <a:rPr lang="en-US" sz="2000" i="1">
                                        <a:latin typeface="Cambria Math" panose="02040503050406030204" pitchFamily="18" charset="0"/>
                                      </a:rPr>
                                      <m:t>𝑏</m:t>
                                    </m:r>
                                  </m:sub>
                                </m:sSub>
                              </m:e>
                            </m:mr>
                          </m:m>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𝐴</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𝐵</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b="0" i="1" smtClean="0">
                                      <a:latin typeface="Cambria Math" panose="02040503050406030204" pitchFamily="18" charset="0"/>
                                    </a:rPr>
                                    <m:t>𝐶</m:t>
                                  </m:r>
                                </m:sub>
                              </m:sSub>
                            </m:e>
                          </m:eqArr>
                        </m:e>
                      </m:d>
                    </m:oMath>
                  </m:oMathPara>
                </a14:m>
                <a:endParaRPr lang="en-US" sz="2000" dirty="0"/>
              </a:p>
            </p:txBody>
          </p:sp>
        </mc:Choice>
        <mc:Fallback xmlns="">
          <p:sp>
            <p:nvSpPr>
              <p:cNvPr id="21" name="Rectangle 20"/>
              <p:cNvSpPr>
                <a:spLocks noRot="1" noChangeAspect="1" noMove="1" noResize="1" noEditPoints="1" noAdjustHandles="1" noChangeArrowheads="1" noChangeShapeType="1" noTextEdit="1"/>
              </p:cNvSpPr>
              <p:nvPr/>
            </p:nvSpPr>
            <p:spPr>
              <a:xfrm>
                <a:off x="3090648" y="1447800"/>
                <a:ext cx="4017575" cy="1070549"/>
              </a:xfrm>
              <a:prstGeom prst="rect">
                <a:avLst/>
              </a:prstGeom>
              <a:blipFill>
                <a:blip r:embed="rId2"/>
                <a:stretch>
                  <a:fillRect/>
                </a:stretch>
              </a:blipFill>
            </p:spPr>
            <p:txBody>
              <a:bodyPr/>
              <a:lstStyle/>
              <a:p>
                <a:r>
                  <a:rPr lang="en-US">
                    <a:noFill/>
                  </a:rPr>
                  <a:t> </a:t>
                </a:r>
              </a:p>
            </p:txBody>
          </p:sp>
        </mc:Fallback>
      </mc:AlternateContent>
      <p:sp>
        <p:nvSpPr>
          <p:cNvPr id="23" name="TextBox 22"/>
          <p:cNvSpPr txBox="1"/>
          <p:nvPr/>
        </p:nvSpPr>
        <p:spPr>
          <a:xfrm>
            <a:off x="7699234" y="1676400"/>
            <a:ext cx="739305" cy="400110"/>
          </a:xfrm>
          <a:prstGeom prst="rect">
            <a:avLst/>
          </a:prstGeom>
          <a:noFill/>
        </p:spPr>
        <p:txBody>
          <a:bodyPr wrap="none" rtlCol="0">
            <a:spAutoFit/>
          </a:bodyPr>
          <a:lstStyle/>
          <a:p>
            <a:r>
              <a:rPr lang="en-US" sz="2000" dirty="0"/>
              <a:t>(129)</a:t>
            </a:r>
          </a:p>
        </p:txBody>
      </p:sp>
      <mc:AlternateContent xmlns:mc="http://schemas.openxmlformats.org/markup-compatibility/2006" xmlns:a14="http://schemas.microsoft.com/office/drawing/2010/main">
        <mc:Choice Requires="a14">
          <p:sp>
            <p:nvSpPr>
              <p:cNvPr id="27" name="Rectangle 26"/>
              <p:cNvSpPr/>
              <p:nvPr/>
            </p:nvSpPr>
            <p:spPr>
              <a:xfrm>
                <a:off x="3767820" y="2576535"/>
                <a:ext cx="2546979" cy="425053"/>
              </a:xfrm>
              <a:prstGeom prst="rect">
                <a:avLst/>
              </a:prstGeom>
            </p:spPr>
            <p:txBody>
              <a:bodyPr wrap="none">
                <a:spAutoFit/>
              </a:bodyPr>
              <a:lstStyle/>
              <a:p>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smtClean="0">
                                <a:latin typeface="Cambria Math" panose="02040503050406030204" pitchFamily="18" charset="0"/>
                              </a:rPr>
                              <m:t>𝐼</m:t>
                            </m:r>
                          </m:e>
                          <m:sub>
                            <m:r>
                              <a:rPr lang="en-US" sz="2000" b="0" i="1" smtClean="0">
                                <a:latin typeface="Cambria Math" panose="02040503050406030204" pitchFamily="18" charset="0"/>
                              </a:rPr>
                              <m:t>𝑎𝑏𝑐</m:t>
                            </m:r>
                          </m:sub>
                        </m:sSub>
                      </m:e>
                    </m:d>
                    <m:r>
                      <a:rPr lang="en-US" sz="2000" i="1" smtClean="0">
                        <a:latin typeface="Cambria Math" panose="02040503050406030204" pitchFamily="18" charset="0"/>
                      </a:rPr>
                      <m:t>=</m:t>
                    </m:r>
                  </m:oMath>
                </a14:m>
                <a:r>
                  <a:rPr lang="en-US" sz="2000" dirty="0"/>
                  <a:t>[</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𝑟𝑒𝑔</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𝐴𝐵𝐶</m:t>
                            </m:r>
                          </m:sub>
                        </m:sSub>
                      </m:e>
                    </m:d>
                  </m:oMath>
                </a14:m>
                <a:endParaRPr lang="en-US" sz="2000" dirty="0"/>
              </a:p>
            </p:txBody>
          </p:sp>
        </mc:Choice>
        <mc:Fallback xmlns="">
          <p:sp>
            <p:nvSpPr>
              <p:cNvPr id="27" name="Rectangle 26"/>
              <p:cNvSpPr>
                <a:spLocks noRot="1" noChangeAspect="1" noMove="1" noResize="1" noEditPoints="1" noAdjustHandles="1" noChangeArrowheads="1" noChangeShapeType="1" noTextEdit="1"/>
              </p:cNvSpPr>
              <p:nvPr/>
            </p:nvSpPr>
            <p:spPr>
              <a:xfrm>
                <a:off x="3767820" y="2576535"/>
                <a:ext cx="2546979" cy="425053"/>
              </a:xfrm>
              <a:prstGeom prst="rect">
                <a:avLst/>
              </a:prstGeom>
              <a:blipFill>
                <a:blip r:embed="rId3"/>
                <a:stretch>
                  <a:fillRect t="-8696" b="-20290"/>
                </a:stretch>
              </a:blipFill>
            </p:spPr>
            <p:txBody>
              <a:bodyPr/>
              <a:lstStyle/>
              <a:p>
                <a:r>
                  <a:rPr lang="en-US">
                    <a:noFill/>
                  </a:rPr>
                  <a:t> </a:t>
                </a:r>
              </a:p>
            </p:txBody>
          </p:sp>
        </mc:Fallback>
      </mc:AlternateContent>
      <p:sp>
        <p:nvSpPr>
          <p:cNvPr id="28" name="TextBox 27"/>
          <p:cNvSpPr txBox="1"/>
          <p:nvPr/>
        </p:nvSpPr>
        <p:spPr>
          <a:xfrm>
            <a:off x="7699234" y="3228238"/>
            <a:ext cx="739305" cy="400110"/>
          </a:xfrm>
          <a:prstGeom prst="rect">
            <a:avLst/>
          </a:prstGeom>
          <a:noFill/>
        </p:spPr>
        <p:txBody>
          <a:bodyPr wrap="none" rtlCol="0">
            <a:spAutoFit/>
          </a:bodyPr>
          <a:lstStyle/>
          <a:p>
            <a:r>
              <a:rPr lang="en-US" sz="2000" dirty="0"/>
              <a:t>(131)</a:t>
            </a:r>
          </a:p>
        </p:txBody>
      </p:sp>
      <p:sp>
        <p:nvSpPr>
          <p:cNvPr id="17" name="Rectangle 16"/>
          <p:cNvSpPr/>
          <p:nvPr/>
        </p:nvSpPr>
        <p:spPr>
          <a:xfrm>
            <a:off x="212058" y="2869416"/>
            <a:ext cx="806631" cy="369332"/>
          </a:xfrm>
          <a:prstGeom prst="rect">
            <a:avLst/>
          </a:prstGeom>
        </p:spPr>
        <p:txBody>
          <a:bodyPr wrap="none">
            <a:spAutoFit/>
          </a:bodyPr>
          <a:lstStyle/>
          <a:p>
            <a:r>
              <a:rPr lang="en-US" sz="1800" dirty="0">
                <a:solidFill>
                  <a:srgbClr val="000000"/>
                </a:solidFill>
              </a:rPr>
              <a:t>where </a:t>
            </a:r>
            <a:endParaRPr lang="en-US" sz="1800" dirty="0"/>
          </a:p>
        </p:txBody>
      </p:sp>
      <mc:AlternateContent xmlns:mc="http://schemas.openxmlformats.org/markup-compatibility/2006" xmlns:a14="http://schemas.microsoft.com/office/drawing/2010/main">
        <mc:Choice Requires="a14">
          <p:sp>
            <p:nvSpPr>
              <p:cNvPr id="18" name="Rectangle 17"/>
              <p:cNvSpPr/>
              <p:nvPr/>
            </p:nvSpPr>
            <p:spPr>
              <a:xfrm>
                <a:off x="2987397" y="3054082"/>
                <a:ext cx="3652538" cy="10705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000" dirty="0" smtClean="0"/>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𝐷</m:t>
                          </m:r>
                        </m:e>
                        <m:sub>
                          <m:r>
                            <a:rPr lang="en-US" sz="2000" i="1">
                              <a:latin typeface="Cambria Math" panose="02040503050406030204" pitchFamily="18" charset="0"/>
                            </a:rPr>
                            <m:t>𝑟𝑒𝑔</m:t>
                          </m:r>
                        </m:sub>
                      </m:sSub>
                      <m:r>
                        <m:rPr>
                          <m:nor/>
                        </m:rPr>
                        <a:rPr lang="en-US" sz="2000" dirty="0" smtClean="0"/>
                        <m:t>]</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e>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𝑎𝑏</m:t>
                                    </m:r>
                                  </m:sub>
                                </m:sSub>
                              </m:e>
                              <m:e>
                                <m:r>
                                  <a:rPr lang="en-US" sz="2000" i="1">
                                    <a:latin typeface="Cambria Math" panose="02040503050406030204" pitchFamily="18" charset="0"/>
                                  </a:rPr>
                                  <m:t>0</m:t>
                                </m:r>
                              </m:e>
                              <m:e>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𝑐𝑏</m:t>
                                    </m:r>
                                  </m:sub>
                                </m:sSub>
                              </m:e>
                            </m:mr>
                            <m:mr>
                              <m:e>
                                <m:r>
                                  <a:rPr lang="en-US" sz="2000" i="1">
                                    <a:latin typeface="Cambria Math" panose="02040503050406030204" pitchFamily="18" charset="0"/>
                                  </a:rPr>
                                  <m:t>0</m:t>
                                </m:r>
                              </m:e>
                              <m:e>
                                <m:r>
                                  <a:rPr lang="en-US" sz="2000" i="1">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𝑅</m:t>
                                    </m:r>
                                    <m:r>
                                      <a:rPr lang="en-US" sz="2000" i="1">
                                        <a:latin typeface="Cambria Math" panose="02040503050406030204" pitchFamily="18" charset="0"/>
                                      </a:rPr>
                                      <m:t>_</m:t>
                                    </m:r>
                                    <m:r>
                                      <a:rPr lang="en-US" sz="2000" i="1">
                                        <a:latin typeface="Cambria Math" panose="02040503050406030204" pitchFamily="18" charset="0"/>
                                      </a:rPr>
                                      <m:t>𝑐𝑏</m:t>
                                    </m:r>
                                  </m:sub>
                                </m:sSub>
                              </m:e>
                            </m:mr>
                          </m:m>
                        </m:e>
                      </m:d>
                    </m:oMath>
                  </m:oMathPara>
                </a14:m>
                <a:endParaRPr lang="en-US" sz="2000" dirty="0"/>
              </a:p>
            </p:txBody>
          </p:sp>
        </mc:Choice>
        <mc:Fallback xmlns="">
          <p:sp>
            <p:nvSpPr>
              <p:cNvPr id="18" name="Rectangle 17"/>
              <p:cNvSpPr>
                <a:spLocks noRot="1" noChangeAspect="1" noMove="1" noResize="1" noEditPoints="1" noAdjustHandles="1" noChangeArrowheads="1" noChangeShapeType="1" noTextEdit="1"/>
              </p:cNvSpPr>
              <p:nvPr/>
            </p:nvSpPr>
            <p:spPr>
              <a:xfrm>
                <a:off x="2987397" y="3054082"/>
                <a:ext cx="3652538" cy="1070549"/>
              </a:xfrm>
              <a:prstGeom prst="rect">
                <a:avLst/>
              </a:prstGeom>
              <a:blipFill>
                <a:blip r:embed="rId4"/>
                <a:stretch>
                  <a:fillRect/>
                </a:stretch>
              </a:blipFill>
            </p:spPr>
            <p:txBody>
              <a:bodyPr/>
              <a:lstStyle/>
              <a:p>
                <a:r>
                  <a:rPr lang="en-US">
                    <a:noFill/>
                  </a:rPr>
                  <a:t> </a:t>
                </a:r>
              </a:p>
            </p:txBody>
          </p:sp>
        </mc:Fallback>
      </mc:AlternateContent>
      <p:sp>
        <p:nvSpPr>
          <p:cNvPr id="5" name="Rectangle 4"/>
          <p:cNvSpPr/>
          <p:nvPr/>
        </p:nvSpPr>
        <p:spPr>
          <a:xfrm>
            <a:off x="196292" y="533400"/>
            <a:ext cx="8871508" cy="923330"/>
          </a:xfrm>
          <a:prstGeom prst="rect">
            <a:avLst/>
          </a:prstGeom>
        </p:spPr>
        <p:txBody>
          <a:bodyPr wrap="square">
            <a:spAutoFit/>
          </a:bodyPr>
          <a:lstStyle/>
          <a:p>
            <a:r>
              <a:rPr lang="en-US" sz="1800" dirty="0">
                <a:solidFill>
                  <a:srgbClr val="000000"/>
                </a:solidFill>
              </a:rPr>
              <a:t>When the series impedances and shunt admittances are neglected, the constant matrix [</a:t>
            </a:r>
            <a:r>
              <a:rPr lang="en-US" sz="1800" i="1" dirty="0" err="1">
                <a:solidFill>
                  <a:srgbClr val="000000"/>
                </a:solidFill>
              </a:rPr>
              <a:t>c</a:t>
            </a:r>
            <a:r>
              <a:rPr lang="en-US" sz="1800" i="1" baseline="-25000" dirty="0" err="1">
                <a:solidFill>
                  <a:srgbClr val="000000"/>
                </a:solidFill>
              </a:rPr>
              <a:t>reg</a:t>
            </a:r>
            <a:r>
              <a:rPr lang="en-US" sz="1800" dirty="0">
                <a:solidFill>
                  <a:srgbClr val="000000"/>
                </a:solidFill>
              </a:rPr>
              <a:t>] will be zero.</a:t>
            </a:r>
          </a:p>
          <a:p>
            <a:r>
              <a:rPr lang="en-US" sz="1800" dirty="0">
                <a:solidFill>
                  <a:srgbClr val="000000"/>
                </a:solidFill>
              </a:rPr>
              <a:t>The load-side line currents as a function of the source line currents are given by</a:t>
            </a:r>
          </a:p>
        </p:txBody>
      </p:sp>
      <p:sp>
        <p:nvSpPr>
          <p:cNvPr id="14" name="TextBox 13"/>
          <p:cNvSpPr txBox="1"/>
          <p:nvPr/>
        </p:nvSpPr>
        <p:spPr>
          <a:xfrm>
            <a:off x="7699234" y="2521105"/>
            <a:ext cx="739305" cy="400110"/>
          </a:xfrm>
          <a:prstGeom prst="rect">
            <a:avLst/>
          </a:prstGeom>
          <a:noFill/>
        </p:spPr>
        <p:txBody>
          <a:bodyPr wrap="none" rtlCol="0">
            <a:spAutoFit/>
          </a:bodyPr>
          <a:lstStyle/>
          <a:p>
            <a:r>
              <a:rPr lang="en-US" sz="2000" dirty="0"/>
              <a:t>(130)</a:t>
            </a:r>
          </a:p>
        </p:txBody>
      </p:sp>
      <p:sp>
        <p:nvSpPr>
          <p:cNvPr id="7" name="Rectangle 6"/>
          <p:cNvSpPr/>
          <p:nvPr/>
        </p:nvSpPr>
        <p:spPr>
          <a:xfrm>
            <a:off x="152400" y="4038600"/>
            <a:ext cx="8703342" cy="2031325"/>
          </a:xfrm>
          <a:prstGeom prst="rect">
            <a:avLst/>
          </a:prstGeom>
        </p:spPr>
        <p:txBody>
          <a:bodyPr wrap="square">
            <a:spAutoFit/>
          </a:bodyPr>
          <a:lstStyle/>
          <a:p>
            <a:pPr algn="just"/>
            <a:r>
              <a:rPr lang="en-US" sz="1800" dirty="0">
                <a:solidFill>
                  <a:srgbClr val="000000"/>
                </a:solidFill>
              </a:rPr>
              <a:t>The determination of the </a:t>
            </a:r>
            <a:r>
              <a:rPr lang="en-US" sz="1800" i="1" dirty="0">
                <a:solidFill>
                  <a:srgbClr val="000000"/>
                </a:solidFill>
              </a:rPr>
              <a:t>R</a:t>
            </a:r>
            <a:r>
              <a:rPr lang="en-US" sz="1800" dirty="0">
                <a:solidFill>
                  <a:srgbClr val="000000"/>
                </a:solidFill>
              </a:rPr>
              <a:t> and </a:t>
            </a:r>
            <a:r>
              <a:rPr lang="en-US" sz="1800" i="1" dirty="0">
                <a:solidFill>
                  <a:srgbClr val="000000"/>
                </a:solidFill>
              </a:rPr>
              <a:t>X</a:t>
            </a:r>
            <a:r>
              <a:rPr lang="en-US" sz="1800" dirty="0">
                <a:solidFill>
                  <a:srgbClr val="000000"/>
                </a:solidFill>
              </a:rPr>
              <a:t> compensator settings for the open delta follows the same procedure as that of the wye-connected regulators. However, care must be taken to recognize that in the open delta connection the voltages applied to the compensator are line to line and the currents are line currents. The open delta–connected regulators will maintain only two of the line-to-line voltages at the load center within defined limits. The third line-to-line voltage will be dictated by the other two (KVL). Therefore, it is possible that the third voltage may not be within the defined limits.</a:t>
            </a:r>
            <a:endParaRPr lang="en-US" sz="1800" dirty="0">
              <a:solidFill>
                <a:srgbClr val="000000"/>
              </a:solidFill>
              <a:effectLst/>
            </a:endParaRPr>
          </a:p>
        </p:txBody>
      </p:sp>
      <p:sp>
        <p:nvSpPr>
          <p:cNvPr id="13"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24072009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470041" cy="584775"/>
          </a:xfrm>
          <a:prstGeom prst="rect">
            <a:avLst/>
          </a:prstGeom>
        </p:spPr>
        <p:txBody>
          <a:bodyPr wrap="none">
            <a:spAutoFit/>
          </a:bodyPr>
          <a:lstStyle/>
          <a:p>
            <a:r>
              <a:rPr lang="en-US" sz="3200" dirty="0">
                <a:solidFill>
                  <a:srgbClr val="C8102E"/>
                </a:solidFill>
                <a:latin typeface="+mj-lt"/>
                <a:ea typeface="+mj-ea"/>
                <a:cs typeface="+mj-cs"/>
              </a:rPr>
              <a:t>Open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94</a:t>
            </a:fld>
            <a:endParaRPr lang="en-US" dirty="0"/>
          </a:p>
        </p:txBody>
      </p:sp>
      <p:sp>
        <p:nvSpPr>
          <p:cNvPr id="2" name="Rectangle 1"/>
          <p:cNvSpPr/>
          <p:nvPr/>
        </p:nvSpPr>
        <p:spPr>
          <a:xfrm>
            <a:off x="76200" y="626679"/>
            <a:ext cx="8991600" cy="1323439"/>
          </a:xfrm>
          <a:prstGeom prst="rect">
            <a:avLst/>
          </a:prstGeom>
        </p:spPr>
        <p:txBody>
          <a:bodyPr wrap="square">
            <a:spAutoFit/>
          </a:bodyPr>
          <a:lstStyle/>
          <a:p>
            <a:r>
              <a:rPr lang="en-US" sz="2000" dirty="0">
                <a:solidFill>
                  <a:srgbClr val="000000"/>
                </a:solidFill>
              </a:rPr>
              <a:t>With reference to Fig.16, an equivalent impedance between the regulators and the load center must be computed. Since each regulator is sampling line-to-line voltages and a line current, the equivalent impedance is computed by taking the appropriate line-to-line voltage drop and dividing by the sampled line current.</a:t>
            </a:r>
            <a:endParaRPr lang="en-US" sz="2000" dirty="0">
              <a:solidFill>
                <a:srgbClr val="000000"/>
              </a:solidFill>
              <a:effectLst/>
            </a:endParaRPr>
          </a:p>
        </p:txBody>
      </p:sp>
      <p:pic>
        <p:nvPicPr>
          <p:cNvPr id="6" name="Picture 5"/>
          <p:cNvPicPr>
            <a:picLocks noChangeAspect="1"/>
          </p:cNvPicPr>
          <p:nvPr/>
        </p:nvPicPr>
        <p:blipFill>
          <a:blip r:embed="rId2"/>
          <a:stretch>
            <a:fillRect/>
          </a:stretch>
        </p:blipFill>
        <p:spPr>
          <a:xfrm>
            <a:off x="1600200" y="1981200"/>
            <a:ext cx="6356400" cy="3364468"/>
          </a:xfrm>
          <a:prstGeom prst="rect">
            <a:avLst/>
          </a:prstGeom>
        </p:spPr>
      </p:pic>
      <p:sp>
        <p:nvSpPr>
          <p:cNvPr id="15" name="TextBox 14"/>
          <p:cNvSpPr txBox="1"/>
          <p:nvPr/>
        </p:nvSpPr>
        <p:spPr>
          <a:xfrm>
            <a:off x="2667000" y="5345668"/>
            <a:ext cx="4422516" cy="369332"/>
          </a:xfrm>
          <a:prstGeom prst="rect">
            <a:avLst/>
          </a:prstGeom>
          <a:noFill/>
        </p:spPr>
        <p:txBody>
          <a:bodyPr wrap="square" rtlCol="0">
            <a:spAutoFit/>
          </a:bodyPr>
          <a:lstStyle/>
          <a:p>
            <a:pPr algn="ctr"/>
            <a:r>
              <a:rPr lang="en-US" sz="1800" dirty="0"/>
              <a:t>Fig.</a:t>
            </a:r>
            <a:r>
              <a:rPr lang="en-US" altLang="zh-CN" sz="1800" dirty="0"/>
              <a:t>16</a:t>
            </a:r>
            <a:r>
              <a:rPr lang="en-US" sz="1800" dirty="0"/>
              <a:t> Open delta connected to a load center</a:t>
            </a:r>
          </a:p>
        </p:txBody>
      </p:sp>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41436295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6470041" cy="584775"/>
          </a:xfrm>
          <a:prstGeom prst="rect">
            <a:avLst/>
          </a:prstGeom>
        </p:spPr>
        <p:txBody>
          <a:bodyPr wrap="none">
            <a:spAutoFit/>
          </a:bodyPr>
          <a:lstStyle/>
          <a:p>
            <a:r>
              <a:rPr lang="en-US" sz="3200" dirty="0">
                <a:solidFill>
                  <a:srgbClr val="C8102E"/>
                </a:solidFill>
                <a:latin typeface="+mj-lt"/>
                <a:ea typeface="+mj-ea"/>
                <a:cs typeface="+mj-cs"/>
              </a:rPr>
              <a:t>Open Delta-Connected Regulators</a:t>
            </a:r>
          </a:p>
        </p:txBody>
      </p:sp>
      <p:sp>
        <p:nvSpPr>
          <p:cNvPr id="4" name="Slide Number Placeholder 3"/>
          <p:cNvSpPr>
            <a:spLocks noGrp="1"/>
          </p:cNvSpPr>
          <p:nvPr>
            <p:ph type="sldNum" sz="quarter" idx="12"/>
          </p:nvPr>
        </p:nvSpPr>
        <p:spPr/>
        <p:txBody>
          <a:bodyPr/>
          <a:lstStyle/>
          <a:p>
            <a:fld id="{5B7A2384-8C5D-49F6-8259-B9A64ECD4852}" type="slidenum">
              <a:rPr lang="en-US" smtClean="0"/>
              <a:t>95</a:t>
            </a:fld>
            <a:endParaRPr lang="en-US" dirty="0"/>
          </a:p>
        </p:txBody>
      </p:sp>
      <p:sp>
        <p:nvSpPr>
          <p:cNvPr id="2" name="Rectangle 1"/>
          <p:cNvSpPr/>
          <p:nvPr/>
        </p:nvSpPr>
        <p:spPr>
          <a:xfrm>
            <a:off x="76200" y="626679"/>
            <a:ext cx="8991600" cy="707886"/>
          </a:xfrm>
          <a:prstGeom prst="rect">
            <a:avLst/>
          </a:prstGeom>
        </p:spPr>
        <p:txBody>
          <a:bodyPr wrap="square">
            <a:spAutoFit/>
          </a:bodyPr>
          <a:lstStyle/>
          <a:p>
            <a:r>
              <a:rPr lang="en-US" sz="2000" dirty="0"/>
              <a:t>For the open delta connection shown in </a:t>
            </a:r>
            <a:r>
              <a:rPr lang="en-US" sz="2000"/>
              <a:t>Figure 7.16, </a:t>
            </a:r>
            <a:r>
              <a:rPr lang="en-US" sz="2000" dirty="0"/>
              <a:t>the equivalent impedances are computed as</a:t>
            </a:r>
          </a:p>
        </p:txBody>
      </p:sp>
      <p:pic>
        <p:nvPicPr>
          <p:cNvPr id="6" name="Picture 5"/>
          <p:cNvPicPr>
            <a:picLocks noChangeAspect="1"/>
          </p:cNvPicPr>
          <p:nvPr/>
        </p:nvPicPr>
        <p:blipFill>
          <a:blip r:embed="rId2"/>
          <a:stretch>
            <a:fillRect/>
          </a:stretch>
        </p:blipFill>
        <p:spPr>
          <a:xfrm>
            <a:off x="2438400" y="3433493"/>
            <a:ext cx="4267200" cy="2258647"/>
          </a:xfrm>
          <a:prstGeom prst="rect">
            <a:avLst/>
          </a:prstGeom>
        </p:spPr>
      </p:pic>
      <p:sp>
        <p:nvSpPr>
          <p:cNvPr id="15" name="TextBox 14"/>
          <p:cNvSpPr txBox="1"/>
          <p:nvPr/>
        </p:nvSpPr>
        <p:spPr>
          <a:xfrm>
            <a:off x="2420487" y="5650468"/>
            <a:ext cx="4422516" cy="369332"/>
          </a:xfrm>
          <a:prstGeom prst="rect">
            <a:avLst/>
          </a:prstGeom>
          <a:noFill/>
        </p:spPr>
        <p:txBody>
          <a:bodyPr wrap="square" rtlCol="0">
            <a:spAutoFit/>
          </a:bodyPr>
          <a:lstStyle/>
          <a:p>
            <a:pPr algn="ctr"/>
            <a:r>
              <a:rPr lang="en-US" sz="1800" dirty="0"/>
              <a:t>Fig.</a:t>
            </a:r>
            <a:r>
              <a:rPr lang="en-US" altLang="zh-CN" sz="1800" dirty="0"/>
              <a:t>16</a:t>
            </a:r>
            <a:r>
              <a:rPr lang="en-US" sz="1800" dirty="0"/>
              <a:t> Open delta connected to a load center</a:t>
            </a:r>
          </a:p>
        </p:txBody>
      </p:sp>
      <mc:AlternateContent xmlns:mc="http://schemas.openxmlformats.org/markup-compatibility/2006" xmlns:a14="http://schemas.microsoft.com/office/drawing/2010/main">
        <mc:Choice Requires="a14">
          <p:sp>
            <p:nvSpPr>
              <p:cNvPr id="7" name="Rectangle 6"/>
              <p:cNvSpPr/>
              <p:nvPr/>
            </p:nvSpPr>
            <p:spPr>
              <a:xfrm>
                <a:off x="3505200" y="1190391"/>
                <a:ext cx="2539734" cy="7204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𝑍𝑒𝑞</m:t>
                          </m:r>
                        </m:e>
                        <m:sub>
                          <m:r>
                            <a:rPr lang="en-US" sz="2000" b="0" i="1" smtClean="0">
                              <a:latin typeface="Cambria Math" panose="02040503050406030204" pitchFamily="18" charset="0"/>
                            </a:rPr>
                            <m:t>𝑎</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𝑉𝑅</m:t>
                              </m:r>
                            </m:e>
                            <m:sub>
                              <m:r>
                                <a:rPr lang="en-US" sz="2000" i="1">
                                  <a:latin typeface="Cambria Math" panose="02040503050406030204" pitchFamily="18" charset="0"/>
                                </a:rPr>
                                <m:t>𝑎</m:t>
                              </m:r>
                              <m:r>
                                <a:rPr lang="en-US" sz="2000" b="0" i="1" smtClean="0">
                                  <a:latin typeface="Cambria Math" panose="02040503050406030204" pitchFamily="18" charset="0"/>
                                </a:rPr>
                                <m:t>𝑏</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m:t>
                              </m:r>
                            </m:e>
                            <m:sub>
                              <m:r>
                                <a:rPr lang="en-US" sz="2000" i="1">
                                  <a:latin typeface="Cambria Math" panose="02040503050406030204" pitchFamily="18" charset="0"/>
                                </a:rPr>
                                <m:t>𝑎𝑏</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m:t>
                              </m:r>
                            </m:sub>
                          </m:sSub>
                        </m:den>
                      </m:f>
                    </m:oMath>
                  </m:oMathPara>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3505200" y="1190391"/>
                <a:ext cx="2539734" cy="720454"/>
              </a:xfrm>
              <a:prstGeom prst="rect">
                <a:avLst/>
              </a:prstGeom>
              <a:blipFill>
                <a:blip r:embed="rId3"/>
                <a:stretch>
                  <a:fillRect/>
                </a:stretch>
              </a:blipFill>
            </p:spPr>
            <p:txBody>
              <a:bodyPr/>
              <a:lstStyle/>
              <a:p>
                <a:r>
                  <a:rPr lang="en-US">
                    <a:noFill/>
                  </a:rPr>
                  <a:t> </a:t>
                </a:r>
              </a:p>
            </p:txBody>
          </p:sp>
        </mc:Fallback>
      </mc:AlternateContent>
      <p:sp>
        <p:nvSpPr>
          <p:cNvPr id="8" name="TextBox 7"/>
          <p:cNvSpPr txBox="1"/>
          <p:nvPr/>
        </p:nvSpPr>
        <p:spPr>
          <a:xfrm>
            <a:off x="7924800" y="1316172"/>
            <a:ext cx="739305" cy="400110"/>
          </a:xfrm>
          <a:prstGeom prst="rect">
            <a:avLst/>
          </a:prstGeom>
          <a:noFill/>
        </p:spPr>
        <p:txBody>
          <a:bodyPr wrap="none" rtlCol="0">
            <a:spAutoFit/>
          </a:bodyPr>
          <a:lstStyle/>
          <a:p>
            <a:r>
              <a:rPr lang="en-US" sz="2000" dirty="0"/>
              <a:t>(132)</a:t>
            </a:r>
          </a:p>
        </p:txBody>
      </p:sp>
      <mc:AlternateContent xmlns:mc="http://schemas.openxmlformats.org/markup-compatibility/2006" xmlns:a14="http://schemas.microsoft.com/office/drawing/2010/main">
        <mc:Choice Requires="a14">
          <p:sp>
            <p:nvSpPr>
              <p:cNvPr id="9" name="Rectangle 8"/>
              <p:cNvSpPr/>
              <p:nvPr/>
            </p:nvSpPr>
            <p:spPr>
              <a:xfrm>
                <a:off x="3541785" y="1836764"/>
                <a:ext cx="2473819" cy="7204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𝑍𝑒𝑞</m:t>
                          </m:r>
                        </m:e>
                        <m:sub>
                          <m:r>
                            <a:rPr lang="en-US" sz="2000" b="0" i="1" smtClean="0">
                              <a:latin typeface="Cambria Math" panose="02040503050406030204" pitchFamily="18" charset="0"/>
                            </a:rPr>
                            <m:t>𝑐</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𝑉𝑅</m:t>
                              </m:r>
                            </m:e>
                            <m:sub>
                              <m:r>
                                <a:rPr lang="en-US" sz="2000" b="0" i="1" smtClean="0">
                                  <a:latin typeface="Cambria Math" panose="02040503050406030204" pitchFamily="18" charset="0"/>
                                </a:rPr>
                                <m:t>𝑐𝑏</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m:t>
                              </m:r>
                            </m:e>
                            <m:sub>
                              <m:r>
                                <a:rPr lang="en-US" sz="2000" b="0" i="1" smtClean="0">
                                  <a:latin typeface="Cambria Math" panose="02040503050406030204" pitchFamily="18" charset="0"/>
                                </a:rPr>
                                <m:t>𝑐𝑏</m:t>
                              </m:r>
                            </m:sub>
                          </m:sSub>
                        </m:num>
                        <m:den>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𝑐</m:t>
                              </m:r>
                            </m:sub>
                          </m:sSub>
                        </m:den>
                      </m:f>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3541785" y="1836764"/>
                <a:ext cx="2473819" cy="720454"/>
              </a:xfrm>
              <a:prstGeom prst="rect">
                <a:avLst/>
              </a:prstGeom>
              <a:blipFill>
                <a:blip r:embed="rId4"/>
                <a:stretch>
                  <a:fillRect/>
                </a:stretch>
              </a:blipFill>
            </p:spPr>
            <p:txBody>
              <a:bodyPr/>
              <a:lstStyle/>
              <a:p>
                <a:r>
                  <a:rPr lang="en-US">
                    <a:noFill/>
                  </a:rPr>
                  <a:t> </a:t>
                </a:r>
              </a:p>
            </p:txBody>
          </p:sp>
        </mc:Fallback>
      </mc:AlternateContent>
      <p:sp>
        <p:nvSpPr>
          <p:cNvPr id="10" name="TextBox 9"/>
          <p:cNvSpPr txBox="1"/>
          <p:nvPr/>
        </p:nvSpPr>
        <p:spPr>
          <a:xfrm>
            <a:off x="7903779" y="1848072"/>
            <a:ext cx="739305" cy="400110"/>
          </a:xfrm>
          <a:prstGeom prst="rect">
            <a:avLst/>
          </a:prstGeom>
          <a:noFill/>
        </p:spPr>
        <p:txBody>
          <a:bodyPr wrap="none" rtlCol="0">
            <a:spAutoFit/>
          </a:bodyPr>
          <a:lstStyle/>
          <a:p>
            <a:r>
              <a:rPr lang="en-US" sz="2000" dirty="0"/>
              <a:t>(133)</a:t>
            </a:r>
          </a:p>
        </p:txBody>
      </p:sp>
      <p:sp>
        <p:nvSpPr>
          <p:cNvPr id="5" name="Rectangle 4"/>
          <p:cNvSpPr/>
          <p:nvPr/>
        </p:nvSpPr>
        <p:spPr>
          <a:xfrm>
            <a:off x="152400" y="2489537"/>
            <a:ext cx="8839200" cy="1015663"/>
          </a:xfrm>
          <a:prstGeom prst="rect">
            <a:avLst/>
          </a:prstGeom>
        </p:spPr>
        <p:txBody>
          <a:bodyPr wrap="square">
            <a:spAutoFit/>
          </a:bodyPr>
          <a:lstStyle/>
          <a:p>
            <a:pPr algn="just"/>
            <a:r>
              <a:rPr lang="en-US" sz="2000" dirty="0">
                <a:solidFill>
                  <a:srgbClr val="000000"/>
                </a:solidFill>
              </a:rPr>
              <a:t>The units of these impedances will be in system Ohms. They must be converted to compensator volts. For the open delta connection, the potential transformer will transform the system line-to-line rated voltage down to 120 V.</a:t>
            </a:r>
            <a:endParaRPr lang="en-US" sz="2000" dirty="0">
              <a:solidFill>
                <a:srgbClr val="000000"/>
              </a:solidFill>
              <a:effectLst/>
            </a:endParaRPr>
          </a:p>
        </p:txBody>
      </p:sp>
      <p:sp>
        <p:nvSpPr>
          <p:cNvPr id="14"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34650484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9A9A4E-4C82-4D44-9372-C31BB3818094}"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96</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6" name="Title 1">
            <a:extLst>
              <a:ext uri="{FF2B5EF4-FFF2-40B4-BE49-F238E27FC236}">
                <a16:creationId xmlns:a16="http://schemas.microsoft.com/office/drawing/2014/main" id="{18640E67-6331-4BF5-AC06-47B8A86A166E}"/>
              </a:ext>
            </a:extLst>
          </p:cNvPr>
          <p:cNvSpPr>
            <a:spLocks noGrp="1"/>
          </p:cNvSpPr>
          <p:nvPr>
            <p:ph type="title"/>
          </p:nvPr>
        </p:nvSpPr>
        <p:spPr>
          <a:xfrm>
            <a:off x="3314700" y="2438400"/>
            <a:ext cx="3238500" cy="1143000"/>
          </a:xfrm>
        </p:spPr>
        <p:txBody>
          <a:bodyPr/>
          <a:lstStyle/>
          <a:p>
            <a:r>
              <a:rPr lang="en-US" sz="4400" dirty="0"/>
              <a:t>Thank You!</a:t>
            </a:r>
          </a:p>
        </p:txBody>
      </p:sp>
      <p:sp>
        <p:nvSpPr>
          <p:cNvPr id="7" name="Text Placeholder 4"/>
          <p:cNvSpPr txBox="1">
            <a:spLocks/>
          </p:cNvSpPr>
          <p:nvPr/>
        </p:nvSpPr>
        <p:spPr>
          <a:xfrm>
            <a:off x="67818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ea typeface="Univers 65" charset="0"/>
                <a:cs typeface="Univers 65" charset="0"/>
              </a:rPr>
              <a:t>ECpE</a:t>
            </a:r>
            <a:r>
              <a:rPr lang="en-US" sz="1600" b="1" dirty="0">
                <a:solidFill>
                  <a:schemeClr val="bg1"/>
                </a:solidFill>
                <a:latin typeface="Univers 65" charset="0"/>
                <a:ea typeface="Univers 65" charset="0"/>
                <a:cs typeface="Univers 65" charset="0"/>
              </a:rPr>
              <a:t> Department</a:t>
            </a:r>
          </a:p>
          <a:p>
            <a:endParaRPr lang="en-US" dirty="0"/>
          </a:p>
        </p:txBody>
      </p:sp>
    </p:spTree>
    <p:extLst>
      <p:ext uri="{BB962C8B-B14F-4D97-AF65-F5344CB8AC3E}">
        <p14:creationId xmlns:p14="http://schemas.microsoft.com/office/powerpoint/2010/main" val="1558363182"/>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WithNumbers.pptx" id="{F63D41D4-50A6-4EA4-A031-DB6AD949EF4C}" vid="{750CBA8E-3DA3-4AF0-87FE-012A6A176D2A}"/>
    </a:ext>
  </a:extLst>
</a:theme>
</file>

<file path=ppt/theme/theme2.xml><?xml version="1.0" encoding="utf-8"?>
<a:theme xmlns:a="http://schemas.openxmlformats.org/drawingml/2006/main" name="1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Presentation-WithNumbers</Template>
  <TotalTime>467</TotalTime>
  <Words>10544</Words>
  <Application>Microsoft Macintosh PowerPoint</Application>
  <PresentationFormat>On-screen Show (4:3)</PresentationFormat>
  <Paragraphs>1095</Paragraphs>
  <Slides>96</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96</vt:i4>
      </vt:variant>
    </vt:vector>
  </HeadingPairs>
  <TitlesOfParts>
    <vt:vector size="107" baseType="lpstr">
      <vt:lpstr>Univers 65</vt:lpstr>
      <vt:lpstr>Univers 67 CondensedBold</vt:lpstr>
      <vt:lpstr>Arial</vt:lpstr>
      <vt:lpstr>Calibri</vt:lpstr>
      <vt:lpstr>Cambria Math</vt:lpstr>
      <vt:lpstr>Courier New</vt:lpstr>
      <vt:lpstr>Geneva</vt:lpstr>
      <vt:lpstr>Times</vt:lpstr>
      <vt:lpstr>PowerPoint</vt:lpstr>
      <vt:lpstr>1_PowerPoint</vt:lpstr>
      <vt:lpstr>2_PowerPoint</vt:lpstr>
      <vt:lpstr>EE455 Introduction to Energy Distribution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ECpE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 Fankun [E CPE]</dc:creator>
  <cp:lastModifiedBy>Wang, Zhaoyu [E CPE]</cp:lastModifiedBy>
  <cp:revision>34</cp:revision>
  <dcterms:created xsi:type="dcterms:W3CDTF">2019-10-20T16:11:16Z</dcterms:created>
  <dcterms:modified xsi:type="dcterms:W3CDTF">2023-09-19T15:30:22Z</dcterms:modified>
</cp:coreProperties>
</file>